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s/slide129.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s/slide119.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 id="2147483675" r:id="rId2"/>
  </p:sldMasterIdLst>
  <p:notesMasterIdLst>
    <p:notesMasterId r:id="rId140"/>
  </p:notesMasterIdLst>
  <p:sldIdLst>
    <p:sldId id="256" r:id="rId3"/>
    <p:sldId id="475" r:id="rId4"/>
    <p:sldId id="476" r:id="rId5"/>
    <p:sldId id="477" r:id="rId6"/>
    <p:sldId id="478" r:id="rId7"/>
    <p:sldId id="479" r:id="rId8"/>
    <p:sldId id="480" r:id="rId9"/>
    <p:sldId id="481" r:id="rId10"/>
    <p:sldId id="482" r:id="rId11"/>
    <p:sldId id="483" r:id="rId12"/>
    <p:sldId id="484" r:id="rId13"/>
    <p:sldId id="485" r:id="rId14"/>
    <p:sldId id="486" r:id="rId15"/>
    <p:sldId id="487" r:id="rId16"/>
    <p:sldId id="488" r:id="rId17"/>
    <p:sldId id="489" r:id="rId18"/>
    <p:sldId id="536" r:id="rId19"/>
    <p:sldId id="490" r:id="rId20"/>
    <p:sldId id="491" r:id="rId21"/>
    <p:sldId id="492" r:id="rId22"/>
    <p:sldId id="493" r:id="rId23"/>
    <p:sldId id="494" r:id="rId24"/>
    <p:sldId id="495" r:id="rId25"/>
    <p:sldId id="496" r:id="rId26"/>
    <p:sldId id="497" r:id="rId27"/>
    <p:sldId id="498" r:id="rId28"/>
    <p:sldId id="499" r:id="rId29"/>
    <p:sldId id="500" r:id="rId30"/>
    <p:sldId id="501" r:id="rId31"/>
    <p:sldId id="502" r:id="rId32"/>
    <p:sldId id="503" r:id="rId33"/>
    <p:sldId id="504" r:id="rId34"/>
    <p:sldId id="505" r:id="rId35"/>
    <p:sldId id="506" r:id="rId36"/>
    <p:sldId id="507" r:id="rId37"/>
    <p:sldId id="508" r:id="rId38"/>
    <p:sldId id="509" r:id="rId39"/>
    <p:sldId id="510" r:id="rId40"/>
    <p:sldId id="511" r:id="rId41"/>
    <p:sldId id="512" r:id="rId42"/>
    <p:sldId id="513" r:id="rId43"/>
    <p:sldId id="531" r:id="rId44"/>
    <p:sldId id="532" r:id="rId45"/>
    <p:sldId id="533" r:id="rId46"/>
    <p:sldId id="534" r:id="rId47"/>
    <p:sldId id="514" r:id="rId48"/>
    <p:sldId id="515" r:id="rId49"/>
    <p:sldId id="516" r:id="rId50"/>
    <p:sldId id="517" r:id="rId51"/>
    <p:sldId id="518" r:id="rId52"/>
    <p:sldId id="519" r:id="rId53"/>
    <p:sldId id="520" r:id="rId54"/>
    <p:sldId id="521" r:id="rId55"/>
    <p:sldId id="522" r:id="rId56"/>
    <p:sldId id="523" r:id="rId57"/>
    <p:sldId id="278" r:id="rId58"/>
    <p:sldId id="279" r:id="rId59"/>
    <p:sldId id="280" r:id="rId60"/>
    <p:sldId id="281" r:id="rId61"/>
    <p:sldId id="374" r:id="rId62"/>
    <p:sldId id="282" r:id="rId63"/>
    <p:sldId id="375" r:id="rId64"/>
    <p:sldId id="378" r:id="rId65"/>
    <p:sldId id="376" r:id="rId66"/>
    <p:sldId id="422" r:id="rId67"/>
    <p:sldId id="287" r:id="rId68"/>
    <p:sldId id="288" r:id="rId69"/>
    <p:sldId id="289" r:id="rId70"/>
    <p:sldId id="470" r:id="rId71"/>
    <p:sldId id="471" r:id="rId72"/>
    <p:sldId id="379" r:id="rId73"/>
    <p:sldId id="383" r:id="rId74"/>
    <p:sldId id="381" r:id="rId75"/>
    <p:sldId id="382" r:id="rId76"/>
    <p:sldId id="294" r:id="rId77"/>
    <p:sldId id="295" r:id="rId78"/>
    <p:sldId id="472" r:id="rId79"/>
    <p:sldId id="384" r:id="rId80"/>
    <p:sldId id="385" r:id="rId81"/>
    <p:sldId id="443" r:id="rId82"/>
    <p:sldId id="386" r:id="rId83"/>
    <p:sldId id="424" r:id="rId84"/>
    <p:sldId id="388" r:id="rId85"/>
    <p:sldId id="444" r:id="rId86"/>
    <p:sldId id="449" r:id="rId87"/>
    <p:sldId id="300" r:id="rId88"/>
    <p:sldId id="455" r:id="rId89"/>
    <p:sldId id="473" r:id="rId90"/>
    <p:sldId id="456" r:id="rId91"/>
    <p:sldId id="390" r:id="rId92"/>
    <p:sldId id="391" r:id="rId93"/>
    <p:sldId id="392" r:id="rId94"/>
    <p:sldId id="431" r:id="rId95"/>
    <p:sldId id="432" r:id="rId96"/>
    <p:sldId id="450" r:id="rId97"/>
    <p:sldId id="307" r:id="rId98"/>
    <p:sldId id="451" r:id="rId99"/>
    <p:sldId id="453" r:id="rId100"/>
    <p:sldId id="308" r:id="rId101"/>
    <p:sldId id="427" r:id="rId102"/>
    <p:sldId id="309" r:id="rId103"/>
    <p:sldId id="310" r:id="rId104"/>
    <p:sldId id="311" r:id="rId105"/>
    <p:sldId id="466" r:id="rId106"/>
    <p:sldId id="571" r:id="rId107"/>
    <p:sldId id="461" r:id="rId108"/>
    <p:sldId id="312" r:id="rId109"/>
    <p:sldId id="463" r:id="rId110"/>
    <p:sldId id="465" r:id="rId111"/>
    <p:sldId id="469" r:id="rId112"/>
    <p:sldId id="563" r:id="rId113"/>
    <p:sldId id="567" r:id="rId114"/>
    <p:sldId id="564" r:id="rId115"/>
    <p:sldId id="565" r:id="rId116"/>
    <p:sldId id="566" r:id="rId117"/>
    <p:sldId id="394" r:id="rId118"/>
    <p:sldId id="436" r:id="rId119"/>
    <p:sldId id="397" r:id="rId120"/>
    <p:sldId id="467" r:id="rId121"/>
    <p:sldId id="315" r:id="rId122"/>
    <p:sldId id="316" r:id="rId123"/>
    <p:sldId id="317" r:id="rId124"/>
    <p:sldId id="568" r:id="rId125"/>
    <p:sldId id="569" r:id="rId126"/>
    <p:sldId id="570" r:id="rId127"/>
    <p:sldId id="318" r:id="rId128"/>
    <p:sldId id="319" r:id="rId129"/>
    <p:sldId id="320" r:id="rId130"/>
    <p:sldId id="321" r:id="rId131"/>
    <p:sldId id="322" r:id="rId132"/>
    <p:sldId id="323" r:id="rId133"/>
    <p:sldId id="324" r:id="rId134"/>
    <p:sldId id="325" r:id="rId135"/>
    <p:sldId id="326" r:id="rId136"/>
    <p:sldId id="327" r:id="rId137"/>
    <p:sldId id="328" r:id="rId138"/>
    <p:sldId id="524" r:id="rId139"/>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81897"/>
    <a:srgbClr val="9966FF"/>
    <a:srgbClr val="A10B8C"/>
    <a:srgbClr val="B40C9C"/>
    <a:srgbClr val="A81859"/>
    <a:srgbClr val="9F2151"/>
    <a:srgbClr val="9B257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412" autoAdjust="0"/>
    <p:restoredTop sz="90146" autoAdjust="0"/>
  </p:normalViewPr>
  <p:slideViewPr>
    <p:cSldViewPr>
      <p:cViewPr varScale="1">
        <p:scale>
          <a:sx n="65" d="100"/>
          <a:sy n="65" d="100"/>
        </p:scale>
        <p:origin x="-1536" y="-114"/>
      </p:cViewPr>
      <p:guideLst>
        <p:guide orient="horz" pos="2160"/>
        <p:guide pos="2880"/>
      </p:guideLst>
    </p:cSldViewPr>
  </p:slideViewPr>
  <p:outlineViewPr>
    <p:cViewPr>
      <p:scale>
        <a:sx n="33" d="100"/>
        <a:sy n="33" d="100"/>
      </p:scale>
      <p:origin x="150" y="51342"/>
    </p:cViewPr>
  </p:outlineViewPr>
  <p:notesTextViewPr>
    <p:cViewPr>
      <p:scale>
        <a:sx n="100" d="100"/>
        <a:sy n="100" d="100"/>
      </p:scale>
      <p:origin x="0" y="0"/>
    </p:cViewPr>
  </p:notesTextViewPr>
  <p:sorterViewPr>
    <p:cViewPr>
      <p:scale>
        <a:sx n="100" d="100"/>
        <a:sy n="100" d="100"/>
      </p:scale>
      <p:origin x="0" y="13248"/>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8.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ADBC0C-A188-4321-A6FE-D06C0D7593D8}" type="datetimeFigureOut">
              <a:rPr lang="en-US" smtClean="0"/>
              <a:pPr/>
              <a:t>1/3/2021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21842B-5FA3-47BC-A8CB-9E42EA466CD7}" type="slidenum">
              <a:rPr lang="en-US" smtClean="0"/>
              <a:pPr/>
              <a:t>‹#›</a:t>
            </a:fld>
            <a:endParaRPr lang="en-US"/>
          </a:p>
        </p:txBody>
      </p:sp>
    </p:spTree>
    <p:extLst>
      <p:ext uri="{BB962C8B-B14F-4D97-AF65-F5344CB8AC3E}">
        <p14:creationId xmlns="" xmlns:p14="http://schemas.microsoft.com/office/powerpoint/2010/main" val="2894043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842B-5FA3-47BC-A8CB-9E42EA466CD7}" type="slidenum">
              <a:rPr lang="en-US" smtClean="0"/>
              <a:pPr/>
              <a:t>34</a:t>
            </a:fld>
            <a:endParaRPr lang="en-US"/>
          </a:p>
        </p:txBody>
      </p:sp>
    </p:spTree>
    <p:extLst>
      <p:ext uri="{BB962C8B-B14F-4D97-AF65-F5344CB8AC3E}">
        <p14:creationId xmlns="" xmlns:p14="http://schemas.microsoft.com/office/powerpoint/2010/main" val="2376036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149506" name="Line 2"/>
          <p:cNvSpPr>
            <a:spLocks noChangeShapeType="1"/>
          </p:cNvSpPr>
          <p:nvPr/>
        </p:nvSpPr>
        <p:spPr bwMode="auto">
          <a:xfrm>
            <a:off x="7315200" y="1066800"/>
            <a:ext cx="0" cy="44958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ar-IQ" b="1" smtClean="0">
              <a:solidFill>
                <a:srgbClr val="000000"/>
              </a:solidFill>
            </a:endParaRPr>
          </a:p>
        </p:txBody>
      </p:sp>
      <p:sp>
        <p:nvSpPr>
          <p:cNvPr id="149507" name="Rectangle 3"/>
          <p:cNvSpPr>
            <a:spLocks noGrp="1" noChangeArrowheads="1"/>
          </p:cNvSpPr>
          <p:nvPr>
            <p:ph type="ctrTitle"/>
          </p:nvPr>
        </p:nvSpPr>
        <p:spPr>
          <a:xfrm>
            <a:off x="315913" y="466725"/>
            <a:ext cx="6781800" cy="2133600"/>
          </a:xfrm>
        </p:spPr>
        <p:txBody>
          <a:bodyPr/>
          <a:lstStyle>
            <a:lvl1pPr algn="r">
              <a:defRPr sz="4800"/>
            </a:lvl1pPr>
          </a:lstStyle>
          <a:p>
            <a:pPr lvl="0"/>
            <a:r>
              <a:rPr lang="zh-CN" altLang="en-US" noProof="0" smtClean="0"/>
              <a:t>单击此处编辑母版标题样式</a:t>
            </a:r>
          </a:p>
        </p:txBody>
      </p:sp>
      <p:sp>
        <p:nvSpPr>
          <p:cNvPr id="149508" name="Rectangle 4"/>
          <p:cNvSpPr>
            <a:spLocks noGrp="1" noChangeArrowheads="1"/>
          </p:cNvSpPr>
          <p:nvPr>
            <p:ph type="subTitle" idx="1"/>
          </p:nvPr>
        </p:nvSpPr>
        <p:spPr>
          <a:xfrm>
            <a:off x="849313" y="3049588"/>
            <a:ext cx="6248400" cy="2362200"/>
          </a:xfrm>
        </p:spPr>
        <p:txBody>
          <a:bodyPr/>
          <a:lstStyle>
            <a:lvl1pPr marL="0" indent="0" algn="r">
              <a:buFont typeface="Wingdings" pitchFamily="2" charset="2"/>
              <a:buNone/>
              <a:defRPr sz="3200"/>
            </a:lvl1pPr>
          </a:lstStyle>
          <a:p>
            <a:pPr lvl="0"/>
            <a:r>
              <a:rPr lang="zh-CN" altLang="en-US" noProof="0" smtClean="0"/>
              <a:t>单击此处编辑母版副标题样式</a:t>
            </a:r>
          </a:p>
        </p:txBody>
      </p:sp>
      <p:sp>
        <p:nvSpPr>
          <p:cNvPr id="149509" name="Rectangle 5"/>
          <p:cNvSpPr>
            <a:spLocks noGrp="1" noChangeArrowheads="1"/>
          </p:cNvSpPr>
          <p:nvPr>
            <p:ph type="dt" sz="half" idx="2"/>
          </p:nvPr>
        </p:nvSpPr>
        <p:spPr/>
        <p:txBody>
          <a:bodyPr/>
          <a:lstStyle>
            <a:lvl1pPr>
              <a:defRPr/>
            </a:lvl1pPr>
          </a:lstStyle>
          <a:p>
            <a:endParaRPr lang="en-US" altLang="zh-CN">
              <a:solidFill>
                <a:srgbClr val="000000"/>
              </a:solidFill>
            </a:endParaRPr>
          </a:p>
        </p:txBody>
      </p:sp>
      <p:sp>
        <p:nvSpPr>
          <p:cNvPr id="149510" name="Rectangle 6"/>
          <p:cNvSpPr>
            <a:spLocks noGrp="1" noChangeArrowheads="1"/>
          </p:cNvSpPr>
          <p:nvPr>
            <p:ph type="ftr" sz="quarter" idx="3"/>
          </p:nvPr>
        </p:nvSpPr>
        <p:spPr/>
        <p:txBody>
          <a:bodyPr/>
          <a:lstStyle>
            <a:lvl1pPr>
              <a:defRPr/>
            </a:lvl1pPr>
          </a:lstStyle>
          <a:p>
            <a:endParaRPr lang="en-US" altLang="zh-CN">
              <a:solidFill>
                <a:srgbClr val="000000"/>
              </a:solidFill>
            </a:endParaRPr>
          </a:p>
        </p:txBody>
      </p:sp>
      <p:sp>
        <p:nvSpPr>
          <p:cNvPr id="149511" name="Rectangle 7"/>
          <p:cNvSpPr>
            <a:spLocks noGrp="1" noChangeArrowheads="1"/>
          </p:cNvSpPr>
          <p:nvPr>
            <p:ph type="sldNum" sz="quarter" idx="4"/>
          </p:nvPr>
        </p:nvSpPr>
        <p:spPr/>
        <p:txBody>
          <a:bodyPr/>
          <a:lstStyle>
            <a:lvl1pPr>
              <a:defRPr/>
            </a:lvl1pPr>
          </a:lstStyle>
          <a:p>
            <a:fld id="{20C1E4EE-288B-4070-A5DE-A0E63DB7103B}" type="slidenum">
              <a:rPr lang="en-US" altLang="zh-CN">
                <a:solidFill>
                  <a:srgbClr val="000000"/>
                </a:solidFill>
              </a:rPr>
              <a:pPr/>
              <a:t>‹#›</a:t>
            </a:fld>
            <a:endParaRPr lang="en-US" altLang="zh-CN">
              <a:solidFill>
                <a:srgbClr val="000000"/>
              </a:solidFill>
            </a:endParaRPr>
          </a:p>
        </p:txBody>
      </p:sp>
      <p:grpSp>
        <p:nvGrpSpPr>
          <p:cNvPr id="149512" name="Group 8"/>
          <p:cNvGrpSpPr>
            <a:grpSpLocks/>
          </p:cNvGrpSpPr>
          <p:nvPr/>
        </p:nvGrpSpPr>
        <p:grpSpPr bwMode="auto">
          <a:xfrm>
            <a:off x="7493000" y="2992438"/>
            <a:ext cx="1338263" cy="2189162"/>
            <a:chOff x="4704" y="1885"/>
            <a:chExt cx="843" cy="1379"/>
          </a:xfrm>
        </p:grpSpPr>
        <p:sp>
          <p:nvSpPr>
            <p:cNvPr id="149513" name="Oval 9"/>
            <p:cNvSpPr>
              <a:spLocks noChangeArrowheads="1"/>
            </p:cNvSpPr>
            <p:nvPr/>
          </p:nvSpPr>
          <p:spPr bwMode="auto">
            <a:xfrm>
              <a:off x="4704" y="1885"/>
              <a:ext cx="127" cy="127"/>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9514" name="Oval 10"/>
            <p:cNvSpPr>
              <a:spLocks noChangeArrowheads="1"/>
            </p:cNvSpPr>
            <p:nvPr/>
          </p:nvSpPr>
          <p:spPr bwMode="auto">
            <a:xfrm>
              <a:off x="4883" y="1885"/>
              <a:ext cx="127" cy="127"/>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9515" name="Oval 11"/>
            <p:cNvSpPr>
              <a:spLocks noChangeArrowheads="1"/>
            </p:cNvSpPr>
            <p:nvPr/>
          </p:nvSpPr>
          <p:spPr bwMode="auto">
            <a:xfrm>
              <a:off x="5062" y="1885"/>
              <a:ext cx="127" cy="127"/>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9516" name="Oval 12"/>
            <p:cNvSpPr>
              <a:spLocks noChangeArrowheads="1"/>
            </p:cNvSpPr>
            <p:nvPr/>
          </p:nvSpPr>
          <p:spPr bwMode="auto">
            <a:xfrm>
              <a:off x="4704" y="2064"/>
              <a:ext cx="127" cy="127"/>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9517" name="Oval 13"/>
            <p:cNvSpPr>
              <a:spLocks noChangeArrowheads="1"/>
            </p:cNvSpPr>
            <p:nvPr/>
          </p:nvSpPr>
          <p:spPr bwMode="auto">
            <a:xfrm>
              <a:off x="4883" y="2064"/>
              <a:ext cx="127" cy="127"/>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9518" name="Oval 14"/>
            <p:cNvSpPr>
              <a:spLocks noChangeArrowheads="1"/>
            </p:cNvSpPr>
            <p:nvPr/>
          </p:nvSpPr>
          <p:spPr bwMode="auto">
            <a:xfrm>
              <a:off x="5062" y="2064"/>
              <a:ext cx="127" cy="127"/>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9519" name="Oval 15"/>
            <p:cNvSpPr>
              <a:spLocks noChangeArrowheads="1"/>
            </p:cNvSpPr>
            <p:nvPr/>
          </p:nvSpPr>
          <p:spPr bwMode="auto">
            <a:xfrm>
              <a:off x="5241" y="2064"/>
              <a:ext cx="127" cy="127"/>
            </a:xfrm>
            <a:prstGeom prst="ellipse">
              <a:avLst/>
            </a:pr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9520" name="Oval 16"/>
            <p:cNvSpPr>
              <a:spLocks noChangeArrowheads="1"/>
            </p:cNvSpPr>
            <p:nvPr/>
          </p:nvSpPr>
          <p:spPr bwMode="auto">
            <a:xfrm>
              <a:off x="4704" y="2243"/>
              <a:ext cx="127" cy="127"/>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9521" name="Oval 17"/>
            <p:cNvSpPr>
              <a:spLocks noChangeArrowheads="1"/>
            </p:cNvSpPr>
            <p:nvPr/>
          </p:nvSpPr>
          <p:spPr bwMode="auto">
            <a:xfrm>
              <a:off x="4883" y="2243"/>
              <a:ext cx="127" cy="127"/>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9522" name="Oval 18"/>
            <p:cNvSpPr>
              <a:spLocks noChangeArrowheads="1"/>
            </p:cNvSpPr>
            <p:nvPr/>
          </p:nvSpPr>
          <p:spPr bwMode="auto">
            <a:xfrm>
              <a:off x="5062" y="2243"/>
              <a:ext cx="127" cy="127"/>
            </a:xfrm>
            <a:prstGeom prst="ellipse">
              <a:avLst/>
            </a:pr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9523" name="Oval 19"/>
            <p:cNvSpPr>
              <a:spLocks noChangeArrowheads="1"/>
            </p:cNvSpPr>
            <p:nvPr/>
          </p:nvSpPr>
          <p:spPr bwMode="auto">
            <a:xfrm>
              <a:off x="5241" y="2243"/>
              <a:ext cx="127" cy="127"/>
            </a:xfrm>
            <a:prstGeom prst="ellipse">
              <a:avLst/>
            </a:pr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9524" name="Oval 20"/>
            <p:cNvSpPr>
              <a:spLocks noChangeArrowheads="1"/>
            </p:cNvSpPr>
            <p:nvPr/>
          </p:nvSpPr>
          <p:spPr bwMode="auto">
            <a:xfrm>
              <a:off x="5420" y="2243"/>
              <a:ext cx="127" cy="127"/>
            </a:xfrm>
            <a:prstGeom prst="ellipse">
              <a:avLst/>
            </a:pr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9525" name="Oval 21"/>
            <p:cNvSpPr>
              <a:spLocks noChangeArrowheads="1"/>
            </p:cNvSpPr>
            <p:nvPr/>
          </p:nvSpPr>
          <p:spPr bwMode="auto">
            <a:xfrm>
              <a:off x="4704" y="2421"/>
              <a:ext cx="127" cy="128"/>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9526" name="Oval 22"/>
            <p:cNvSpPr>
              <a:spLocks noChangeArrowheads="1"/>
            </p:cNvSpPr>
            <p:nvPr/>
          </p:nvSpPr>
          <p:spPr bwMode="auto">
            <a:xfrm>
              <a:off x="4883" y="2421"/>
              <a:ext cx="127" cy="128"/>
            </a:xfrm>
            <a:prstGeom prst="ellipse">
              <a:avLst/>
            </a:pr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9527" name="Oval 23"/>
            <p:cNvSpPr>
              <a:spLocks noChangeArrowheads="1"/>
            </p:cNvSpPr>
            <p:nvPr/>
          </p:nvSpPr>
          <p:spPr bwMode="auto">
            <a:xfrm>
              <a:off x="5062" y="2421"/>
              <a:ext cx="127" cy="128"/>
            </a:xfrm>
            <a:prstGeom prst="ellipse">
              <a:avLst/>
            </a:pr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9528" name="Oval 24"/>
            <p:cNvSpPr>
              <a:spLocks noChangeArrowheads="1"/>
            </p:cNvSpPr>
            <p:nvPr/>
          </p:nvSpPr>
          <p:spPr bwMode="auto">
            <a:xfrm>
              <a:off x="5241" y="2421"/>
              <a:ext cx="127" cy="128"/>
            </a:xfrm>
            <a:prstGeom prst="ellipse">
              <a:avLst/>
            </a:pr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9529" name="Oval 25"/>
            <p:cNvSpPr>
              <a:spLocks noChangeArrowheads="1"/>
            </p:cNvSpPr>
            <p:nvPr/>
          </p:nvSpPr>
          <p:spPr bwMode="auto">
            <a:xfrm>
              <a:off x="4704" y="2600"/>
              <a:ext cx="127" cy="128"/>
            </a:xfrm>
            <a:prstGeom prst="ellipse">
              <a:avLst/>
            </a:pr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9530" name="Oval 26"/>
            <p:cNvSpPr>
              <a:spLocks noChangeArrowheads="1"/>
            </p:cNvSpPr>
            <p:nvPr/>
          </p:nvSpPr>
          <p:spPr bwMode="auto">
            <a:xfrm>
              <a:off x="4883" y="2600"/>
              <a:ext cx="127" cy="128"/>
            </a:xfrm>
            <a:prstGeom prst="ellipse">
              <a:avLst/>
            </a:pr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9531" name="Oval 27"/>
            <p:cNvSpPr>
              <a:spLocks noChangeArrowheads="1"/>
            </p:cNvSpPr>
            <p:nvPr/>
          </p:nvSpPr>
          <p:spPr bwMode="auto">
            <a:xfrm>
              <a:off x="5062" y="2600"/>
              <a:ext cx="127" cy="128"/>
            </a:xfrm>
            <a:prstGeom prst="ellipse">
              <a:avLst/>
            </a:pr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9532" name="Oval 28"/>
            <p:cNvSpPr>
              <a:spLocks noChangeArrowheads="1"/>
            </p:cNvSpPr>
            <p:nvPr/>
          </p:nvSpPr>
          <p:spPr bwMode="auto">
            <a:xfrm>
              <a:off x="5241" y="2600"/>
              <a:ext cx="127" cy="128"/>
            </a:xfrm>
            <a:prstGeom prst="ellipse">
              <a:avLst/>
            </a:pr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9533" name="Oval 29"/>
            <p:cNvSpPr>
              <a:spLocks noChangeArrowheads="1"/>
            </p:cNvSpPr>
            <p:nvPr/>
          </p:nvSpPr>
          <p:spPr bwMode="auto">
            <a:xfrm>
              <a:off x="5420" y="2600"/>
              <a:ext cx="127" cy="128"/>
            </a:xfrm>
            <a:prstGeom prst="ellipse">
              <a:avLst/>
            </a:prstGeom>
            <a:solidFill>
              <a:schemeClr val="folHlink"/>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9534" name="Oval 30"/>
            <p:cNvSpPr>
              <a:spLocks noChangeArrowheads="1"/>
            </p:cNvSpPr>
            <p:nvPr/>
          </p:nvSpPr>
          <p:spPr bwMode="auto">
            <a:xfrm>
              <a:off x="4704" y="2779"/>
              <a:ext cx="127" cy="127"/>
            </a:xfrm>
            <a:prstGeom prst="ellipse">
              <a:avLst/>
            </a:pr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9535" name="Oval 31"/>
            <p:cNvSpPr>
              <a:spLocks noChangeArrowheads="1"/>
            </p:cNvSpPr>
            <p:nvPr/>
          </p:nvSpPr>
          <p:spPr bwMode="auto">
            <a:xfrm>
              <a:off x="4883" y="2779"/>
              <a:ext cx="127" cy="127"/>
            </a:xfrm>
            <a:prstGeom prst="ellipse">
              <a:avLst/>
            </a:pr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9536" name="Oval 32"/>
            <p:cNvSpPr>
              <a:spLocks noChangeArrowheads="1"/>
            </p:cNvSpPr>
            <p:nvPr/>
          </p:nvSpPr>
          <p:spPr bwMode="auto">
            <a:xfrm>
              <a:off x="5062" y="2779"/>
              <a:ext cx="127" cy="127"/>
            </a:xfrm>
            <a:prstGeom prst="ellipse">
              <a:avLst/>
            </a:pr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9537" name="Oval 33"/>
            <p:cNvSpPr>
              <a:spLocks noChangeArrowheads="1"/>
            </p:cNvSpPr>
            <p:nvPr/>
          </p:nvSpPr>
          <p:spPr bwMode="auto">
            <a:xfrm>
              <a:off x="5241" y="2779"/>
              <a:ext cx="127" cy="127"/>
            </a:xfrm>
            <a:prstGeom prst="ellipse">
              <a:avLst/>
            </a:prstGeom>
            <a:solidFill>
              <a:schemeClr val="folHlink"/>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9538" name="Oval 34"/>
            <p:cNvSpPr>
              <a:spLocks noChangeArrowheads="1"/>
            </p:cNvSpPr>
            <p:nvPr/>
          </p:nvSpPr>
          <p:spPr bwMode="auto">
            <a:xfrm>
              <a:off x="4704" y="2958"/>
              <a:ext cx="127" cy="127"/>
            </a:xfrm>
            <a:prstGeom prst="ellipse">
              <a:avLst/>
            </a:pr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9539" name="Oval 35"/>
            <p:cNvSpPr>
              <a:spLocks noChangeArrowheads="1"/>
            </p:cNvSpPr>
            <p:nvPr/>
          </p:nvSpPr>
          <p:spPr bwMode="auto">
            <a:xfrm>
              <a:off x="4883" y="2958"/>
              <a:ext cx="127" cy="127"/>
            </a:xfrm>
            <a:prstGeom prst="ellipse">
              <a:avLst/>
            </a:pr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9540" name="Oval 36"/>
            <p:cNvSpPr>
              <a:spLocks noChangeArrowheads="1"/>
            </p:cNvSpPr>
            <p:nvPr/>
          </p:nvSpPr>
          <p:spPr bwMode="auto">
            <a:xfrm>
              <a:off x="5062" y="2958"/>
              <a:ext cx="127" cy="127"/>
            </a:xfrm>
            <a:prstGeom prst="ellipse">
              <a:avLst/>
            </a:prstGeom>
            <a:solidFill>
              <a:schemeClr val="folHlink"/>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9541" name="Oval 37"/>
            <p:cNvSpPr>
              <a:spLocks noChangeArrowheads="1"/>
            </p:cNvSpPr>
            <p:nvPr/>
          </p:nvSpPr>
          <p:spPr bwMode="auto">
            <a:xfrm>
              <a:off x="5241" y="2958"/>
              <a:ext cx="127" cy="127"/>
            </a:xfrm>
            <a:prstGeom prst="ellipse">
              <a:avLst/>
            </a:prstGeom>
            <a:solidFill>
              <a:schemeClr val="folHlink"/>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9542" name="Oval 38"/>
            <p:cNvSpPr>
              <a:spLocks noChangeArrowheads="1"/>
            </p:cNvSpPr>
            <p:nvPr/>
          </p:nvSpPr>
          <p:spPr bwMode="auto">
            <a:xfrm>
              <a:off x="4883" y="3137"/>
              <a:ext cx="127" cy="127"/>
            </a:xfrm>
            <a:prstGeom prst="ellipse">
              <a:avLst/>
            </a:prstGeom>
            <a:solidFill>
              <a:schemeClr val="folHlink"/>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9543" name="Oval 39"/>
            <p:cNvSpPr>
              <a:spLocks noChangeArrowheads="1"/>
            </p:cNvSpPr>
            <p:nvPr/>
          </p:nvSpPr>
          <p:spPr bwMode="auto">
            <a:xfrm>
              <a:off x="5241" y="3137"/>
              <a:ext cx="127" cy="127"/>
            </a:xfrm>
            <a:prstGeom prst="ellipse">
              <a:avLst/>
            </a:prstGeom>
            <a:solidFill>
              <a:schemeClr val="folHlink"/>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grpSp>
      <p:sp>
        <p:nvSpPr>
          <p:cNvPr id="149544" name="Line 40"/>
          <p:cNvSpPr>
            <a:spLocks noChangeShapeType="1"/>
          </p:cNvSpPr>
          <p:nvPr/>
        </p:nvSpPr>
        <p:spPr bwMode="auto">
          <a:xfrm>
            <a:off x="304800" y="2819400"/>
            <a:ext cx="8229600" cy="0"/>
          </a:xfrm>
          <a:prstGeom prst="line">
            <a:avLst/>
          </a:prstGeom>
          <a:noFill/>
          <a:ln w="63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ar-IQ" b="1" smtClean="0">
              <a:solidFill>
                <a:srgbClr val="000000"/>
              </a:solidFill>
            </a:endParaRPr>
          </a:p>
        </p:txBody>
      </p:sp>
    </p:spTree>
    <p:extLst>
      <p:ext uri="{BB962C8B-B14F-4D97-AF65-F5344CB8AC3E}">
        <p14:creationId xmlns="" xmlns:p14="http://schemas.microsoft.com/office/powerpoint/2010/main" val="81223210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عنصر نائب للتذييل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عنصر نائب لرقم الشريحة 5"/>
          <p:cNvSpPr>
            <a:spLocks noGrp="1"/>
          </p:cNvSpPr>
          <p:nvPr>
            <p:ph type="sldNum" sz="quarter" idx="12"/>
          </p:nvPr>
        </p:nvSpPr>
        <p:spPr/>
        <p:txBody>
          <a:bodyPr/>
          <a:lstStyle>
            <a:lvl1pPr>
              <a:defRPr/>
            </a:lvl1pPr>
          </a:lstStyle>
          <a:p>
            <a:fld id="{DFC767DB-C805-445C-94C7-FE1F21B06C21}" type="slidenum">
              <a:rPr lang="en-US" altLang="zh-CN">
                <a:solidFill>
                  <a:srgbClr val="000000"/>
                </a:solidFill>
              </a:rPr>
              <a:pPr/>
              <a:t>‹#›</a:t>
            </a:fld>
            <a:endParaRPr lang="en-US" altLang="zh-CN">
              <a:solidFill>
                <a:srgbClr val="000000"/>
              </a:solidFill>
            </a:endParaRPr>
          </a:p>
        </p:txBody>
      </p:sp>
    </p:spTree>
    <p:extLst>
      <p:ext uri="{BB962C8B-B14F-4D97-AF65-F5344CB8AC3E}">
        <p14:creationId xmlns="" xmlns:p14="http://schemas.microsoft.com/office/powerpoint/2010/main" val="2337316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122238"/>
            <a:ext cx="2057400" cy="6008687"/>
          </a:xfrm>
        </p:spPr>
        <p:txBody>
          <a:bodyPr vert="eaVert"/>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a:xfrm>
            <a:off x="457200" y="122238"/>
            <a:ext cx="6019800" cy="6008687"/>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عنصر نائب للتذييل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عنصر نائب لرقم الشريحة 5"/>
          <p:cNvSpPr>
            <a:spLocks noGrp="1"/>
          </p:cNvSpPr>
          <p:nvPr>
            <p:ph type="sldNum" sz="quarter" idx="12"/>
          </p:nvPr>
        </p:nvSpPr>
        <p:spPr/>
        <p:txBody>
          <a:bodyPr/>
          <a:lstStyle>
            <a:lvl1pPr>
              <a:defRPr/>
            </a:lvl1pPr>
          </a:lstStyle>
          <a:p>
            <a:fld id="{28FBFDC1-66A2-4953-8638-21F34B5C5274}" type="slidenum">
              <a:rPr lang="en-US" altLang="zh-CN">
                <a:solidFill>
                  <a:srgbClr val="000000"/>
                </a:solidFill>
              </a:rPr>
              <a:pPr/>
              <a:t>‹#›</a:t>
            </a:fld>
            <a:endParaRPr lang="en-US" altLang="zh-CN">
              <a:solidFill>
                <a:srgbClr val="000000"/>
              </a:solidFill>
            </a:endParaRPr>
          </a:p>
        </p:txBody>
      </p:sp>
    </p:spTree>
    <p:extLst>
      <p:ext uri="{BB962C8B-B14F-4D97-AF65-F5344CB8AC3E}">
        <p14:creationId xmlns="" xmlns:p14="http://schemas.microsoft.com/office/powerpoint/2010/main" val="2300312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عنوان ومخطط أو مخطط هيكلي">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122238"/>
            <a:ext cx="7543800" cy="1295400"/>
          </a:xfrm>
        </p:spPr>
        <p:txBody>
          <a:bodyPr/>
          <a:lstStyle/>
          <a:p>
            <a:r>
              <a:rPr lang="ar-SA" smtClean="0"/>
              <a:t>انقر لتحرير نمط العنوان الرئيسي</a:t>
            </a:r>
            <a:endParaRPr lang="ar-IQ"/>
          </a:p>
        </p:txBody>
      </p:sp>
      <p:sp>
        <p:nvSpPr>
          <p:cNvPr id="3" name="عنصر نائب لـ SmartArt 2"/>
          <p:cNvSpPr>
            <a:spLocks noGrp="1"/>
          </p:cNvSpPr>
          <p:nvPr>
            <p:ph type="dgm" idx="1"/>
          </p:nvPr>
        </p:nvSpPr>
        <p:spPr>
          <a:xfrm>
            <a:off x="457200" y="1719263"/>
            <a:ext cx="8229600" cy="4411662"/>
          </a:xfrm>
        </p:spPr>
        <p:txBody>
          <a:bodyPr/>
          <a:lstStyle/>
          <a:p>
            <a:endParaRPr lang="ar-IQ"/>
          </a:p>
        </p:txBody>
      </p:sp>
      <p:sp>
        <p:nvSpPr>
          <p:cNvPr id="4" name="عنصر نائب للتاريخ 3"/>
          <p:cNvSpPr>
            <a:spLocks noGrp="1"/>
          </p:cNvSpPr>
          <p:nvPr>
            <p:ph type="dt" sz="half" idx="10"/>
          </p:nvPr>
        </p:nvSpPr>
        <p:spPr>
          <a:xfrm>
            <a:off x="457200" y="6248400"/>
            <a:ext cx="2133600" cy="457200"/>
          </a:xfrm>
        </p:spPr>
        <p:txBody>
          <a:bodyPr/>
          <a:lstStyle>
            <a:lvl1pPr>
              <a:defRPr/>
            </a:lvl1pPr>
          </a:lstStyle>
          <a:p>
            <a:endParaRPr lang="en-US" altLang="zh-CN">
              <a:solidFill>
                <a:srgbClr val="000000"/>
              </a:solidFill>
            </a:endParaRPr>
          </a:p>
        </p:txBody>
      </p:sp>
      <p:sp>
        <p:nvSpPr>
          <p:cNvPr id="5" name="عنصر نائب للتذييل 4"/>
          <p:cNvSpPr>
            <a:spLocks noGrp="1"/>
          </p:cNvSpPr>
          <p:nvPr>
            <p:ph type="ftr" sz="quarter" idx="11"/>
          </p:nvPr>
        </p:nvSpPr>
        <p:spPr>
          <a:xfrm>
            <a:off x="3124200" y="6248400"/>
            <a:ext cx="2895600" cy="457200"/>
          </a:xfrm>
        </p:spPr>
        <p:txBody>
          <a:bodyPr/>
          <a:lstStyle>
            <a:lvl1pPr>
              <a:defRPr/>
            </a:lvl1pPr>
          </a:lstStyle>
          <a:p>
            <a:endParaRPr lang="en-US" altLang="zh-CN">
              <a:solidFill>
                <a:srgbClr val="000000"/>
              </a:solidFill>
            </a:endParaRPr>
          </a:p>
        </p:txBody>
      </p:sp>
      <p:sp>
        <p:nvSpPr>
          <p:cNvPr id="6" name="عنصر نائب لرقم الشريحة 5"/>
          <p:cNvSpPr>
            <a:spLocks noGrp="1"/>
          </p:cNvSpPr>
          <p:nvPr>
            <p:ph type="sldNum" sz="quarter" idx="12"/>
          </p:nvPr>
        </p:nvSpPr>
        <p:spPr>
          <a:xfrm>
            <a:off x="6553200" y="6248400"/>
            <a:ext cx="2133600" cy="457200"/>
          </a:xfrm>
        </p:spPr>
        <p:txBody>
          <a:bodyPr/>
          <a:lstStyle>
            <a:lvl1pPr>
              <a:defRPr/>
            </a:lvl1pPr>
          </a:lstStyle>
          <a:p>
            <a:fld id="{DE211B45-D178-4428-A1C3-F2BE8515F24E}" type="slidenum">
              <a:rPr lang="en-US" altLang="zh-CN">
                <a:solidFill>
                  <a:srgbClr val="000000"/>
                </a:solidFill>
              </a:rPr>
              <a:pPr/>
              <a:t>‹#›</a:t>
            </a:fld>
            <a:endParaRPr lang="en-US" altLang="zh-CN">
              <a:solidFill>
                <a:srgbClr val="000000"/>
              </a:solidFill>
            </a:endParaRPr>
          </a:p>
        </p:txBody>
      </p:sp>
    </p:spTree>
    <p:extLst>
      <p:ext uri="{BB962C8B-B14F-4D97-AF65-F5344CB8AC3E}">
        <p14:creationId xmlns="" xmlns:p14="http://schemas.microsoft.com/office/powerpoint/2010/main" val="952249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محتوى">
    <p:spTree>
      <p:nvGrpSpPr>
        <p:cNvPr id="1" name=""/>
        <p:cNvGrpSpPr/>
        <p:nvPr/>
      </p:nvGrpSpPr>
      <p:grpSpPr>
        <a:xfrm>
          <a:off x="0" y="0"/>
          <a:ext cx="0" cy="0"/>
          <a:chOff x="0" y="0"/>
          <a:chExt cx="0" cy="0"/>
        </a:xfrm>
      </p:grpSpPr>
      <p:sp>
        <p:nvSpPr>
          <p:cNvPr id="2" name="عنصر نائب للمحتوى 1"/>
          <p:cNvSpPr>
            <a:spLocks noGrp="1"/>
          </p:cNvSpPr>
          <p:nvPr>
            <p:ph/>
          </p:nvPr>
        </p:nvSpPr>
        <p:spPr>
          <a:xfrm>
            <a:off x="457200" y="122238"/>
            <a:ext cx="8229600" cy="6008687"/>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3" name="عنصر نائب للتاريخ 2"/>
          <p:cNvSpPr>
            <a:spLocks noGrp="1"/>
          </p:cNvSpPr>
          <p:nvPr>
            <p:ph type="dt" sz="half" idx="10"/>
          </p:nvPr>
        </p:nvSpPr>
        <p:spPr>
          <a:xfrm>
            <a:off x="457200" y="6248400"/>
            <a:ext cx="2133600" cy="457200"/>
          </a:xfrm>
        </p:spPr>
        <p:txBody>
          <a:bodyPr/>
          <a:lstStyle>
            <a:lvl1pPr>
              <a:defRPr/>
            </a:lvl1pPr>
          </a:lstStyle>
          <a:p>
            <a:endParaRPr lang="en-US" altLang="zh-CN">
              <a:solidFill>
                <a:srgbClr val="000000"/>
              </a:solidFill>
            </a:endParaRPr>
          </a:p>
        </p:txBody>
      </p:sp>
      <p:sp>
        <p:nvSpPr>
          <p:cNvPr id="4" name="عنصر نائب للتذييل 3"/>
          <p:cNvSpPr>
            <a:spLocks noGrp="1"/>
          </p:cNvSpPr>
          <p:nvPr>
            <p:ph type="ftr" sz="quarter" idx="11"/>
          </p:nvPr>
        </p:nvSpPr>
        <p:spPr>
          <a:xfrm>
            <a:off x="3124200" y="6248400"/>
            <a:ext cx="2895600" cy="457200"/>
          </a:xfrm>
        </p:spPr>
        <p:txBody>
          <a:bodyPr/>
          <a:lstStyle>
            <a:lvl1pPr>
              <a:defRPr/>
            </a:lvl1pPr>
          </a:lstStyle>
          <a:p>
            <a:endParaRPr lang="en-US" altLang="zh-CN">
              <a:solidFill>
                <a:srgbClr val="000000"/>
              </a:solidFill>
            </a:endParaRPr>
          </a:p>
        </p:txBody>
      </p:sp>
      <p:sp>
        <p:nvSpPr>
          <p:cNvPr id="5" name="عنصر نائب لرقم الشريحة 4"/>
          <p:cNvSpPr>
            <a:spLocks noGrp="1"/>
          </p:cNvSpPr>
          <p:nvPr>
            <p:ph type="sldNum" sz="quarter" idx="12"/>
          </p:nvPr>
        </p:nvSpPr>
        <p:spPr>
          <a:xfrm>
            <a:off x="6553200" y="6248400"/>
            <a:ext cx="2133600" cy="457200"/>
          </a:xfrm>
        </p:spPr>
        <p:txBody>
          <a:bodyPr/>
          <a:lstStyle>
            <a:lvl1pPr>
              <a:defRPr/>
            </a:lvl1pPr>
          </a:lstStyle>
          <a:p>
            <a:fld id="{52824C45-908D-4E78-AD18-28DD898BE856}" type="slidenum">
              <a:rPr lang="en-US" altLang="zh-CN">
                <a:solidFill>
                  <a:srgbClr val="000000"/>
                </a:solidFill>
              </a:rPr>
              <a:pPr/>
              <a:t>‹#›</a:t>
            </a:fld>
            <a:endParaRPr lang="en-US" altLang="zh-CN">
              <a:solidFill>
                <a:srgbClr val="000000"/>
              </a:solidFill>
            </a:endParaRPr>
          </a:p>
        </p:txBody>
      </p:sp>
    </p:spTree>
    <p:extLst>
      <p:ext uri="{BB962C8B-B14F-4D97-AF65-F5344CB8AC3E}">
        <p14:creationId xmlns="" xmlns:p14="http://schemas.microsoft.com/office/powerpoint/2010/main" val="3943950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عنوان وأربعة من المحتوى">
    <p:spTree>
      <p:nvGrpSpPr>
        <p:cNvPr id="1" name=""/>
        <p:cNvGrpSpPr/>
        <p:nvPr/>
      </p:nvGrpSpPr>
      <p:grpSpPr>
        <a:xfrm>
          <a:off x="0" y="0"/>
          <a:ext cx="0" cy="0"/>
          <a:chOff x="0" y="0"/>
          <a:chExt cx="0" cy="0"/>
        </a:xfrm>
      </p:grpSpPr>
      <p:sp>
        <p:nvSpPr>
          <p:cNvPr id="2" name="عنوان 1"/>
          <p:cNvSpPr>
            <a:spLocks noGrp="1"/>
          </p:cNvSpPr>
          <p:nvPr>
            <p:ph type="title" sz="quarter"/>
          </p:nvPr>
        </p:nvSpPr>
        <p:spPr>
          <a:xfrm>
            <a:off x="457200" y="122238"/>
            <a:ext cx="7543800" cy="1295400"/>
          </a:xfrm>
        </p:spPr>
        <p:txBody>
          <a:bodyPr/>
          <a:lstStyle/>
          <a:p>
            <a:r>
              <a:rPr lang="ar-SA" smtClean="0"/>
              <a:t>انقر لتحرير نمط العنوان الرئيسي</a:t>
            </a:r>
            <a:endParaRPr lang="ar-IQ"/>
          </a:p>
        </p:txBody>
      </p:sp>
      <p:sp>
        <p:nvSpPr>
          <p:cNvPr id="3" name="عنصر نائب للمحتوى 2"/>
          <p:cNvSpPr>
            <a:spLocks noGrp="1"/>
          </p:cNvSpPr>
          <p:nvPr>
            <p:ph sz="quarter" idx="1"/>
          </p:nvPr>
        </p:nvSpPr>
        <p:spPr>
          <a:xfrm>
            <a:off x="457200" y="1719263"/>
            <a:ext cx="4038600" cy="2128837"/>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محتوى 3"/>
          <p:cNvSpPr>
            <a:spLocks noGrp="1"/>
          </p:cNvSpPr>
          <p:nvPr>
            <p:ph sz="quarter" idx="2"/>
          </p:nvPr>
        </p:nvSpPr>
        <p:spPr>
          <a:xfrm>
            <a:off x="4648200" y="1719263"/>
            <a:ext cx="4038600" cy="2128837"/>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محتوى 4"/>
          <p:cNvSpPr>
            <a:spLocks noGrp="1"/>
          </p:cNvSpPr>
          <p:nvPr>
            <p:ph sz="quarter" idx="3"/>
          </p:nvPr>
        </p:nvSpPr>
        <p:spPr>
          <a:xfrm>
            <a:off x="457200" y="4000500"/>
            <a:ext cx="4038600" cy="2130425"/>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6" name="عنصر نائب للمحتوى 5"/>
          <p:cNvSpPr>
            <a:spLocks noGrp="1"/>
          </p:cNvSpPr>
          <p:nvPr>
            <p:ph sz="quarter" idx="4"/>
          </p:nvPr>
        </p:nvSpPr>
        <p:spPr>
          <a:xfrm>
            <a:off x="4648200" y="4000500"/>
            <a:ext cx="4038600" cy="2130425"/>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7" name="عنصر نائب للتاريخ 6"/>
          <p:cNvSpPr>
            <a:spLocks noGrp="1"/>
          </p:cNvSpPr>
          <p:nvPr>
            <p:ph type="dt" sz="half" idx="10"/>
          </p:nvPr>
        </p:nvSpPr>
        <p:spPr>
          <a:xfrm>
            <a:off x="457200" y="6248400"/>
            <a:ext cx="2133600" cy="457200"/>
          </a:xfrm>
        </p:spPr>
        <p:txBody>
          <a:bodyPr/>
          <a:lstStyle>
            <a:lvl1pPr>
              <a:defRPr/>
            </a:lvl1pPr>
          </a:lstStyle>
          <a:p>
            <a:endParaRPr lang="en-US" altLang="zh-CN">
              <a:solidFill>
                <a:srgbClr val="000000"/>
              </a:solidFill>
            </a:endParaRPr>
          </a:p>
        </p:txBody>
      </p:sp>
      <p:sp>
        <p:nvSpPr>
          <p:cNvPr id="8" name="عنصر نائب للتذييل 7"/>
          <p:cNvSpPr>
            <a:spLocks noGrp="1"/>
          </p:cNvSpPr>
          <p:nvPr>
            <p:ph type="ftr" sz="quarter" idx="11"/>
          </p:nvPr>
        </p:nvSpPr>
        <p:spPr>
          <a:xfrm>
            <a:off x="3124200" y="6248400"/>
            <a:ext cx="2895600" cy="457200"/>
          </a:xfrm>
        </p:spPr>
        <p:txBody>
          <a:bodyPr/>
          <a:lstStyle>
            <a:lvl1pPr>
              <a:defRPr/>
            </a:lvl1pPr>
          </a:lstStyle>
          <a:p>
            <a:endParaRPr lang="en-US" altLang="zh-CN">
              <a:solidFill>
                <a:srgbClr val="000000"/>
              </a:solidFill>
            </a:endParaRPr>
          </a:p>
        </p:txBody>
      </p:sp>
      <p:sp>
        <p:nvSpPr>
          <p:cNvPr id="9" name="عنصر نائب لرقم الشريحة 8"/>
          <p:cNvSpPr>
            <a:spLocks noGrp="1"/>
          </p:cNvSpPr>
          <p:nvPr>
            <p:ph type="sldNum" sz="quarter" idx="12"/>
          </p:nvPr>
        </p:nvSpPr>
        <p:spPr>
          <a:xfrm>
            <a:off x="6553200" y="6248400"/>
            <a:ext cx="2133600" cy="457200"/>
          </a:xfrm>
        </p:spPr>
        <p:txBody>
          <a:bodyPr/>
          <a:lstStyle>
            <a:lvl1pPr>
              <a:defRPr/>
            </a:lvl1pPr>
          </a:lstStyle>
          <a:p>
            <a:fld id="{AB628AA6-5DDE-42EE-9020-15549CCE89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 xmlns:p14="http://schemas.microsoft.com/office/powerpoint/2010/main" val="5013067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bg>
      <p:bgPr>
        <a:gradFill rotWithShape="1">
          <a:gsLst>
            <a:gs pos="0">
              <a:srgbClr val="242424"/>
            </a:gs>
            <a:gs pos="30000">
              <a:srgbClr val="2D2D2D"/>
            </a:gs>
            <a:gs pos="100000">
              <a:srgbClr val="7D7D7D"/>
            </a:gs>
          </a:gsLst>
          <a:lin ang="12960000"/>
        </a:gradFill>
        <a:effectLst/>
      </p:bgPr>
    </p:bg>
    <p:spTree>
      <p:nvGrpSpPr>
        <p:cNvPr id="1" name=""/>
        <p:cNvGrpSpPr/>
        <p:nvPr/>
      </p:nvGrpSpPr>
      <p:grpSpPr>
        <a:xfrm>
          <a:off x="0" y="0"/>
          <a:ext cx="0" cy="0"/>
          <a:chOff x="0" y="0"/>
          <a:chExt cx="0" cy="0"/>
        </a:xfrm>
      </p:grpSpPr>
      <p:sp>
        <p:nvSpPr>
          <p:cNvPr id="4" name="شكل حر 8"/>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sz="1350"/>
          </a:p>
        </p:txBody>
      </p:sp>
      <p:sp>
        <p:nvSpPr>
          <p:cNvPr id="5" name="شكل حر 10"/>
          <p:cNvSpPr>
            <a:spLocks/>
          </p:cNvSpPr>
          <p:nvPr/>
        </p:nvSpPr>
        <p:spPr bwMode="auto">
          <a:xfrm>
            <a:off x="6105526"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sz="1350"/>
          </a:p>
        </p:txBody>
      </p:sp>
      <p:sp>
        <p:nvSpPr>
          <p:cNvPr id="9" name="عنوان 8"/>
          <p:cNvSpPr>
            <a:spLocks noGrp="1"/>
          </p:cNvSpPr>
          <p:nvPr>
            <p:ph type="ctrTitle"/>
          </p:nvPr>
        </p:nvSpPr>
        <p:spPr>
          <a:xfrm>
            <a:off x="429064" y="3337560"/>
            <a:ext cx="6480048"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ar-SA" smtClean="0"/>
              <a:t>انقر لتحرير نمط العنوان الرئيسي</a:t>
            </a:r>
            <a:endParaRPr lang="en-US"/>
          </a:p>
        </p:txBody>
      </p:sp>
      <p:sp>
        <p:nvSpPr>
          <p:cNvPr id="17" name="عنوان فرعي 16"/>
          <p:cNvSpPr>
            <a:spLocks noGrp="1"/>
          </p:cNvSpPr>
          <p:nvPr>
            <p:ph type="subTitle" idx="1"/>
          </p:nvPr>
        </p:nvSpPr>
        <p:spPr>
          <a:xfrm>
            <a:off x="433050" y="1544812"/>
            <a:ext cx="6480048" cy="1752600"/>
          </a:xfrm>
        </p:spPr>
        <p:txBody>
          <a:bodyPr tIns="0" rIns="45720" bIns="0" anchor="b">
            <a:normAutofit/>
          </a:bodyPr>
          <a:lstStyle>
            <a:lvl1pPr marL="0" indent="0" algn="r">
              <a:buNone/>
              <a:defRPr sz="1500">
                <a:solidFill>
                  <a:schemeClr val="tx1"/>
                </a:solidFill>
                <a:effectLst/>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ar-SA" smtClean="0"/>
              <a:t>انقر لتحرير نمط العنوان الثانوي الرئيسي</a:t>
            </a:r>
            <a:endParaRPr lang="en-US"/>
          </a:p>
        </p:txBody>
      </p:sp>
      <p:sp>
        <p:nvSpPr>
          <p:cNvPr id="6" name="عنصر نائب للتاريخ 29"/>
          <p:cNvSpPr>
            <a:spLocks noGrp="1"/>
          </p:cNvSpPr>
          <p:nvPr>
            <p:ph type="dt" sz="half" idx="10"/>
          </p:nvPr>
        </p:nvSpPr>
        <p:spPr/>
        <p:txBody>
          <a:bodyPr/>
          <a:lstStyle>
            <a:lvl1pPr>
              <a:defRPr/>
            </a:lvl1pPr>
          </a:lstStyle>
          <a:p>
            <a:pPr>
              <a:defRPr/>
            </a:pPr>
            <a:endParaRPr lang="en-US"/>
          </a:p>
        </p:txBody>
      </p:sp>
      <p:sp>
        <p:nvSpPr>
          <p:cNvPr id="7" name="عنصر نائب للتذييل 18"/>
          <p:cNvSpPr>
            <a:spLocks noGrp="1"/>
          </p:cNvSpPr>
          <p:nvPr>
            <p:ph type="ftr" sz="quarter" idx="11"/>
          </p:nvPr>
        </p:nvSpPr>
        <p:spPr/>
        <p:txBody>
          <a:bodyPr/>
          <a:lstStyle>
            <a:lvl1pPr>
              <a:defRPr/>
            </a:lvl1pPr>
          </a:lstStyle>
          <a:p>
            <a:pPr>
              <a:defRPr/>
            </a:pPr>
            <a:endParaRPr lang="en-US"/>
          </a:p>
        </p:txBody>
      </p:sp>
      <p:sp>
        <p:nvSpPr>
          <p:cNvPr id="8" name="عنصر نائب لرقم الشريحة 26"/>
          <p:cNvSpPr>
            <a:spLocks noGrp="1"/>
          </p:cNvSpPr>
          <p:nvPr>
            <p:ph type="sldNum" sz="quarter" idx="12"/>
          </p:nvPr>
        </p:nvSpPr>
        <p:spPr/>
        <p:txBody>
          <a:bodyPr/>
          <a:lstStyle>
            <a:lvl1pPr>
              <a:defRPr/>
            </a:lvl1pPr>
          </a:lstStyle>
          <a:p>
            <a:fld id="{A91CBA10-420F-4A58-BA39-AD6ADE24AA33}" type="slidenum">
              <a:rPr lang="ar-SA" altLang="en-US"/>
              <a:pPr/>
              <a:t>‹#›</a:t>
            </a:fld>
            <a:endParaRPr lang="en-US" altLang="en-US"/>
          </a:p>
        </p:txBody>
      </p:sp>
    </p:spTree>
    <p:extLst>
      <p:ext uri="{BB962C8B-B14F-4D97-AF65-F5344CB8AC3E}">
        <p14:creationId xmlns="" xmlns:p14="http://schemas.microsoft.com/office/powerpoint/2010/main" val="3781212706"/>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lgn="l">
              <a:defRPr/>
            </a:lvl1pPr>
          </a:lstStyle>
          <a:p>
            <a:r>
              <a:rPr lang="ar-SA" smtClean="0"/>
              <a:t>انقر لتحرير نمط العنوان الرئيسي</a:t>
            </a:r>
            <a:endParaRPr lang="en-US"/>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9"/>
          <p:cNvSpPr>
            <a:spLocks noGrp="1"/>
          </p:cNvSpPr>
          <p:nvPr>
            <p:ph type="dt" sz="half" idx="10"/>
          </p:nvPr>
        </p:nvSpPr>
        <p:spPr/>
        <p:txBody>
          <a:bodyPr/>
          <a:lstStyle>
            <a:lvl1pPr>
              <a:defRPr/>
            </a:lvl1pPr>
          </a:lstStyle>
          <a:p>
            <a:pPr>
              <a:defRPr/>
            </a:pPr>
            <a:endParaRPr lang="en-US"/>
          </a:p>
        </p:txBody>
      </p:sp>
      <p:sp>
        <p:nvSpPr>
          <p:cNvPr id="5" name="عنصر نائب للتذييل 21"/>
          <p:cNvSpPr>
            <a:spLocks noGrp="1"/>
          </p:cNvSpPr>
          <p:nvPr>
            <p:ph type="ftr" sz="quarter" idx="11"/>
          </p:nvPr>
        </p:nvSpPr>
        <p:spPr/>
        <p:txBody>
          <a:bodyPr/>
          <a:lstStyle>
            <a:lvl1pPr>
              <a:defRPr/>
            </a:lvl1pPr>
          </a:lstStyle>
          <a:p>
            <a:pPr>
              <a:defRPr/>
            </a:pPr>
            <a:endParaRPr lang="en-US"/>
          </a:p>
        </p:txBody>
      </p:sp>
      <p:sp>
        <p:nvSpPr>
          <p:cNvPr id="6" name="عنصر نائب لرقم الشريحة 17"/>
          <p:cNvSpPr>
            <a:spLocks noGrp="1"/>
          </p:cNvSpPr>
          <p:nvPr>
            <p:ph type="sldNum" sz="quarter" idx="12"/>
          </p:nvPr>
        </p:nvSpPr>
        <p:spPr/>
        <p:txBody>
          <a:bodyPr/>
          <a:lstStyle>
            <a:lvl1pPr>
              <a:defRPr/>
            </a:lvl1pPr>
          </a:lstStyle>
          <a:p>
            <a:fld id="{830A972B-0CE6-4A61-A77C-A099E0DC7590}" type="slidenum">
              <a:rPr lang="ar-SA" altLang="en-US"/>
              <a:pPr/>
              <a:t>‹#›</a:t>
            </a:fld>
            <a:endParaRPr lang="en-US" altLang="en-US"/>
          </a:p>
        </p:txBody>
      </p:sp>
    </p:spTree>
    <p:extLst>
      <p:ext uri="{BB962C8B-B14F-4D97-AF65-F5344CB8AC3E}">
        <p14:creationId xmlns="" xmlns:p14="http://schemas.microsoft.com/office/powerpoint/2010/main" val="721422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bg>
      <p:bgPr>
        <a:gradFill rotWithShape="1">
          <a:gsLst>
            <a:gs pos="0">
              <a:srgbClr val="242424"/>
            </a:gs>
            <a:gs pos="30000">
              <a:srgbClr val="2D2D2D"/>
            </a:gs>
            <a:gs pos="100000">
              <a:srgbClr val="7D7D7D"/>
            </a:gs>
          </a:gsLst>
          <a:lin ang="12960000"/>
        </a:gradFill>
        <a:effectLst/>
      </p:bgPr>
    </p:bg>
    <p:spTree>
      <p:nvGrpSpPr>
        <p:cNvPr id="1" name=""/>
        <p:cNvGrpSpPr/>
        <p:nvPr/>
      </p:nvGrpSpPr>
      <p:grpSpPr>
        <a:xfrm>
          <a:off x="0" y="0"/>
          <a:ext cx="0" cy="0"/>
          <a:chOff x="0" y="0"/>
          <a:chExt cx="0" cy="0"/>
        </a:xfrm>
      </p:grpSpPr>
      <p:sp>
        <p:nvSpPr>
          <p:cNvPr id="4" name="شكل حر 8"/>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sz="1350"/>
          </a:p>
        </p:txBody>
      </p:sp>
      <p:sp>
        <p:nvSpPr>
          <p:cNvPr id="5" name="شكل حر 10"/>
          <p:cNvSpPr>
            <a:spLocks/>
          </p:cNvSpPr>
          <p:nvPr/>
        </p:nvSpPr>
        <p:spPr bwMode="auto">
          <a:xfrm>
            <a:off x="6105526"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sz="1350"/>
          </a:p>
        </p:txBody>
      </p:sp>
      <p:sp>
        <p:nvSpPr>
          <p:cNvPr id="2" name="عنوان 1"/>
          <p:cNvSpPr>
            <a:spLocks noGrp="1"/>
          </p:cNvSpPr>
          <p:nvPr>
            <p:ph type="title"/>
          </p:nvPr>
        </p:nvSpPr>
        <p:spPr>
          <a:xfrm>
            <a:off x="685800" y="3583839"/>
            <a:ext cx="6629400" cy="1826363"/>
          </a:xfrm>
        </p:spPr>
        <p:txBody>
          <a:bodyPr tIns="0" bIns="0" anchor="t"/>
          <a:lstStyle>
            <a:lvl1pPr algn="l">
              <a:buNone/>
              <a:defRPr sz="315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ar-SA" smtClean="0"/>
              <a:t>انقر لتحرير نمط العنوان الرئيسي</a:t>
            </a:r>
            <a:endParaRPr lang="en-US"/>
          </a:p>
        </p:txBody>
      </p:sp>
      <p:sp>
        <p:nvSpPr>
          <p:cNvPr id="3" name="عنصر نائب للنص 2"/>
          <p:cNvSpPr>
            <a:spLocks noGrp="1"/>
          </p:cNvSpPr>
          <p:nvPr>
            <p:ph type="body" idx="1"/>
          </p:nvPr>
        </p:nvSpPr>
        <p:spPr>
          <a:xfrm>
            <a:off x="685800" y="2485800"/>
            <a:ext cx="6629400" cy="1066688"/>
          </a:xfrm>
        </p:spPr>
        <p:txBody>
          <a:bodyPr lIns="45720" tIns="0" rIns="45720" bIns="0" anchor="b"/>
          <a:lstStyle>
            <a:lvl1pPr marL="0" indent="0" algn="l">
              <a:buNone/>
              <a:defRPr sz="1500">
                <a:solidFill>
                  <a:schemeClr val="tx1"/>
                </a:solidFill>
                <a:effectLst/>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a:r>
              <a:rPr lang="ar-SA" smtClean="0"/>
              <a:t>انقر لتحرير أنماط النص الرئيسي</a:t>
            </a:r>
          </a:p>
        </p:txBody>
      </p:sp>
      <p:sp>
        <p:nvSpPr>
          <p:cNvPr id="6" name="عنصر نائب للتاريخ 3"/>
          <p:cNvSpPr>
            <a:spLocks noGrp="1"/>
          </p:cNvSpPr>
          <p:nvPr>
            <p:ph type="dt" sz="half" idx="10"/>
          </p:nvPr>
        </p:nvSpPr>
        <p:spPr/>
        <p:txBody>
          <a:bodyPr/>
          <a:lstStyle>
            <a:lvl1pPr>
              <a:defRPr/>
            </a:lvl1pPr>
          </a:lstStyle>
          <a:p>
            <a:pPr>
              <a:defRPr/>
            </a:pPr>
            <a:endParaRPr lang="en-US"/>
          </a:p>
        </p:txBody>
      </p:sp>
      <p:sp>
        <p:nvSpPr>
          <p:cNvPr id="7" name="عنصر نائب للتذييل 4"/>
          <p:cNvSpPr>
            <a:spLocks noGrp="1"/>
          </p:cNvSpPr>
          <p:nvPr>
            <p:ph type="ftr" sz="quarter" idx="11"/>
          </p:nvPr>
        </p:nvSpPr>
        <p:spPr/>
        <p:txBody>
          <a:bodyPr/>
          <a:lstStyle>
            <a:lvl1pPr>
              <a:defRPr/>
            </a:lvl1pPr>
          </a:lstStyle>
          <a:p>
            <a:pPr>
              <a:defRPr/>
            </a:pPr>
            <a:endParaRPr lang="en-US"/>
          </a:p>
        </p:txBody>
      </p:sp>
      <p:sp>
        <p:nvSpPr>
          <p:cNvPr id="8" name="عنصر نائب لرقم الشريحة 5"/>
          <p:cNvSpPr>
            <a:spLocks noGrp="1"/>
          </p:cNvSpPr>
          <p:nvPr>
            <p:ph type="sldNum" sz="quarter" idx="12"/>
          </p:nvPr>
        </p:nvSpPr>
        <p:spPr/>
        <p:txBody>
          <a:bodyPr/>
          <a:lstStyle>
            <a:lvl1pPr>
              <a:defRPr/>
            </a:lvl1pPr>
          </a:lstStyle>
          <a:p>
            <a:fld id="{8A1371CA-3827-45A9-A7D2-2DC1AED75526}" type="slidenum">
              <a:rPr lang="ar-SA" altLang="en-US"/>
              <a:pPr/>
              <a:t>‹#›</a:t>
            </a:fld>
            <a:endParaRPr lang="en-US" altLang="en-US"/>
          </a:p>
        </p:txBody>
      </p:sp>
    </p:spTree>
    <p:extLst>
      <p:ext uri="{BB962C8B-B14F-4D97-AF65-F5344CB8AC3E}">
        <p14:creationId xmlns="" xmlns:p14="http://schemas.microsoft.com/office/powerpoint/2010/main" val="98666208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7467600" cy="1143000"/>
          </a:xfrm>
        </p:spPr>
        <p:txBody>
          <a:bodyPr/>
          <a:lstStyle/>
          <a:p>
            <a:r>
              <a:rPr lang="ar-SA" smtClean="0"/>
              <a:t>انقر لتحرير نمط العنوان الرئيسي</a:t>
            </a:r>
            <a:endParaRPr lang="en-US"/>
          </a:p>
        </p:txBody>
      </p:sp>
      <p:sp>
        <p:nvSpPr>
          <p:cNvPr id="3" name="عنصر نائب للمحتوى 2"/>
          <p:cNvSpPr>
            <a:spLocks noGrp="1"/>
          </p:cNvSpPr>
          <p:nvPr>
            <p:ph sz="half" idx="1"/>
          </p:nvPr>
        </p:nvSpPr>
        <p:spPr>
          <a:xfrm>
            <a:off x="457200" y="1600202"/>
            <a:ext cx="3657600" cy="4525963"/>
          </a:xfrm>
        </p:spPr>
        <p:txBody>
          <a:bodyPr/>
          <a:lstStyle>
            <a:lvl1pPr>
              <a:defRPr sz="1950"/>
            </a:lvl1pPr>
            <a:lvl2pPr>
              <a:defRPr sz="1650"/>
            </a:lvl2pPr>
            <a:lvl3pPr>
              <a:defRPr sz="1500"/>
            </a:lvl3pPr>
            <a:lvl4pPr>
              <a:defRPr sz="1350"/>
            </a:lvl4pPr>
            <a:lvl5pPr>
              <a:defRPr sz="1350"/>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محتوى 3"/>
          <p:cNvSpPr>
            <a:spLocks noGrp="1"/>
          </p:cNvSpPr>
          <p:nvPr>
            <p:ph sz="half" idx="2"/>
          </p:nvPr>
        </p:nvSpPr>
        <p:spPr>
          <a:xfrm>
            <a:off x="4267200" y="1600202"/>
            <a:ext cx="3657600" cy="4525963"/>
          </a:xfrm>
        </p:spPr>
        <p:txBody>
          <a:bodyPr/>
          <a:lstStyle>
            <a:lvl1pPr>
              <a:defRPr sz="1950"/>
            </a:lvl1pPr>
            <a:lvl2pPr>
              <a:defRPr sz="1650"/>
            </a:lvl2pPr>
            <a:lvl3pPr>
              <a:defRPr sz="1500"/>
            </a:lvl3pPr>
            <a:lvl4pPr>
              <a:defRPr sz="1350"/>
            </a:lvl4pPr>
            <a:lvl5pPr>
              <a:defRPr sz="1350"/>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5" name="عنصر نائب للتاريخ 9"/>
          <p:cNvSpPr>
            <a:spLocks noGrp="1"/>
          </p:cNvSpPr>
          <p:nvPr>
            <p:ph type="dt" sz="half" idx="10"/>
          </p:nvPr>
        </p:nvSpPr>
        <p:spPr/>
        <p:txBody>
          <a:bodyPr/>
          <a:lstStyle>
            <a:lvl1pPr>
              <a:defRPr/>
            </a:lvl1pPr>
          </a:lstStyle>
          <a:p>
            <a:pPr>
              <a:defRPr/>
            </a:pPr>
            <a:endParaRPr lang="en-US"/>
          </a:p>
        </p:txBody>
      </p:sp>
      <p:sp>
        <p:nvSpPr>
          <p:cNvPr id="6" name="عنصر نائب للتذييل 21"/>
          <p:cNvSpPr>
            <a:spLocks noGrp="1"/>
          </p:cNvSpPr>
          <p:nvPr>
            <p:ph type="ftr" sz="quarter" idx="11"/>
          </p:nvPr>
        </p:nvSpPr>
        <p:spPr/>
        <p:txBody>
          <a:bodyPr/>
          <a:lstStyle>
            <a:lvl1pPr>
              <a:defRPr/>
            </a:lvl1pPr>
          </a:lstStyle>
          <a:p>
            <a:pPr>
              <a:defRPr/>
            </a:pPr>
            <a:endParaRPr lang="en-US"/>
          </a:p>
        </p:txBody>
      </p:sp>
      <p:sp>
        <p:nvSpPr>
          <p:cNvPr id="7" name="عنصر نائب لرقم الشريحة 17"/>
          <p:cNvSpPr>
            <a:spLocks noGrp="1"/>
          </p:cNvSpPr>
          <p:nvPr>
            <p:ph type="sldNum" sz="quarter" idx="12"/>
          </p:nvPr>
        </p:nvSpPr>
        <p:spPr/>
        <p:txBody>
          <a:bodyPr/>
          <a:lstStyle>
            <a:lvl1pPr>
              <a:defRPr/>
            </a:lvl1pPr>
          </a:lstStyle>
          <a:p>
            <a:fld id="{658C2DA3-C8D5-4E2D-B31B-3D3FA50FD3E3}" type="slidenum">
              <a:rPr lang="ar-SA" altLang="en-US"/>
              <a:pPr/>
              <a:t>‹#›</a:t>
            </a:fld>
            <a:endParaRPr lang="en-US" altLang="en-US"/>
          </a:p>
        </p:txBody>
      </p:sp>
    </p:spTree>
    <p:extLst>
      <p:ext uri="{BB962C8B-B14F-4D97-AF65-F5344CB8AC3E}">
        <p14:creationId xmlns="" xmlns:p14="http://schemas.microsoft.com/office/powerpoint/2010/main" val="2034260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8229600" cy="1143000"/>
          </a:xfrm>
        </p:spPr>
        <p:txBody>
          <a:bodyPr/>
          <a:lstStyle>
            <a:lvl1pPr>
              <a:defRPr/>
            </a:lvl1pPr>
          </a:lstStyle>
          <a:p>
            <a:r>
              <a:rPr lang="ar-SA" smtClean="0"/>
              <a:t>انقر لتحرير نمط العنوان الرئيسي</a:t>
            </a:r>
            <a:endParaRPr lang="en-US"/>
          </a:p>
        </p:txBody>
      </p:sp>
      <p:sp>
        <p:nvSpPr>
          <p:cNvPr id="3" name="عنصر نائب للنص 2"/>
          <p:cNvSpPr>
            <a:spLocks noGrp="1"/>
          </p:cNvSpPr>
          <p:nvPr>
            <p:ph type="body" idx="1"/>
          </p:nvPr>
        </p:nvSpPr>
        <p:spPr>
          <a:xfrm>
            <a:off x="457200" y="5486400"/>
            <a:ext cx="4040188" cy="838200"/>
          </a:xfrm>
        </p:spPr>
        <p:txBody>
          <a:bodyPr/>
          <a:lstStyle>
            <a:lvl1pPr marL="0" indent="0">
              <a:buNone/>
              <a:defRPr sz="1800" b="1">
                <a:solidFill>
                  <a:schemeClr val="accent1"/>
                </a:solidFill>
              </a:defRPr>
            </a:lvl1pPr>
            <a:lvl2pPr>
              <a:buNone/>
              <a:defRPr sz="1500" b="1"/>
            </a:lvl2pPr>
            <a:lvl3pPr>
              <a:buNone/>
              <a:defRPr sz="1350" b="1"/>
            </a:lvl3pPr>
            <a:lvl4pPr>
              <a:buNone/>
              <a:defRPr sz="1200" b="1"/>
            </a:lvl4pPr>
            <a:lvl5pPr>
              <a:buNone/>
              <a:defRPr sz="1200" b="1"/>
            </a:lvl5pPr>
          </a:lstStyle>
          <a:p>
            <a:pPr lvl="0"/>
            <a:r>
              <a:rPr lang="ar-SA" smtClean="0"/>
              <a:t>انقر لتحرير أنماط النص الرئيسي</a:t>
            </a:r>
          </a:p>
        </p:txBody>
      </p:sp>
      <p:sp>
        <p:nvSpPr>
          <p:cNvPr id="4" name="عنصر نائب للنص 3"/>
          <p:cNvSpPr>
            <a:spLocks noGrp="1"/>
          </p:cNvSpPr>
          <p:nvPr>
            <p:ph type="body" sz="half" idx="3"/>
          </p:nvPr>
        </p:nvSpPr>
        <p:spPr>
          <a:xfrm>
            <a:off x="4645026" y="5486400"/>
            <a:ext cx="4041775" cy="838200"/>
          </a:xfrm>
        </p:spPr>
        <p:txBody>
          <a:bodyPr/>
          <a:lstStyle>
            <a:lvl1pPr marL="0" indent="0">
              <a:buNone/>
              <a:defRPr sz="1800" b="1">
                <a:solidFill>
                  <a:schemeClr val="accent1"/>
                </a:solidFill>
              </a:defRPr>
            </a:lvl1pPr>
            <a:lvl2pPr>
              <a:buNone/>
              <a:defRPr sz="1500" b="1"/>
            </a:lvl2pPr>
            <a:lvl3pPr>
              <a:buNone/>
              <a:defRPr sz="1350" b="1"/>
            </a:lvl3pPr>
            <a:lvl4pPr>
              <a:buNone/>
              <a:defRPr sz="1200" b="1"/>
            </a:lvl4pPr>
            <a:lvl5pPr>
              <a:buNone/>
              <a:defRPr sz="1200" b="1"/>
            </a:lvl5pPr>
          </a:lstStyle>
          <a:p>
            <a:pPr lvl="0"/>
            <a:r>
              <a:rPr lang="ar-SA" smtClean="0"/>
              <a:t>انقر لتحرير أنماط النص الرئيسي</a:t>
            </a:r>
          </a:p>
        </p:txBody>
      </p:sp>
      <p:sp>
        <p:nvSpPr>
          <p:cNvPr id="5" name="عنصر نائب للمحتوى 4"/>
          <p:cNvSpPr>
            <a:spLocks noGrp="1"/>
          </p:cNvSpPr>
          <p:nvPr>
            <p:ph sz="quarter" idx="2"/>
          </p:nvPr>
        </p:nvSpPr>
        <p:spPr>
          <a:xfrm>
            <a:off x="457200" y="1516912"/>
            <a:ext cx="4040188" cy="3941763"/>
          </a:xfrm>
        </p:spPr>
        <p:txBody>
          <a:bodyPr/>
          <a:lstStyle>
            <a:lvl1pPr>
              <a:defRPr sz="1800"/>
            </a:lvl1pPr>
            <a:lvl2pPr>
              <a:defRPr sz="1500"/>
            </a:lvl2pPr>
            <a:lvl3pPr>
              <a:defRPr sz="1350"/>
            </a:lvl3pPr>
            <a:lvl4pPr>
              <a:defRPr sz="1200"/>
            </a:lvl4pPr>
            <a:lvl5pPr>
              <a:defRPr sz="1200"/>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6" name="عنصر نائب للمحتوى 5"/>
          <p:cNvSpPr>
            <a:spLocks noGrp="1"/>
          </p:cNvSpPr>
          <p:nvPr>
            <p:ph sz="quarter" idx="4"/>
          </p:nvPr>
        </p:nvSpPr>
        <p:spPr>
          <a:xfrm>
            <a:off x="4645026" y="1516912"/>
            <a:ext cx="4041775" cy="3941763"/>
          </a:xfrm>
        </p:spPr>
        <p:txBody>
          <a:bodyPr/>
          <a:lstStyle>
            <a:lvl1pPr>
              <a:defRPr sz="1800"/>
            </a:lvl1pPr>
            <a:lvl2pPr>
              <a:defRPr sz="1500"/>
            </a:lvl2pPr>
            <a:lvl3pPr>
              <a:defRPr sz="1350"/>
            </a:lvl3pPr>
            <a:lvl4pPr>
              <a:defRPr sz="1200"/>
            </a:lvl4pPr>
            <a:lvl5pPr>
              <a:defRPr sz="1200"/>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7" name="عنصر نائب للتاريخ 6"/>
          <p:cNvSpPr>
            <a:spLocks noGrp="1"/>
          </p:cNvSpPr>
          <p:nvPr>
            <p:ph type="dt" sz="half" idx="10"/>
          </p:nvPr>
        </p:nvSpPr>
        <p:spPr/>
        <p:txBody>
          <a:bodyPr/>
          <a:lstStyle>
            <a:lvl1pPr>
              <a:defRPr/>
            </a:lvl1pPr>
          </a:lstStyle>
          <a:p>
            <a:pPr>
              <a:defRPr/>
            </a:pPr>
            <a:endParaRPr lang="en-US"/>
          </a:p>
        </p:txBody>
      </p:sp>
      <p:sp>
        <p:nvSpPr>
          <p:cNvPr id="8" name="عنصر نائب للتذييل 7"/>
          <p:cNvSpPr>
            <a:spLocks noGrp="1"/>
          </p:cNvSpPr>
          <p:nvPr>
            <p:ph type="ftr" sz="quarter" idx="11"/>
          </p:nvPr>
        </p:nvSpPr>
        <p:spPr/>
        <p:txBody>
          <a:bodyPr/>
          <a:lstStyle>
            <a:lvl1pPr>
              <a:defRPr/>
            </a:lvl1pPr>
          </a:lstStyle>
          <a:p>
            <a:pPr>
              <a:defRPr/>
            </a:pPr>
            <a:endParaRPr lang="en-US"/>
          </a:p>
        </p:txBody>
      </p:sp>
      <p:sp>
        <p:nvSpPr>
          <p:cNvPr id="9" name="عنصر نائب لرقم الشريحة 8"/>
          <p:cNvSpPr>
            <a:spLocks noGrp="1"/>
          </p:cNvSpPr>
          <p:nvPr>
            <p:ph type="sldNum" sz="quarter" idx="12"/>
          </p:nvPr>
        </p:nvSpPr>
        <p:spPr/>
        <p:txBody>
          <a:bodyPr/>
          <a:lstStyle>
            <a:lvl1pPr>
              <a:defRPr/>
            </a:lvl1pPr>
          </a:lstStyle>
          <a:p>
            <a:fld id="{7CD830D6-F0D8-49C1-9B6C-04B998E82EF2}" type="slidenum">
              <a:rPr lang="ar-SA" altLang="en-US"/>
              <a:pPr/>
              <a:t>‹#›</a:t>
            </a:fld>
            <a:endParaRPr lang="en-US" altLang="en-US"/>
          </a:p>
        </p:txBody>
      </p:sp>
    </p:spTree>
    <p:extLst>
      <p:ext uri="{BB962C8B-B14F-4D97-AF65-F5344CB8AC3E}">
        <p14:creationId xmlns="" xmlns:p14="http://schemas.microsoft.com/office/powerpoint/2010/main" val="2978185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عنصر نائب للتذييل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عنصر نائب لرقم الشريحة 5"/>
          <p:cNvSpPr>
            <a:spLocks noGrp="1"/>
          </p:cNvSpPr>
          <p:nvPr>
            <p:ph type="sldNum" sz="quarter" idx="12"/>
          </p:nvPr>
        </p:nvSpPr>
        <p:spPr/>
        <p:txBody>
          <a:bodyPr/>
          <a:lstStyle>
            <a:lvl1pPr>
              <a:defRPr/>
            </a:lvl1pPr>
          </a:lstStyle>
          <a:p>
            <a:fld id="{BC13EA2A-8E40-4D99-8635-54FA458EC3AE}" type="slidenum">
              <a:rPr lang="en-US" altLang="zh-CN">
                <a:solidFill>
                  <a:srgbClr val="000000"/>
                </a:solidFill>
              </a:rPr>
              <a:pPr/>
              <a:t>‹#›</a:t>
            </a:fld>
            <a:endParaRPr lang="en-US" altLang="zh-CN">
              <a:solidFill>
                <a:srgbClr val="000000"/>
              </a:solidFill>
            </a:endParaRPr>
          </a:p>
        </p:txBody>
      </p:sp>
    </p:spTree>
    <p:extLst>
      <p:ext uri="{BB962C8B-B14F-4D97-AF65-F5344CB8AC3E}">
        <p14:creationId xmlns="" xmlns:p14="http://schemas.microsoft.com/office/powerpoint/2010/main" val="34219981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320"/>
            <a:ext cx="7470648" cy="1143000"/>
          </a:xfrm>
        </p:spPr>
        <p:txBody>
          <a:bodyPr/>
          <a:lstStyle>
            <a:lvl1pPr algn="l">
              <a:defRPr sz="3450"/>
            </a:lvl1pPr>
          </a:lstStyle>
          <a:p>
            <a:r>
              <a:rPr lang="ar-SA" smtClean="0"/>
              <a:t>انقر لتحرير نمط العنوان الرئيسي</a:t>
            </a:r>
            <a:endParaRPr lang="en-US"/>
          </a:p>
        </p:txBody>
      </p:sp>
      <p:sp>
        <p:nvSpPr>
          <p:cNvPr id="3" name="عنصر نائب للتاريخ 9"/>
          <p:cNvSpPr>
            <a:spLocks noGrp="1"/>
          </p:cNvSpPr>
          <p:nvPr>
            <p:ph type="dt" sz="half" idx="10"/>
          </p:nvPr>
        </p:nvSpPr>
        <p:spPr/>
        <p:txBody>
          <a:bodyPr/>
          <a:lstStyle>
            <a:lvl1pPr>
              <a:defRPr/>
            </a:lvl1pPr>
          </a:lstStyle>
          <a:p>
            <a:pPr>
              <a:defRPr/>
            </a:pPr>
            <a:endParaRPr lang="en-US"/>
          </a:p>
        </p:txBody>
      </p:sp>
      <p:sp>
        <p:nvSpPr>
          <p:cNvPr id="4" name="عنصر نائب للتذييل 21"/>
          <p:cNvSpPr>
            <a:spLocks noGrp="1"/>
          </p:cNvSpPr>
          <p:nvPr>
            <p:ph type="ftr" sz="quarter" idx="11"/>
          </p:nvPr>
        </p:nvSpPr>
        <p:spPr/>
        <p:txBody>
          <a:bodyPr/>
          <a:lstStyle>
            <a:lvl1pPr>
              <a:defRPr/>
            </a:lvl1pPr>
          </a:lstStyle>
          <a:p>
            <a:pPr>
              <a:defRPr/>
            </a:pPr>
            <a:endParaRPr lang="en-US"/>
          </a:p>
        </p:txBody>
      </p:sp>
      <p:sp>
        <p:nvSpPr>
          <p:cNvPr id="5" name="عنصر نائب لرقم الشريحة 17"/>
          <p:cNvSpPr>
            <a:spLocks noGrp="1"/>
          </p:cNvSpPr>
          <p:nvPr>
            <p:ph type="sldNum" sz="quarter" idx="12"/>
          </p:nvPr>
        </p:nvSpPr>
        <p:spPr/>
        <p:txBody>
          <a:bodyPr/>
          <a:lstStyle>
            <a:lvl1pPr>
              <a:defRPr/>
            </a:lvl1pPr>
          </a:lstStyle>
          <a:p>
            <a:fld id="{5413ECBE-CE23-498A-BC49-66FC823CEBEC}" type="slidenum">
              <a:rPr lang="ar-SA" altLang="en-US"/>
              <a:pPr/>
              <a:t>‹#›</a:t>
            </a:fld>
            <a:endParaRPr lang="en-US" altLang="en-US"/>
          </a:p>
        </p:txBody>
      </p:sp>
    </p:spTree>
    <p:extLst>
      <p:ext uri="{BB962C8B-B14F-4D97-AF65-F5344CB8AC3E}">
        <p14:creationId xmlns="" xmlns:p14="http://schemas.microsoft.com/office/powerpoint/2010/main" val="19146639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9"/>
          <p:cNvSpPr>
            <a:spLocks noGrp="1"/>
          </p:cNvSpPr>
          <p:nvPr>
            <p:ph type="dt" sz="half" idx="10"/>
          </p:nvPr>
        </p:nvSpPr>
        <p:spPr/>
        <p:txBody>
          <a:bodyPr/>
          <a:lstStyle>
            <a:lvl1pPr>
              <a:defRPr/>
            </a:lvl1pPr>
          </a:lstStyle>
          <a:p>
            <a:pPr>
              <a:defRPr/>
            </a:pPr>
            <a:endParaRPr lang="en-US"/>
          </a:p>
        </p:txBody>
      </p:sp>
      <p:sp>
        <p:nvSpPr>
          <p:cNvPr id="3" name="عنصر نائب للتذييل 21"/>
          <p:cNvSpPr>
            <a:spLocks noGrp="1"/>
          </p:cNvSpPr>
          <p:nvPr>
            <p:ph type="ftr" sz="quarter" idx="11"/>
          </p:nvPr>
        </p:nvSpPr>
        <p:spPr/>
        <p:txBody>
          <a:bodyPr/>
          <a:lstStyle>
            <a:lvl1pPr>
              <a:defRPr/>
            </a:lvl1pPr>
          </a:lstStyle>
          <a:p>
            <a:pPr>
              <a:defRPr/>
            </a:pPr>
            <a:endParaRPr lang="en-US"/>
          </a:p>
        </p:txBody>
      </p:sp>
      <p:sp>
        <p:nvSpPr>
          <p:cNvPr id="4" name="عنصر نائب لرقم الشريحة 17"/>
          <p:cNvSpPr>
            <a:spLocks noGrp="1"/>
          </p:cNvSpPr>
          <p:nvPr>
            <p:ph type="sldNum" sz="quarter" idx="12"/>
          </p:nvPr>
        </p:nvSpPr>
        <p:spPr/>
        <p:txBody>
          <a:bodyPr/>
          <a:lstStyle>
            <a:lvl1pPr>
              <a:defRPr/>
            </a:lvl1pPr>
          </a:lstStyle>
          <a:p>
            <a:fld id="{B9D1BCD1-B655-4BF4-A9EA-1D228BF301AF}" type="slidenum">
              <a:rPr lang="ar-SA" altLang="en-US"/>
              <a:pPr/>
              <a:t>‹#›</a:t>
            </a:fld>
            <a:endParaRPr lang="en-US" altLang="en-US"/>
          </a:p>
        </p:txBody>
      </p:sp>
    </p:spTree>
    <p:extLst>
      <p:ext uri="{BB962C8B-B14F-4D97-AF65-F5344CB8AC3E}">
        <p14:creationId xmlns="" xmlns:p14="http://schemas.microsoft.com/office/powerpoint/2010/main" val="14449585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1185528"/>
            <a:ext cx="3200400" cy="730250"/>
          </a:xfrm>
        </p:spPr>
        <p:txBody>
          <a:bodyPr tIns="0" bIns="0" anchor="t"/>
          <a:lstStyle>
            <a:lvl1pPr algn="l">
              <a:buNone/>
              <a:defRPr sz="1350" b="1">
                <a:solidFill>
                  <a:schemeClr val="accent1"/>
                </a:solidFill>
              </a:defRPr>
            </a:lvl1pPr>
          </a:lstStyle>
          <a:p>
            <a:r>
              <a:rPr lang="ar-SA" smtClean="0"/>
              <a:t>انقر لتحرير نمط العنوان الرئيسي</a:t>
            </a:r>
            <a:endParaRPr lang="en-US"/>
          </a:p>
        </p:txBody>
      </p:sp>
      <p:sp>
        <p:nvSpPr>
          <p:cNvPr id="3" name="عنصر نائب للنص 2"/>
          <p:cNvSpPr>
            <a:spLocks noGrp="1"/>
          </p:cNvSpPr>
          <p:nvPr>
            <p:ph type="body" idx="2"/>
          </p:nvPr>
        </p:nvSpPr>
        <p:spPr>
          <a:xfrm>
            <a:off x="457200" y="214424"/>
            <a:ext cx="2743200" cy="914400"/>
          </a:xfrm>
        </p:spPr>
        <p:txBody>
          <a:bodyPr lIns="45720" tIns="0" rIns="45720" bIns="0" anchor="b"/>
          <a:lstStyle>
            <a:lvl1pPr marL="0" indent="0" algn="l">
              <a:buNone/>
              <a:defRPr sz="1050"/>
            </a:lvl1pPr>
            <a:lvl2pPr>
              <a:buNone/>
              <a:defRPr sz="900"/>
            </a:lvl2pPr>
            <a:lvl3pPr>
              <a:buNone/>
              <a:defRPr sz="750"/>
            </a:lvl3pPr>
            <a:lvl4pPr>
              <a:buNone/>
              <a:defRPr sz="675"/>
            </a:lvl4pPr>
            <a:lvl5pPr>
              <a:buNone/>
              <a:defRPr sz="675"/>
            </a:lvl5pPr>
          </a:lstStyle>
          <a:p>
            <a:pPr lvl="0"/>
            <a:r>
              <a:rPr lang="ar-SA" smtClean="0"/>
              <a:t>انقر لتحرير أنماط النص الرئيسي</a:t>
            </a:r>
          </a:p>
        </p:txBody>
      </p:sp>
      <p:sp>
        <p:nvSpPr>
          <p:cNvPr id="4" name="عنصر نائب للمحتوى 3"/>
          <p:cNvSpPr>
            <a:spLocks noGrp="1"/>
          </p:cNvSpPr>
          <p:nvPr>
            <p:ph sz="half" idx="1"/>
          </p:nvPr>
        </p:nvSpPr>
        <p:spPr>
          <a:xfrm>
            <a:off x="457200" y="1981200"/>
            <a:ext cx="7086600" cy="3810000"/>
          </a:xfrm>
        </p:spPr>
        <p:txBody>
          <a:bodyPr/>
          <a:lstStyle>
            <a:lvl1pPr>
              <a:defRPr sz="2100"/>
            </a:lvl1pPr>
            <a:lvl2pPr>
              <a:defRPr sz="1800"/>
            </a:lvl2pPr>
            <a:lvl3pPr>
              <a:defRPr sz="1650"/>
            </a:lvl3pPr>
            <a:lvl4pPr>
              <a:defRPr sz="1500"/>
            </a:lvl4pPr>
            <a:lvl5pPr>
              <a:defRPr sz="1500"/>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5" name="عنصر نائب للتاريخ 4"/>
          <p:cNvSpPr>
            <a:spLocks noGrp="1"/>
          </p:cNvSpPr>
          <p:nvPr>
            <p:ph type="dt" sz="half" idx="10"/>
          </p:nvPr>
        </p:nvSpPr>
        <p:spPr/>
        <p:txBody>
          <a:bodyPr/>
          <a:lstStyle>
            <a:lvl1pPr>
              <a:defRPr/>
            </a:lvl1pPr>
          </a:lstStyle>
          <a:p>
            <a:pPr>
              <a:defRPr/>
            </a:pPr>
            <a:endParaRPr lang="en-US"/>
          </a:p>
        </p:txBody>
      </p:sp>
      <p:sp>
        <p:nvSpPr>
          <p:cNvPr id="6" name="عنصر نائب للتذييل 5"/>
          <p:cNvSpPr>
            <a:spLocks noGrp="1"/>
          </p:cNvSpPr>
          <p:nvPr>
            <p:ph type="ftr" sz="quarter" idx="11"/>
          </p:nvPr>
        </p:nvSpPr>
        <p:spPr/>
        <p:txBody>
          <a:bodyPr/>
          <a:lstStyle>
            <a:lvl1pPr>
              <a:defRPr/>
            </a:lvl1pPr>
          </a:lstStyle>
          <a:p>
            <a:pPr>
              <a:defRPr/>
            </a:pPr>
            <a:endParaRPr lang="en-US"/>
          </a:p>
        </p:txBody>
      </p:sp>
      <p:sp>
        <p:nvSpPr>
          <p:cNvPr id="7" name="عنصر نائب لرقم الشريحة 6"/>
          <p:cNvSpPr>
            <a:spLocks noGrp="1"/>
          </p:cNvSpPr>
          <p:nvPr>
            <p:ph type="sldNum" sz="quarter" idx="12"/>
          </p:nvPr>
        </p:nvSpPr>
        <p:spPr>
          <a:xfrm>
            <a:off x="8156575" y="6421440"/>
            <a:ext cx="762000" cy="365125"/>
          </a:xfrm>
        </p:spPr>
        <p:txBody>
          <a:bodyPr/>
          <a:lstStyle>
            <a:lvl1pPr>
              <a:defRPr/>
            </a:lvl1pPr>
          </a:lstStyle>
          <a:p>
            <a:fld id="{F617FC84-92AF-48EA-A39C-809BD4330618}" type="slidenum">
              <a:rPr lang="ar-SA" altLang="en-US"/>
              <a:pPr/>
              <a:t>‹#›</a:t>
            </a:fld>
            <a:endParaRPr lang="en-US" altLang="en-US"/>
          </a:p>
        </p:txBody>
      </p:sp>
    </p:spTree>
    <p:extLst>
      <p:ext uri="{BB962C8B-B14F-4D97-AF65-F5344CB8AC3E}">
        <p14:creationId xmlns="" xmlns:p14="http://schemas.microsoft.com/office/powerpoint/2010/main" val="30937490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5556732" y="1705709"/>
            <a:ext cx="3053868" cy="1253808"/>
          </a:xfrm>
        </p:spPr>
        <p:txBody>
          <a:bodyPr anchor="b"/>
          <a:lstStyle>
            <a:lvl1pPr algn="l">
              <a:buNone/>
              <a:defRPr sz="1650" b="1">
                <a:solidFill>
                  <a:schemeClr val="accent1"/>
                </a:solidFill>
              </a:defRPr>
            </a:lvl1pPr>
          </a:lstStyle>
          <a:p>
            <a:r>
              <a:rPr lang="ar-SA" smtClean="0"/>
              <a:t>انقر لتحرير نمط العنوان الرئيسي</a:t>
            </a:r>
            <a:endParaRPr lang="en-US"/>
          </a:p>
        </p:txBody>
      </p:sp>
      <p:sp>
        <p:nvSpPr>
          <p:cNvPr id="3" name="عنصر نائب للصورة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2400"/>
            </a:lvl1pPr>
          </a:lstStyle>
          <a:p>
            <a:pPr lvl="0"/>
            <a:r>
              <a:rPr lang="ar-SA" noProof="0" smtClean="0"/>
              <a:t>انقر فوق الرمز لإضافة صورة</a:t>
            </a:r>
            <a:endParaRPr lang="en-US" noProof="0" dirty="0"/>
          </a:p>
        </p:txBody>
      </p:sp>
      <p:sp>
        <p:nvSpPr>
          <p:cNvPr id="4" name="عنصر نائب للنص 3"/>
          <p:cNvSpPr>
            <a:spLocks noGrp="1"/>
          </p:cNvSpPr>
          <p:nvPr>
            <p:ph type="body" sz="half" idx="2"/>
          </p:nvPr>
        </p:nvSpPr>
        <p:spPr>
          <a:xfrm>
            <a:off x="5556735" y="2998765"/>
            <a:ext cx="3053866" cy="2663482"/>
          </a:xfrm>
        </p:spPr>
        <p:txBody>
          <a:bodyPr lIns="45720" rIns="45720"/>
          <a:lstStyle>
            <a:lvl1pPr marL="0" indent="0">
              <a:buFontTx/>
              <a:buNone/>
              <a:defRPr sz="900"/>
            </a:lvl1pPr>
            <a:lvl2pPr>
              <a:buFontTx/>
              <a:buNone/>
              <a:defRPr sz="900"/>
            </a:lvl2pPr>
            <a:lvl3pPr>
              <a:buFontTx/>
              <a:buNone/>
              <a:defRPr sz="750"/>
            </a:lvl3pPr>
            <a:lvl4pPr>
              <a:buFontTx/>
              <a:buNone/>
              <a:defRPr sz="675"/>
            </a:lvl4pPr>
            <a:lvl5pPr>
              <a:buFontTx/>
              <a:buNone/>
              <a:defRPr sz="675"/>
            </a:lvl5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lvl1pPr>
              <a:defRPr/>
            </a:lvl1pPr>
          </a:lstStyle>
          <a:p>
            <a:pPr>
              <a:defRPr/>
            </a:pPr>
            <a:endParaRPr lang="en-US"/>
          </a:p>
        </p:txBody>
      </p:sp>
      <p:sp>
        <p:nvSpPr>
          <p:cNvPr id="6" name="عنصر نائب للتذييل 5"/>
          <p:cNvSpPr>
            <a:spLocks noGrp="1"/>
          </p:cNvSpPr>
          <p:nvPr>
            <p:ph type="ftr" sz="quarter" idx="11"/>
          </p:nvPr>
        </p:nvSpPr>
        <p:spPr/>
        <p:txBody>
          <a:bodyPr/>
          <a:lstStyle>
            <a:lvl1pPr>
              <a:defRPr/>
            </a:lvl1pPr>
          </a:lstStyle>
          <a:p>
            <a:pPr>
              <a:defRPr/>
            </a:pPr>
            <a:endParaRPr lang="en-US"/>
          </a:p>
        </p:txBody>
      </p:sp>
      <p:sp>
        <p:nvSpPr>
          <p:cNvPr id="7" name="عنصر نائب لرقم الشريحة 6"/>
          <p:cNvSpPr>
            <a:spLocks noGrp="1"/>
          </p:cNvSpPr>
          <p:nvPr>
            <p:ph type="sldNum" sz="quarter" idx="12"/>
          </p:nvPr>
        </p:nvSpPr>
        <p:spPr/>
        <p:txBody>
          <a:bodyPr/>
          <a:lstStyle>
            <a:lvl1pPr>
              <a:defRPr/>
            </a:lvl1pPr>
          </a:lstStyle>
          <a:p>
            <a:fld id="{7C0B5B40-01BC-4B2B-B638-E14B68DBB2A1}" type="slidenum">
              <a:rPr lang="ar-SA" altLang="en-US"/>
              <a:pPr/>
              <a:t>‹#›</a:t>
            </a:fld>
            <a:endParaRPr lang="en-US" altLang="en-US"/>
          </a:p>
        </p:txBody>
      </p:sp>
    </p:spTree>
    <p:extLst>
      <p:ext uri="{BB962C8B-B14F-4D97-AF65-F5344CB8AC3E}">
        <p14:creationId xmlns="" xmlns:p14="http://schemas.microsoft.com/office/powerpoint/2010/main" val="42384617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9"/>
          <p:cNvSpPr>
            <a:spLocks noGrp="1"/>
          </p:cNvSpPr>
          <p:nvPr>
            <p:ph type="dt" sz="half" idx="10"/>
          </p:nvPr>
        </p:nvSpPr>
        <p:spPr/>
        <p:txBody>
          <a:bodyPr/>
          <a:lstStyle>
            <a:lvl1pPr>
              <a:defRPr/>
            </a:lvl1pPr>
          </a:lstStyle>
          <a:p>
            <a:pPr>
              <a:defRPr/>
            </a:pPr>
            <a:endParaRPr lang="en-US"/>
          </a:p>
        </p:txBody>
      </p:sp>
      <p:sp>
        <p:nvSpPr>
          <p:cNvPr id="5" name="عنصر نائب للتذييل 21"/>
          <p:cNvSpPr>
            <a:spLocks noGrp="1"/>
          </p:cNvSpPr>
          <p:nvPr>
            <p:ph type="ftr" sz="quarter" idx="11"/>
          </p:nvPr>
        </p:nvSpPr>
        <p:spPr/>
        <p:txBody>
          <a:bodyPr/>
          <a:lstStyle>
            <a:lvl1pPr>
              <a:defRPr/>
            </a:lvl1pPr>
          </a:lstStyle>
          <a:p>
            <a:pPr>
              <a:defRPr/>
            </a:pPr>
            <a:endParaRPr lang="en-US"/>
          </a:p>
        </p:txBody>
      </p:sp>
      <p:sp>
        <p:nvSpPr>
          <p:cNvPr id="6" name="عنصر نائب لرقم الشريحة 17"/>
          <p:cNvSpPr>
            <a:spLocks noGrp="1"/>
          </p:cNvSpPr>
          <p:nvPr>
            <p:ph type="sldNum" sz="quarter" idx="12"/>
          </p:nvPr>
        </p:nvSpPr>
        <p:spPr/>
        <p:txBody>
          <a:bodyPr/>
          <a:lstStyle>
            <a:lvl1pPr>
              <a:defRPr/>
            </a:lvl1pPr>
          </a:lstStyle>
          <a:p>
            <a:fld id="{F36C5A68-9B9A-4055-99B0-6CA180F51F68}" type="slidenum">
              <a:rPr lang="ar-SA" altLang="en-US"/>
              <a:pPr/>
              <a:t>‹#›</a:t>
            </a:fld>
            <a:endParaRPr lang="en-US" altLang="en-US"/>
          </a:p>
        </p:txBody>
      </p:sp>
    </p:spTree>
    <p:extLst>
      <p:ext uri="{BB962C8B-B14F-4D97-AF65-F5344CB8AC3E}">
        <p14:creationId xmlns="" xmlns:p14="http://schemas.microsoft.com/office/powerpoint/2010/main" val="13438071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40"/>
            <a:ext cx="2057400" cy="5851525"/>
          </a:xfrm>
        </p:spPr>
        <p:txBody>
          <a:bodyPr vert="eaVert"/>
          <a:lstStyle/>
          <a:p>
            <a:r>
              <a:rPr lang="ar-SA" smtClean="0"/>
              <a:t>انقر لتحرير نمط العنوان الرئيسي</a:t>
            </a:r>
            <a:endParaRPr lang="en-US"/>
          </a:p>
        </p:txBody>
      </p:sp>
      <p:sp>
        <p:nvSpPr>
          <p:cNvPr id="3" name="عنصر نائب للعنوان العمودي 2"/>
          <p:cNvSpPr>
            <a:spLocks noGrp="1"/>
          </p:cNvSpPr>
          <p:nvPr>
            <p:ph type="body" orient="vert" idx="1"/>
          </p:nvPr>
        </p:nvSpPr>
        <p:spPr>
          <a:xfrm>
            <a:off x="457200" y="274640"/>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9"/>
          <p:cNvSpPr>
            <a:spLocks noGrp="1"/>
          </p:cNvSpPr>
          <p:nvPr>
            <p:ph type="dt" sz="half" idx="10"/>
          </p:nvPr>
        </p:nvSpPr>
        <p:spPr/>
        <p:txBody>
          <a:bodyPr/>
          <a:lstStyle>
            <a:lvl1pPr>
              <a:defRPr/>
            </a:lvl1pPr>
          </a:lstStyle>
          <a:p>
            <a:pPr>
              <a:defRPr/>
            </a:pPr>
            <a:endParaRPr lang="en-US"/>
          </a:p>
        </p:txBody>
      </p:sp>
      <p:sp>
        <p:nvSpPr>
          <p:cNvPr id="5" name="عنصر نائب للتذييل 21"/>
          <p:cNvSpPr>
            <a:spLocks noGrp="1"/>
          </p:cNvSpPr>
          <p:nvPr>
            <p:ph type="ftr" sz="quarter" idx="11"/>
          </p:nvPr>
        </p:nvSpPr>
        <p:spPr/>
        <p:txBody>
          <a:bodyPr/>
          <a:lstStyle>
            <a:lvl1pPr>
              <a:defRPr/>
            </a:lvl1pPr>
          </a:lstStyle>
          <a:p>
            <a:pPr>
              <a:defRPr/>
            </a:pPr>
            <a:endParaRPr lang="en-US"/>
          </a:p>
        </p:txBody>
      </p:sp>
      <p:sp>
        <p:nvSpPr>
          <p:cNvPr id="6" name="عنصر نائب لرقم الشريحة 17"/>
          <p:cNvSpPr>
            <a:spLocks noGrp="1"/>
          </p:cNvSpPr>
          <p:nvPr>
            <p:ph type="sldNum" sz="quarter" idx="12"/>
          </p:nvPr>
        </p:nvSpPr>
        <p:spPr/>
        <p:txBody>
          <a:bodyPr/>
          <a:lstStyle>
            <a:lvl1pPr>
              <a:defRPr/>
            </a:lvl1pPr>
          </a:lstStyle>
          <a:p>
            <a:fld id="{01F0A5FD-225C-4F48-84A6-F90CAF2D6024}" type="slidenum">
              <a:rPr lang="ar-SA" altLang="en-US"/>
              <a:pPr/>
              <a:t>‹#›</a:t>
            </a:fld>
            <a:endParaRPr lang="en-US" altLang="en-US"/>
          </a:p>
        </p:txBody>
      </p:sp>
    </p:spTree>
    <p:extLst>
      <p:ext uri="{BB962C8B-B14F-4D97-AF65-F5344CB8AC3E}">
        <p14:creationId xmlns="" xmlns:p14="http://schemas.microsoft.com/office/powerpoint/2010/main" val="125296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عنصر نائب للتذييل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عنصر نائب لرقم الشريحة 5"/>
          <p:cNvSpPr>
            <a:spLocks noGrp="1"/>
          </p:cNvSpPr>
          <p:nvPr>
            <p:ph type="sldNum" sz="quarter" idx="12"/>
          </p:nvPr>
        </p:nvSpPr>
        <p:spPr/>
        <p:txBody>
          <a:bodyPr/>
          <a:lstStyle>
            <a:lvl1pPr>
              <a:defRPr/>
            </a:lvl1pPr>
          </a:lstStyle>
          <a:p>
            <a:fld id="{022E6539-EBDA-411D-9F29-D93D48CB7923}" type="slidenum">
              <a:rPr lang="en-US" altLang="zh-CN">
                <a:solidFill>
                  <a:srgbClr val="000000"/>
                </a:solidFill>
              </a:rPr>
              <a:pPr/>
              <a:t>‹#›</a:t>
            </a:fld>
            <a:endParaRPr lang="en-US" altLang="zh-CN">
              <a:solidFill>
                <a:srgbClr val="000000"/>
              </a:solidFill>
            </a:endParaRPr>
          </a:p>
        </p:txBody>
      </p:sp>
    </p:spTree>
    <p:extLst>
      <p:ext uri="{BB962C8B-B14F-4D97-AF65-F5344CB8AC3E}">
        <p14:creationId xmlns="" xmlns:p14="http://schemas.microsoft.com/office/powerpoint/2010/main" val="3316617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محتوى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تاريخ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عنصر نائب للتذييل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عنصر نائب لرقم الشريحة 6"/>
          <p:cNvSpPr>
            <a:spLocks noGrp="1"/>
          </p:cNvSpPr>
          <p:nvPr>
            <p:ph type="sldNum" sz="quarter" idx="12"/>
          </p:nvPr>
        </p:nvSpPr>
        <p:spPr/>
        <p:txBody>
          <a:bodyPr/>
          <a:lstStyle>
            <a:lvl1pPr>
              <a:defRPr/>
            </a:lvl1pPr>
          </a:lstStyle>
          <a:p>
            <a:fld id="{9B012537-B4BF-4F47-AFA7-B79989B3B93A}" type="slidenum">
              <a:rPr lang="en-US" altLang="zh-CN">
                <a:solidFill>
                  <a:srgbClr val="000000"/>
                </a:solidFill>
              </a:rPr>
              <a:pPr/>
              <a:t>‹#›</a:t>
            </a:fld>
            <a:endParaRPr lang="en-US" altLang="zh-CN">
              <a:solidFill>
                <a:srgbClr val="000000"/>
              </a:solidFill>
            </a:endParaRPr>
          </a:p>
        </p:txBody>
      </p:sp>
    </p:spTree>
    <p:extLst>
      <p:ext uri="{BB962C8B-B14F-4D97-AF65-F5344CB8AC3E}">
        <p14:creationId xmlns="" xmlns:p14="http://schemas.microsoft.com/office/powerpoint/2010/main" val="1691935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143000"/>
          </a:xfrm>
        </p:spPr>
        <p:txBody>
          <a:bodyPr/>
          <a:lstStyle>
            <a:lvl1pPr>
              <a:defRPr/>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7" name="عنصر نائب للتاريخ 6"/>
          <p:cNvSpPr>
            <a:spLocks noGrp="1"/>
          </p:cNvSpPr>
          <p:nvPr>
            <p:ph type="dt" sz="half" idx="10"/>
          </p:nvPr>
        </p:nvSpPr>
        <p:spPr/>
        <p:txBody>
          <a:bodyPr/>
          <a:lstStyle>
            <a:lvl1pPr>
              <a:defRPr/>
            </a:lvl1pPr>
          </a:lstStyle>
          <a:p>
            <a:endParaRPr lang="en-US" altLang="zh-CN">
              <a:solidFill>
                <a:srgbClr val="000000"/>
              </a:solidFill>
            </a:endParaRPr>
          </a:p>
        </p:txBody>
      </p:sp>
      <p:sp>
        <p:nvSpPr>
          <p:cNvPr id="8" name="عنصر نائب للتذييل 7"/>
          <p:cNvSpPr>
            <a:spLocks noGrp="1"/>
          </p:cNvSpPr>
          <p:nvPr>
            <p:ph type="ftr" sz="quarter" idx="11"/>
          </p:nvPr>
        </p:nvSpPr>
        <p:spPr/>
        <p:txBody>
          <a:bodyPr/>
          <a:lstStyle>
            <a:lvl1pPr>
              <a:defRPr/>
            </a:lvl1pPr>
          </a:lstStyle>
          <a:p>
            <a:endParaRPr lang="en-US" altLang="zh-CN">
              <a:solidFill>
                <a:srgbClr val="000000"/>
              </a:solidFill>
            </a:endParaRPr>
          </a:p>
        </p:txBody>
      </p:sp>
      <p:sp>
        <p:nvSpPr>
          <p:cNvPr id="9" name="عنصر نائب لرقم الشريحة 8"/>
          <p:cNvSpPr>
            <a:spLocks noGrp="1"/>
          </p:cNvSpPr>
          <p:nvPr>
            <p:ph type="sldNum" sz="quarter" idx="12"/>
          </p:nvPr>
        </p:nvSpPr>
        <p:spPr/>
        <p:txBody>
          <a:bodyPr/>
          <a:lstStyle>
            <a:lvl1pPr>
              <a:defRPr/>
            </a:lvl1pPr>
          </a:lstStyle>
          <a:p>
            <a:fld id="{8F7FE0BF-8D1A-41ED-93A3-7DCBC6A79897}" type="slidenum">
              <a:rPr lang="en-US" altLang="zh-CN">
                <a:solidFill>
                  <a:srgbClr val="000000"/>
                </a:solidFill>
              </a:rPr>
              <a:pPr/>
              <a:t>‹#›</a:t>
            </a:fld>
            <a:endParaRPr lang="en-US" altLang="zh-CN">
              <a:solidFill>
                <a:srgbClr val="000000"/>
              </a:solidFill>
            </a:endParaRPr>
          </a:p>
        </p:txBody>
      </p:sp>
    </p:spTree>
    <p:extLst>
      <p:ext uri="{BB962C8B-B14F-4D97-AF65-F5344CB8AC3E}">
        <p14:creationId xmlns="" xmlns:p14="http://schemas.microsoft.com/office/powerpoint/2010/main" val="75998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تاريخ 2"/>
          <p:cNvSpPr>
            <a:spLocks noGrp="1"/>
          </p:cNvSpPr>
          <p:nvPr>
            <p:ph type="dt" sz="half" idx="10"/>
          </p:nvPr>
        </p:nvSpPr>
        <p:spPr/>
        <p:txBody>
          <a:bodyPr/>
          <a:lstStyle>
            <a:lvl1pPr>
              <a:defRPr/>
            </a:lvl1pPr>
          </a:lstStyle>
          <a:p>
            <a:endParaRPr lang="en-US" altLang="zh-CN">
              <a:solidFill>
                <a:srgbClr val="000000"/>
              </a:solidFill>
            </a:endParaRPr>
          </a:p>
        </p:txBody>
      </p:sp>
      <p:sp>
        <p:nvSpPr>
          <p:cNvPr id="4" name="عنصر نائب للتذييل 3"/>
          <p:cNvSpPr>
            <a:spLocks noGrp="1"/>
          </p:cNvSpPr>
          <p:nvPr>
            <p:ph type="ftr" sz="quarter" idx="11"/>
          </p:nvPr>
        </p:nvSpPr>
        <p:spPr/>
        <p:txBody>
          <a:bodyPr/>
          <a:lstStyle>
            <a:lvl1pPr>
              <a:defRPr/>
            </a:lvl1pPr>
          </a:lstStyle>
          <a:p>
            <a:endParaRPr lang="en-US" altLang="zh-CN">
              <a:solidFill>
                <a:srgbClr val="000000"/>
              </a:solidFill>
            </a:endParaRPr>
          </a:p>
        </p:txBody>
      </p:sp>
      <p:sp>
        <p:nvSpPr>
          <p:cNvPr id="5" name="عنصر نائب لرقم الشريحة 4"/>
          <p:cNvSpPr>
            <a:spLocks noGrp="1"/>
          </p:cNvSpPr>
          <p:nvPr>
            <p:ph type="sldNum" sz="quarter" idx="12"/>
          </p:nvPr>
        </p:nvSpPr>
        <p:spPr/>
        <p:txBody>
          <a:bodyPr/>
          <a:lstStyle>
            <a:lvl1pPr>
              <a:defRPr/>
            </a:lvl1pPr>
          </a:lstStyle>
          <a:p>
            <a:fld id="{AFAAC15D-711F-4132-A3F5-263A0AB78970}" type="slidenum">
              <a:rPr lang="en-US" altLang="zh-CN">
                <a:solidFill>
                  <a:srgbClr val="000000"/>
                </a:solidFill>
              </a:rPr>
              <a:pPr/>
              <a:t>‹#›</a:t>
            </a:fld>
            <a:endParaRPr lang="en-US" altLang="zh-CN">
              <a:solidFill>
                <a:srgbClr val="000000"/>
              </a:solidFill>
            </a:endParaRPr>
          </a:p>
        </p:txBody>
      </p:sp>
    </p:spTree>
    <p:extLst>
      <p:ext uri="{BB962C8B-B14F-4D97-AF65-F5344CB8AC3E}">
        <p14:creationId xmlns="" xmlns:p14="http://schemas.microsoft.com/office/powerpoint/2010/main" val="2066375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lvl1pPr>
              <a:defRPr/>
            </a:lvl1pPr>
          </a:lstStyle>
          <a:p>
            <a:endParaRPr lang="en-US" altLang="zh-CN">
              <a:solidFill>
                <a:srgbClr val="000000"/>
              </a:solidFill>
            </a:endParaRPr>
          </a:p>
        </p:txBody>
      </p:sp>
      <p:sp>
        <p:nvSpPr>
          <p:cNvPr id="3" name="عنصر نائب للتذييل 2"/>
          <p:cNvSpPr>
            <a:spLocks noGrp="1"/>
          </p:cNvSpPr>
          <p:nvPr>
            <p:ph type="ftr" sz="quarter" idx="11"/>
          </p:nvPr>
        </p:nvSpPr>
        <p:spPr/>
        <p:txBody>
          <a:bodyPr/>
          <a:lstStyle>
            <a:lvl1pPr>
              <a:defRPr/>
            </a:lvl1pPr>
          </a:lstStyle>
          <a:p>
            <a:endParaRPr lang="en-US" altLang="zh-CN">
              <a:solidFill>
                <a:srgbClr val="000000"/>
              </a:solidFill>
            </a:endParaRPr>
          </a:p>
        </p:txBody>
      </p:sp>
      <p:sp>
        <p:nvSpPr>
          <p:cNvPr id="4" name="عنصر نائب لرقم الشريحة 3"/>
          <p:cNvSpPr>
            <a:spLocks noGrp="1"/>
          </p:cNvSpPr>
          <p:nvPr>
            <p:ph type="sldNum" sz="quarter" idx="12"/>
          </p:nvPr>
        </p:nvSpPr>
        <p:spPr/>
        <p:txBody>
          <a:bodyPr/>
          <a:lstStyle>
            <a:lvl1pPr>
              <a:defRPr/>
            </a:lvl1pPr>
          </a:lstStyle>
          <a:p>
            <a:fld id="{8F706C49-8723-4A29-9473-BB9DF30904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 xmlns:p14="http://schemas.microsoft.com/office/powerpoint/2010/main" val="338393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lstStyle>
            <a:lvl1pPr algn="r">
              <a:defRPr sz="2000" b="1"/>
            </a:lvl1pPr>
          </a:lstStyle>
          <a:p>
            <a:r>
              <a:rPr lang="ar-SA" smtClean="0"/>
              <a:t>انقر لتحرير نمط العنوان الرئيسي</a:t>
            </a:r>
            <a:endParaRPr lang="ar-IQ"/>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عنصر نائب للتذييل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عنصر نائب لرقم الشريحة 6"/>
          <p:cNvSpPr>
            <a:spLocks noGrp="1"/>
          </p:cNvSpPr>
          <p:nvPr>
            <p:ph type="sldNum" sz="quarter" idx="12"/>
          </p:nvPr>
        </p:nvSpPr>
        <p:spPr/>
        <p:txBody>
          <a:bodyPr/>
          <a:lstStyle>
            <a:lvl1pPr>
              <a:defRPr/>
            </a:lvl1pPr>
          </a:lstStyle>
          <a:p>
            <a:fld id="{3D841290-DD5F-4C60-91C0-DE1DFA69DF32}" type="slidenum">
              <a:rPr lang="en-US" altLang="zh-CN">
                <a:solidFill>
                  <a:srgbClr val="000000"/>
                </a:solidFill>
              </a:rPr>
              <a:pPr/>
              <a:t>‹#›</a:t>
            </a:fld>
            <a:endParaRPr lang="en-US" altLang="zh-CN">
              <a:solidFill>
                <a:srgbClr val="000000"/>
              </a:solidFill>
            </a:endParaRPr>
          </a:p>
        </p:txBody>
      </p:sp>
    </p:spTree>
    <p:extLst>
      <p:ext uri="{BB962C8B-B14F-4D97-AF65-F5344CB8AC3E}">
        <p14:creationId xmlns="" xmlns:p14="http://schemas.microsoft.com/office/powerpoint/2010/main" val="2959318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lstStyle>
            <a:lvl1pPr algn="r">
              <a:defRPr sz="2000" b="1"/>
            </a:lvl1pPr>
          </a:lstStyle>
          <a:p>
            <a:r>
              <a:rPr lang="ar-SA" smtClean="0"/>
              <a:t>انقر لتحرير نمط العنوان الرئيسي</a:t>
            </a:r>
            <a:endParaRPr lang="ar-IQ"/>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عنصر نائب للتذييل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عنصر نائب لرقم الشريحة 6"/>
          <p:cNvSpPr>
            <a:spLocks noGrp="1"/>
          </p:cNvSpPr>
          <p:nvPr>
            <p:ph type="sldNum" sz="quarter" idx="12"/>
          </p:nvPr>
        </p:nvSpPr>
        <p:spPr/>
        <p:txBody>
          <a:bodyPr/>
          <a:lstStyle>
            <a:lvl1pPr>
              <a:defRPr/>
            </a:lvl1pPr>
          </a:lstStyle>
          <a:p>
            <a:fld id="{38ACCC68-806C-4D22-89FF-FD9F2538D251}" type="slidenum">
              <a:rPr lang="en-US" altLang="zh-CN">
                <a:solidFill>
                  <a:srgbClr val="000000"/>
                </a:solidFill>
              </a:rPr>
              <a:pPr/>
              <a:t>‹#›</a:t>
            </a:fld>
            <a:endParaRPr lang="en-US" altLang="zh-CN">
              <a:solidFill>
                <a:srgbClr val="000000"/>
              </a:solidFill>
            </a:endParaRPr>
          </a:p>
        </p:txBody>
      </p:sp>
    </p:spTree>
    <p:extLst>
      <p:ext uri="{BB962C8B-B14F-4D97-AF65-F5344CB8AC3E}">
        <p14:creationId xmlns="" xmlns:p14="http://schemas.microsoft.com/office/powerpoint/2010/main" val="3447706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2" name="Line 2"/>
          <p:cNvSpPr>
            <a:spLocks noChangeShapeType="1"/>
          </p:cNvSpPr>
          <p:nvPr/>
        </p:nvSpPr>
        <p:spPr bwMode="auto">
          <a:xfrm>
            <a:off x="7962900" y="152400"/>
            <a:ext cx="0" cy="15240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ar-IQ" b="1" smtClean="0">
              <a:solidFill>
                <a:srgbClr val="000000"/>
              </a:solidFill>
            </a:endParaRPr>
          </a:p>
        </p:txBody>
      </p:sp>
      <p:sp>
        <p:nvSpPr>
          <p:cNvPr id="148483" name="Rectangle 3"/>
          <p:cNvSpPr>
            <a:spLocks noGrp="1" noChangeArrowheads="1"/>
          </p:cNvSpPr>
          <p:nvPr>
            <p:ph type="title"/>
          </p:nvPr>
        </p:nvSpPr>
        <p:spPr bwMode="auto">
          <a:xfrm>
            <a:off x="457200" y="122238"/>
            <a:ext cx="7543800" cy="1295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zh-CN" altLang="en-US" smtClean="0"/>
              <a:t>单击此处编辑母版标题样式</a:t>
            </a:r>
          </a:p>
        </p:txBody>
      </p:sp>
      <p:sp>
        <p:nvSpPr>
          <p:cNvPr id="148484" name="Rectangle 4"/>
          <p:cNvSpPr>
            <a:spLocks noGrp="1" noChangeArrowheads="1"/>
          </p:cNvSpPr>
          <p:nvPr>
            <p:ph type="body" idx="1"/>
          </p:nvPr>
        </p:nvSpPr>
        <p:spPr bwMode="auto">
          <a:xfrm>
            <a:off x="457200" y="1719263"/>
            <a:ext cx="8229600" cy="44116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48485" name="Rectangle 5"/>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b="0"/>
            </a:lvl1pPr>
          </a:lstStyle>
          <a:p>
            <a:pPr algn="l" rtl="0" fontAlgn="base">
              <a:spcBef>
                <a:spcPct val="0"/>
              </a:spcBef>
              <a:spcAft>
                <a:spcPct val="0"/>
              </a:spcAft>
            </a:pPr>
            <a:endParaRPr lang="en-US" altLang="zh-CN" smtClean="0">
              <a:solidFill>
                <a:srgbClr val="000000"/>
              </a:solidFill>
            </a:endParaRPr>
          </a:p>
        </p:txBody>
      </p:sp>
      <p:sp>
        <p:nvSpPr>
          <p:cNvPr id="148486" name="Rectangle 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b="0"/>
            </a:lvl1pPr>
          </a:lstStyle>
          <a:p>
            <a:pPr rtl="0" fontAlgn="base">
              <a:spcBef>
                <a:spcPct val="0"/>
              </a:spcBef>
              <a:spcAft>
                <a:spcPct val="0"/>
              </a:spcAft>
            </a:pPr>
            <a:endParaRPr lang="en-US" altLang="zh-CN" smtClean="0">
              <a:solidFill>
                <a:srgbClr val="000000"/>
              </a:solidFill>
            </a:endParaRPr>
          </a:p>
        </p:txBody>
      </p:sp>
      <p:sp>
        <p:nvSpPr>
          <p:cNvPr id="148487" name="Rectangle 7"/>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b="0"/>
            </a:lvl1pPr>
          </a:lstStyle>
          <a:p>
            <a:pPr rtl="0" fontAlgn="base">
              <a:spcBef>
                <a:spcPct val="0"/>
              </a:spcBef>
              <a:spcAft>
                <a:spcPct val="0"/>
              </a:spcAft>
            </a:pPr>
            <a:fld id="{B9E2153F-F9FB-4B01-9708-4963B5F6D3E9}" type="slidenum">
              <a:rPr lang="en-US" altLang="zh-CN" smtClean="0">
                <a:solidFill>
                  <a:srgbClr val="000000"/>
                </a:solidFill>
              </a:rPr>
              <a:pPr rtl="0" fontAlgn="base">
                <a:spcBef>
                  <a:spcPct val="0"/>
                </a:spcBef>
                <a:spcAft>
                  <a:spcPct val="0"/>
                </a:spcAft>
              </a:pPr>
              <a:t>‹#›</a:t>
            </a:fld>
            <a:endParaRPr lang="en-US" altLang="zh-CN" smtClean="0">
              <a:solidFill>
                <a:srgbClr val="000000"/>
              </a:solidFill>
            </a:endParaRPr>
          </a:p>
        </p:txBody>
      </p:sp>
      <p:grpSp>
        <p:nvGrpSpPr>
          <p:cNvPr id="148488" name="Group 8"/>
          <p:cNvGrpSpPr>
            <a:grpSpLocks/>
          </p:cNvGrpSpPr>
          <p:nvPr/>
        </p:nvGrpSpPr>
        <p:grpSpPr bwMode="auto">
          <a:xfrm>
            <a:off x="8153400" y="152400"/>
            <a:ext cx="792163" cy="1295400"/>
            <a:chOff x="5136" y="960"/>
            <a:chExt cx="528" cy="864"/>
          </a:xfrm>
        </p:grpSpPr>
        <p:sp>
          <p:nvSpPr>
            <p:cNvPr id="148489" name="Oval 9"/>
            <p:cNvSpPr>
              <a:spLocks noChangeArrowheads="1"/>
            </p:cNvSpPr>
            <p:nvPr/>
          </p:nvSpPr>
          <p:spPr bwMode="auto">
            <a:xfrm>
              <a:off x="5136" y="960"/>
              <a:ext cx="80" cy="80"/>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8490" name="Oval 10"/>
            <p:cNvSpPr>
              <a:spLocks noChangeArrowheads="1"/>
            </p:cNvSpPr>
            <p:nvPr/>
          </p:nvSpPr>
          <p:spPr bwMode="auto">
            <a:xfrm>
              <a:off x="5248" y="960"/>
              <a:ext cx="80" cy="80"/>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8491" name="Oval 11"/>
            <p:cNvSpPr>
              <a:spLocks noChangeArrowheads="1"/>
            </p:cNvSpPr>
            <p:nvPr/>
          </p:nvSpPr>
          <p:spPr bwMode="auto">
            <a:xfrm>
              <a:off x="5360" y="960"/>
              <a:ext cx="80" cy="80"/>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8492" name="Oval 12"/>
            <p:cNvSpPr>
              <a:spLocks noChangeArrowheads="1"/>
            </p:cNvSpPr>
            <p:nvPr/>
          </p:nvSpPr>
          <p:spPr bwMode="auto">
            <a:xfrm>
              <a:off x="5136" y="1072"/>
              <a:ext cx="80" cy="80"/>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8493" name="Oval 13"/>
            <p:cNvSpPr>
              <a:spLocks noChangeArrowheads="1"/>
            </p:cNvSpPr>
            <p:nvPr/>
          </p:nvSpPr>
          <p:spPr bwMode="auto">
            <a:xfrm>
              <a:off x="5248" y="1072"/>
              <a:ext cx="80" cy="80"/>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8494" name="Oval 14"/>
            <p:cNvSpPr>
              <a:spLocks noChangeArrowheads="1"/>
            </p:cNvSpPr>
            <p:nvPr/>
          </p:nvSpPr>
          <p:spPr bwMode="auto">
            <a:xfrm>
              <a:off x="5360" y="1072"/>
              <a:ext cx="80" cy="80"/>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8495" name="Oval 15"/>
            <p:cNvSpPr>
              <a:spLocks noChangeArrowheads="1"/>
            </p:cNvSpPr>
            <p:nvPr/>
          </p:nvSpPr>
          <p:spPr bwMode="auto">
            <a:xfrm>
              <a:off x="5472" y="1072"/>
              <a:ext cx="80" cy="80"/>
            </a:xfrm>
            <a:prstGeom prst="ellipse">
              <a:avLst/>
            </a:pr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8496" name="Oval 16"/>
            <p:cNvSpPr>
              <a:spLocks noChangeArrowheads="1"/>
            </p:cNvSpPr>
            <p:nvPr/>
          </p:nvSpPr>
          <p:spPr bwMode="auto">
            <a:xfrm>
              <a:off x="5136" y="1184"/>
              <a:ext cx="80" cy="80"/>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8497" name="Oval 17"/>
            <p:cNvSpPr>
              <a:spLocks noChangeArrowheads="1"/>
            </p:cNvSpPr>
            <p:nvPr/>
          </p:nvSpPr>
          <p:spPr bwMode="auto">
            <a:xfrm>
              <a:off x="5248" y="1184"/>
              <a:ext cx="80" cy="80"/>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8498" name="Oval 18"/>
            <p:cNvSpPr>
              <a:spLocks noChangeArrowheads="1"/>
            </p:cNvSpPr>
            <p:nvPr/>
          </p:nvSpPr>
          <p:spPr bwMode="auto">
            <a:xfrm>
              <a:off x="5360" y="1184"/>
              <a:ext cx="80" cy="80"/>
            </a:xfrm>
            <a:prstGeom prst="ellipse">
              <a:avLst/>
            </a:pr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8499" name="Oval 19"/>
            <p:cNvSpPr>
              <a:spLocks noChangeArrowheads="1"/>
            </p:cNvSpPr>
            <p:nvPr/>
          </p:nvSpPr>
          <p:spPr bwMode="auto">
            <a:xfrm>
              <a:off x="5472" y="1184"/>
              <a:ext cx="80" cy="80"/>
            </a:xfrm>
            <a:prstGeom prst="ellipse">
              <a:avLst/>
            </a:pr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8500" name="Oval 20"/>
            <p:cNvSpPr>
              <a:spLocks noChangeArrowheads="1"/>
            </p:cNvSpPr>
            <p:nvPr/>
          </p:nvSpPr>
          <p:spPr bwMode="auto">
            <a:xfrm>
              <a:off x="5584" y="1184"/>
              <a:ext cx="80" cy="80"/>
            </a:xfrm>
            <a:prstGeom prst="ellipse">
              <a:avLst/>
            </a:pr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8501" name="Oval 21"/>
            <p:cNvSpPr>
              <a:spLocks noChangeArrowheads="1"/>
            </p:cNvSpPr>
            <p:nvPr/>
          </p:nvSpPr>
          <p:spPr bwMode="auto">
            <a:xfrm>
              <a:off x="5136" y="1296"/>
              <a:ext cx="80" cy="80"/>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8502" name="Oval 22"/>
            <p:cNvSpPr>
              <a:spLocks noChangeArrowheads="1"/>
            </p:cNvSpPr>
            <p:nvPr/>
          </p:nvSpPr>
          <p:spPr bwMode="auto">
            <a:xfrm>
              <a:off x="5248" y="1296"/>
              <a:ext cx="80" cy="80"/>
            </a:xfrm>
            <a:prstGeom prst="ellipse">
              <a:avLst/>
            </a:pr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8503" name="Oval 23"/>
            <p:cNvSpPr>
              <a:spLocks noChangeArrowheads="1"/>
            </p:cNvSpPr>
            <p:nvPr/>
          </p:nvSpPr>
          <p:spPr bwMode="auto">
            <a:xfrm>
              <a:off x="5360" y="1296"/>
              <a:ext cx="80" cy="80"/>
            </a:xfrm>
            <a:prstGeom prst="ellipse">
              <a:avLst/>
            </a:pr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8504" name="Oval 24"/>
            <p:cNvSpPr>
              <a:spLocks noChangeArrowheads="1"/>
            </p:cNvSpPr>
            <p:nvPr/>
          </p:nvSpPr>
          <p:spPr bwMode="auto">
            <a:xfrm>
              <a:off x="5472" y="1296"/>
              <a:ext cx="80" cy="80"/>
            </a:xfrm>
            <a:prstGeom prst="ellipse">
              <a:avLst/>
            </a:pr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8505" name="Oval 25"/>
            <p:cNvSpPr>
              <a:spLocks noChangeArrowheads="1"/>
            </p:cNvSpPr>
            <p:nvPr/>
          </p:nvSpPr>
          <p:spPr bwMode="auto">
            <a:xfrm>
              <a:off x="5136" y="1408"/>
              <a:ext cx="80" cy="80"/>
            </a:xfrm>
            <a:prstGeom prst="ellipse">
              <a:avLst/>
            </a:pr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8506" name="Oval 26"/>
            <p:cNvSpPr>
              <a:spLocks noChangeArrowheads="1"/>
            </p:cNvSpPr>
            <p:nvPr/>
          </p:nvSpPr>
          <p:spPr bwMode="auto">
            <a:xfrm>
              <a:off x="5248" y="1408"/>
              <a:ext cx="80" cy="80"/>
            </a:xfrm>
            <a:prstGeom prst="ellipse">
              <a:avLst/>
            </a:pr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8507" name="Oval 27"/>
            <p:cNvSpPr>
              <a:spLocks noChangeArrowheads="1"/>
            </p:cNvSpPr>
            <p:nvPr/>
          </p:nvSpPr>
          <p:spPr bwMode="auto">
            <a:xfrm>
              <a:off x="5360" y="1408"/>
              <a:ext cx="80" cy="80"/>
            </a:xfrm>
            <a:prstGeom prst="ellipse">
              <a:avLst/>
            </a:pr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8508" name="Oval 28"/>
            <p:cNvSpPr>
              <a:spLocks noChangeArrowheads="1"/>
            </p:cNvSpPr>
            <p:nvPr/>
          </p:nvSpPr>
          <p:spPr bwMode="auto">
            <a:xfrm>
              <a:off x="5472" y="1408"/>
              <a:ext cx="80" cy="80"/>
            </a:xfrm>
            <a:prstGeom prst="ellipse">
              <a:avLst/>
            </a:pr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8509" name="Oval 29"/>
            <p:cNvSpPr>
              <a:spLocks noChangeArrowheads="1"/>
            </p:cNvSpPr>
            <p:nvPr/>
          </p:nvSpPr>
          <p:spPr bwMode="auto">
            <a:xfrm>
              <a:off x="5584" y="1408"/>
              <a:ext cx="80" cy="80"/>
            </a:xfrm>
            <a:prstGeom prst="ellipse">
              <a:avLst/>
            </a:prstGeom>
            <a:solidFill>
              <a:schemeClr val="folHlink"/>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8510" name="Oval 30"/>
            <p:cNvSpPr>
              <a:spLocks noChangeArrowheads="1"/>
            </p:cNvSpPr>
            <p:nvPr/>
          </p:nvSpPr>
          <p:spPr bwMode="auto">
            <a:xfrm>
              <a:off x="5136" y="1520"/>
              <a:ext cx="80" cy="80"/>
            </a:xfrm>
            <a:prstGeom prst="ellipse">
              <a:avLst/>
            </a:pr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8511" name="Oval 31"/>
            <p:cNvSpPr>
              <a:spLocks noChangeArrowheads="1"/>
            </p:cNvSpPr>
            <p:nvPr/>
          </p:nvSpPr>
          <p:spPr bwMode="auto">
            <a:xfrm>
              <a:off x="5248" y="1520"/>
              <a:ext cx="80" cy="80"/>
            </a:xfrm>
            <a:prstGeom prst="ellipse">
              <a:avLst/>
            </a:pr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8512" name="Oval 32"/>
            <p:cNvSpPr>
              <a:spLocks noChangeArrowheads="1"/>
            </p:cNvSpPr>
            <p:nvPr/>
          </p:nvSpPr>
          <p:spPr bwMode="auto">
            <a:xfrm>
              <a:off x="5360" y="1520"/>
              <a:ext cx="80" cy="80"/>
            </a:xfrm>
            <a:prstGeom prst="ellipse">
              <a:avLst/>
            </a:pr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8513" name="Oval 33"/>
            <p:cNvSpPr>
              <a:spLocks noChangeArrowheads="1"/>
            </p:cNvSpPr>
            <p:nvPr/>
          </p:nvSpPr>
          <p:spPr bwMode="auto">
            <a:xfrm>
              <a:off x="5472" y="1520"/>
              <a:ext cx="80" cy="80"/>
            </a:xfrm>
            <a:prstGeom prst="ellipse">
              <a:avLst/>
            </a:prstGeom>
            <a:solidFill>
              <a:schemeClr val="folHlink"/>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8514" name="Oval 34"/>
            <p:cNvSpPr>
              <a:spLocks noChangeArrowheads="1"/>
            </p:cNvSpPr>
            <p:nvPr/>
          </p:nvSpPr>
          <p:spPr bwMode="auto">
            <a:xfrm>
              <a:off x="5136" y="1632"/>
              <a:ext cx="80" cy="80"/>
            </a:xfrm>
            <a:prstGeom prst="ellipse">
              <a:avLst/>
            </a:pr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8515" name="Oval 35"/>
            <p:cNvSpPr>
              <a:spLocks noChangeArrowheads="1"/>
            </p:cNvSpPr>
            <p:nvPr/>
          </p:nvSpPr>
          <p:spPr bwMode="auto">
            <a:xfrm>
              <a:off x="5248" y="1632"/>
              <a:ext cx="80" cy="80"/>
            </a:xfrm>
            <a:prstGeom prst="ellipse">
              <a:avLst/>
            </a:pr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8516" name="Oval 36"/>
            <p:cNvSpPr>
              <a:spLocks noChangeArrowheads="1"/>
            </p:cNvSpPr>
            <p:nvPr/>
          </p:nvSpPr>
          <p:spPr bwMode="auto">
            <a:xfrm>
              <a:off x="5360" y="1632"/>
              <a:ext cx="80" cy="80"/>
            </a:xfrm>
            <a:prstGeom prst="ellipse">
              <a:avLst/>
            </a:prstGeom>
            <a:solidFill>
              <a:schemeClr val="folHlink"/>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8517" name="Oval 37"/>
            <p:cNvSpPr>
              <a:spLocks noChangeArrowheads="1"/>
            </p:cNvSpPr>
            <p:nvPr/>
          </p:nvSpPr>
          <p:spPr bwMode="auto">
            <a:xfrm>
              <a:off x="5472" y="1632"/>
              <a:ext cx="80" cy="80"/>
            </a:xfrm>
            <a:prstGeom prst="ellipse">
              <a:avLst/>
            </a:prstGeom>
            <a:solidFill>
              <a:schemeClr val="folHlink"/>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8518" name="Oval 38"/>
            <p:cNvSpPr>
              <a:spLocks noChangeArrowheads="1"/>
            </p:cNvSpPr>
            <p:nvPr/>
          </p:nvSpPr>
          <p:spPr bwMode="auto">
            <a:xfrm>
              <a:off x="5248" y="1744"/>
              <a:ext cx="80" cy="80"/>
            </a:xfrm>
            <a:prstGeom prst="ellipse">
              <a:avLst/>
            </a:prstGeom>
            <a:solidFill>
              <a:schemeClr val="folHlink"/>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48519" name="Oval 39"/>
            <p:cNvSpPr>
              <a:spLocks noChangeArrowheads="1"/>
            </p:cNvSpPr>
            <p:nvPr/>
          </p:nvSpPr>
          <p:spPr bwMode="auto">
            <a:xfrm>
              <a:off x="5472" y="1744"/>
              <a:ext cx="80" cy="80"/>
            </a:xfrm>
            <a:prstGeom prst="ellipse">
              <a:avLst/>
            </a:prstGeom>
            <a:solidFill>
              <a:schemeClr val="folHlink"/>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grpSp>
    </p:spTree>
    <p:extLst>
      <p:ext uri="{BB962C8B-B14F-4D97-AF65-F5344CB8AC3E}">
        <p14:creationId xmlns="" xmlns:p14="http://schemas.microsoft.com/office/powerpoint/2010/main" val="1262931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iming>
    <p:tnLst>
      <p:par>
        <p:cTn id="1" dur="indefinite" restart="never" nodeType="tmRoot"/>
      </p:par>
    </p:tnLst>
  </p:timing>
  <p:txStyles>
    <p:titleStyle>
      <a:lvl1pPr algn="l" rtl="0" fontAlgn="base">
        <a:spcBef>
          <a:spcPct val="0"/>
        </a:spcBef>
        <a:spcAft>
          <a:spcPct val="0"/>
        </a:spcAft>
        <a:defRPr sz="3900" b="1">
          <a:solidFill>
            <a:schemeClr val="tx2"/>
          </a:solidFill>
          <a:latin typeface="+mj-lt"/>
          <a:ea typeface="+mj-ea"/>
          <a:cs typeface="+mj-cs"/>
        </a:defRPr>
      </a:lvl1pPr>
      <a:lvl2pPr algn="l" rtl="0" fontAlgn="base">
        <a:spcBef>
          <a:spcPct val="0"/>
        </a:spcBef>
        <a:spcAft>
          <a:spcPct val="0"/>
        </a:spcAft>
        <a:defRPr sz="3900" b="1">
          <a:solidFill>
            <a:schemeClr val="tx2"/>
          </a:solidFill>
          <a:latin typeface="Arial" pitchFamily="34" charset="0"/>
          <a:ea typeface="SimSun" pitchFamily="2" charset="-122"/>
        </a:defRPr>
      </a:lvl2pPr>
      <a:lvl3pPr algn="l" rtl="0" fontAlgn="base">
        <a:spcBef>
          <a:spcPct val="0"/>
        </a:spcBef>
        <a:spcAft>
          <a:spcPct val="0"/>
        </a:spcAft>
        <a:defRPr sz="3900" b="1">
          <a:solidFill>
            <a:schemeClr val="tx2"/>
          </a:solidFill>
          <a:latin typeface="Arial" pitchFamily="34" charset="0"/>
          <a:ea typeface="SimSun" pitchFamily="2" charset="-122"/>
        </a:defRPr>
      </a:lvl3pPr>
      <a:lvl4pPr algn="l" rtl="0" fontAlgn="base">
        <a:spcBef>
          <a:spcPct val="0"/>
        </a:spcBef>
        <a:spcAft>
          <a:spcPct val="0"/>
        </a:spcAft>
        <a:defRPr sz="3900" b="1">
          <a:solidFill>
            <a:schemeClr val="tx2"/>
          </a:solidFill>
          <a:latin typeface="Arial" pitchFamily="34" charset="0"/>
          <a:ea typeface="SimSun" pitchFamily="2" charset="-122"/>
        </a:defRPr>
      </a:lvl4pPr>
      <a:lvl5pPr algn="l" rtl="0" fontAlgn="base">
        <a:spcBef>
          <a:spcPct val="0"/>
        </a:spcBef>
        <a:spcAft>
          <a:spcPct val="0"/>
        </a:spcAft>
        <a:defRPr sz="3900" b="1">
          <a:solidFill>
            <a:schemeClr val="tx2"/>
          </a:solidFill>
          <a:latin typeface="Arial" pitchFamily="34" charset="0"/>
          <a:ea typeface="SimSun" pitchFamily="2" charset="-122"/>
        </a:defRPr>
      </a:lvl5pPr>
      <a:lvl6pPr marL="457200" algn="l" rtl="0" fontAlgn="base">
        <a:spcBef>
          <a:spcPct val="0"/>
        </a:spcBef>
        <a:spcAft>
          <a:spcPct val="0"/>
        </a:spcAft>
        <a:defRPr sz="3900" b="1">
          <a:solidFill>
            <a:schemeClr val="tx2"/>
          </a:solidFill>
          <a:latin typeface="Arial" pitchFamily="34" charset="0"/>
          <a:ea typeface="SimSun" pitchFamily="2" charset="-122"/>
        </a:defRPr>
      </a:lvl6pPr>
      <a:lvl7pPr marL="914400" algn="l" rtl="0" fontAlgn="base">
        <a:spcBef>
          <a:spcPct val="0"/>
        </a:spcBef>
        <a:spcAft>
          <a:spcPct val="0"/>
        </a:spcAft>
        <a:defRPr sz="3900" b="1">
          <a:solidFill>
            <a:schemeClr val="tx2"/>
          </a:solidFill>
          <a:latin typeface="Arial" pitchFamily="34" charset="0"/>
          <a:ea typeface="SimSun" pitchFamily="2" charset="-122"/>
        </a:defRPr>
      </a:lvl7pPr>
      <a:lvl8pPr marL="1371600" algn="l" rtl="0" fontAlgn="base">
        <a:spcBef>
          <a:spcPct val="0"/>
        </a:spcBef>
        <a:spcAft>
          <a:spcPct val="0"/>
        </a:spcAft>
        <a:defRPr sz="3900" b="1">
          <a:solidFill>
            <a:schemeClr val="tx2"/>
          </a:solidFill>
          <a:latin typeface="Arial" pitchFamily="34" charset="0"/>
          <a:ea typeface="SimSun" pitchFamily="2" charset="-122"/>
        </a:defRPr>
      </a:lvl8pPr>
      <a:lvl9pPr marL="1828800" algn="l" rtl="0" fontAlgn="base">
        <a:spcBef>
          <a:spcPct val="0"/>
        </a:spcBef>
        <a:spcAft>
          <a:spcPct val="0"/>
        </a:spcAft>
        <a:defRPr sz="3900" b="1">
          <a:solidFill>
            <a:schemeClr val="tx2"/>
          </a:solidFill>
          <a:latin typeface="Arial" pitchFamily="34" charset="0"/>
          <a:ea typeface="SimSun" pitchFamily="2" charset="-122"/>
        </a:defRPr>
      </a:lvl9pPr>
    </p:titleStyle>
    <p:bodyStyle>
      <a:lvl1pPr marL="342900" indent="-342900" algn="l" rtl="0" fontAlgn="base">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fontAlgn="base">
        <a:spcBef>
          <a:spcPct val="20000"/>
        </a:spcBef>
        <a:spcAft>
          <a:spcPct val="0"/>
        </a:spcAft>
        <a:buClr>
          <a:schemeClr val="accent2"/>
        </a:buClr>
        <a:buSzPct val="70000"/>
        <a:buFont typeface="Wingdings" pitchFamily="2" charset="2"/>
        <a:buChar char="l"/>
        <a:defRPr sz="2600">
          <a:solidFill>
            <a:schemeClr val="tx1"/>
          </a:solidFill>
          <a:latin typeface="+mn-lt"/>
          <a:ea typeface="+mn-ea"/>
        </a:defRPr>
      </a:lvl2pPr>
      <a:lvl3pPr marL="987425" indent="-293688" algn="l" rtl="0" fontAlgn="base">
        <a:spcBef>
          <a:spcPct val="20000"/>
        </a:spcBef>
        <a:spcAft>
          <a:spcPct val="0"/>
        </a:spcAft>
        <a:buClr>
          <a:schemeClr val="accent1"/>
        </a:buClr>
        <a:buSzPct val="70000"/>
        <a:buFont typeface="Wingdings" pitchFamily="2" charset="2"/>
        <a:buChar char="l"/>
        <a:defRPr sz="2300">
          <a:solidFill>
            <a:schemeClr val="tx1"/>
          </a:solidFill>
          <a:latin typeface="+mn-lt"/>
          <a:ea typeface="+mn-ea"/>
        </a:defRPr>
      </a:lvl3pPr>
      <a:lvl4pPr marL="1281113" indent="-292100" algn="l" rtl="0" fontAlgn="base">
        <a:spcBef>
          <a:spcPct val="20000"/>
        </a:spcBef>
        <a:spcAft>
          <a:spcPct val="0"/>
        </a:spcAft>
        <a:buClr>
          <a:schemeClr val="tx2"/>
        </a:buClr>
        <a:buSzPct val="75000"/>
        <a:buFont typeface="Wingdings" pitchFamily="2" charset="2"/>
        <a:buChar char="§"/>
        <a:defRPr sz="2000">
          <a:solidFill>
            <a:schemeClr val="tx1"/>
          </a:solidFill>
          <a:latin typeface="+mn-lt"/>
          <a:ea typeface="+mn-ea"/>
        </a:defRPr>
      </a:lvl4pPr>
      <a:lvl5pPr marL="15986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شكل حر 11"/>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sz="1350"/>
          </a:p>
        </p:txBody>
      </p:sp>
      <p:sp>
        <p:nvSpPr>
          <p:cNvPr id="16" name="شكل حر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sz="1350"/>
          </a:p>
        </p:txBody>
      </p:sp>
      <p:sp>
        <p:nvSpPr>
          <p:cNvPr id="1028" name="عنصر نائب للعنوان 8"/>
          <p:cNvSpPr>
            <a:spLocks noGrp="1"/>
          </p:cNvSpPr>
          <p:nvPr>
            <p:ph type="title"/>
          </p:nvPr>
        </p:nvSpPr>
        <p:spPr bwMode="auto">
          <a:xfrm>
            <a:off x="457200" y="274638"/>
            <a:ext cx="7467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45720" tIns="45720" rIns="45720" bIns="45720" numCol="1" anchor="ctr" anchorCtr="0" compatLnSpc="1">
            <a:prstTxWarp prst="textNoShape">
              <a:avLst/>
            </a:prstTxWarp>
          </a:bodyPr>
          <a:lstStyle/>
          <a:p>
            <a:pPr lvl="0"/>
            <a:r>
              <a:rPr lang="ar-SA" altLang="ar-IQ" smtClean="0"/>
              <a:t>انقر لتحرير نمط العنوان الرئيسي</a:t>
            </a:r>
          </a:p>
        </p:txBody>
      </p:sp>
      <p:sp>
        <p:nvSpPr>
          <p:cNvPr id="1029" name="عنصر نائب للنص 29"/>
          <p:cNvSpPr>
            <a:spLocks noGrp="1"/>
          </p:cNvSpPr>
          <p:nvPr>
            <p:ph type="body" idx="1"/>
          </p:nvPr>
        </p:nvSpPr>
        <p:spPr bwMode="auto">
          <a:xfrm>
            <a:off x="457200" y="1600202"/>
            <a:ext cx="7467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ar-SA" altLang="ar-IQ" smtClean="0"/>
              <a:t>انقر لتحرير أنماط النص الرئيسي</a:t>
            </a:r>
          </a:p>
          <a:p>
            <a:pPr lvl="1"/>
            <a:r>
              <a:rPr lang="ar-SA" altLang="ar-IQ" smtClean="0"/>
              <a:t>المستوى الثاني</a:t>
            </a:r>
          </a:p>
          <a:p>
            <a:pPr lvl="2"/>
            <a:r>
              <a:rPr lang="ar-SA" altLang="ar-IQ" smtClean="0"/>
              <a:t>المستوى الثالث</a:t>
            </a:r>
          </a:p>
          <a:p>
            <a:pPr lvl="3"/>
            <a:r>
              <a:rPr lang="ar-SA" altLang="ar-IQ" smtClean="0"/>
              <a:t>المستوى الرابع</a:t>
            </a:r>
          </a:p>
          <a:p>
            <a:pPr lvl="4"/>
            <a:r>
              <a:rPr lang="ar-SA" altLang="ar-IQ" smtClean="0"/>
              <a:t>المستوى الخامس</a:t>
            </a:r>
          </a:p>
        </p:txBody>
      </p:sp>
      <p:sp>
        <p:nvSpPr>
          <p:cNvPr id="10" name="عنصر نائب للتاريخ 9"/>
          <p:cNvSpPr>
            <a:spLocks noGrp="1"/>
          </p:cNvSpPr>
          <p:nvPr>
            <p:ph type="dt" sz="half" idx="2"/>
          </p:nvPr>
        </p:nvSpPr>
        <p:spPr>
          <a:xfrm>
            <a:off x="457200" y="6421440"/>
            <a:ext cx="2133600" cy="365125"/>
          </a:xfrm>
          <a:prstGeom prst="rect">
            <a:avLst/>
          </a:prstGeom>
        </p:spPr>
        <p:txBody>
          <a:bodyPr vert="horz" bIns="0" anchor="b"/>
          <a:lstStyle>
            <a:lvl1pPr algn="l" eaLnBrk="1" latinLnBrk="0" hangingPunct="1">
              <a:defRPr kumimoji="0" sz="750">
                <a:solidFill>
                  <a:schemeClr val="tx2">
                    <a:shade val="50000"/>
                  </a:schemeClr>
                </a:solidFill>
              </a:defRPr>
            </a:lvl1pPr>
          </a:lstStyle>
          <a:p>
            <a:pPr>
              <a:defRPr/>
            </a:pPr>
            <a:endParaRPr lang="en-US"/>
          </a:p>
        </p:txBody>
      </p:sp>
      <p:sp>
        <p:nvSpPr>
          <p:cNvPr id="22" name="عنصر نائب للتذييل 21"/>
          <p:cNvSpPr>
            <a:spLocks noGrp="1"/>
          </p:cNvSpPr>
          <p:nvPr>
            <p:ph type="ftr" sz="quarter" idx="3"/>
          </p:nvPr>
        </p:nvSpPr>
        <p:spPr>
          <a:xfrm>
            <a:off x="3124200" y="6421440"/>
            <a:ext cx="2895600" cy="365125"/>
          </a:xfrm>
          <a:prstGeom prst="rect">
            <a:avLst/>
          </a:prstGeom>
        </p:spPr>
        <p:txBody>
          <a:bodyPr vert="horz" lIns="0" rIns="0" bIns="0" anchor="b"/>
          <a:lstStyle>
            <a:lvl1pPr algn="ctr" eaLnBrk="1" latinLnBrk="0" hangingPunct="1">
              <a:defRPr kumimoji="0" sz="750">
                <a:solidFill>
                  <a:schemeClr val="tx2">
                    <a:shade val="50000"/>
                  </a:schemeClr>
                </a:solidFill>
              </a:defRPr>
            </a:lvl1pPr>
          </a:lstStyle>
          <a:p>
            <a:pPr>
              <a:defRPr/>
            </a:pPr>
            <a:endParaRPr lang="en-US"/>
          </a:p>
        </p:txBody>
      </p:sp>
      <p:sp>
        <p:nvSpPr>
          <p:cNvPr id="18" name="عنصر نائب لرقم الشريحة 17"/>
          <p:cNvSpPr>
            <a:spLocks noGrp="1"/>
          </p:cNvSpPr>
          <p:nvPr>
            <p:ph type="sldNum" sz="quarter" idx="4"/>
          </p:nvPr>
        </p:nvSpPr>
        <p:spPr>
          <a:xfrm>
            <a:off x="8153400" y="6421440"/>
            <a:ext cx="762000" cy="365125"/>
          </a:xfrm>
          <a:prstGeom prst="rect">
            <a:avLst/>
          </a:prstGeom>
        </p:spPr>
        <p:txBody>
          <a:bodyPr vert="horz" wrap="square" lIns="0" tIns="0" rIns="0" bIns="0" numCol="1" anchor="b" anchorCtr="0" compatLnSpc="1">
            <a:prstTxWarp prst="textNoShape">
              <a:avLst/>
            </a:prstTxWarp>
          </a:bodyPr>
          <a:lstStyle>
            <a:lvl1pPr>
              <a:defRPr sz="750">
                <a:solidFill>
                  <a:srgbClr val="9B9A98"/>
                </a:solidFill>
              </a:defRPr>
            </a:lvl1pPr>
          </a:lstStyle>
          <a:p>
            <a:fld id="{41C5ED3E-0B24-4AF2-9455-39242F31ED62}" type="slidenum">
              <a:rPr lang="ar-SA" altLang="en-US"/>
              <a:pPr/>
              <a:t>‹#›</a:t>
            </a:fld>
            <a:endParaRPr lang="en-US" altLang="en-US"/>
          </a:p>
        </p:txBody>
      </p:sp>
    </p:spTree>
    <p:extLst>
      <p:ext uri="{BB962C8B-B14F-4D97-AF65-F5344CB8AC3E}">
        <p14:creationId xmlns="" xmlns:p14="http://schemas.microsoft.com/office/powerpoint/2010/main" val="3023020927"/>
      </p:ext>
    </p:extLst>
  </p:cSld>
  <p:clrMap bg1="dk1" tx1="lt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dt="0"/>
  <p:txStyles>
    <p:titleStyle>
      <a:lvl1pPr algn="l" rtl="1" eaLnBrk="0" fontAlgn="base" hangingPunct="0">
        <a:spcBef>
          <a:spcPct val="0"/>
        </a:spcBef>
        <a:spcAft>
          <a:spcPct val="0"/>
        </a:spcAft>
        <a:defRPr sz="3450" kern="1200">
          <a:solidFill>
            <a:schemeClr val="tx1"/>
          </a:solidFill>
          <a:latin typeface="+mj-lt"/>
          <a:ea typeface="+mj-ea"/>
          <a:cs typeface="+mj-cs"/>
        </a:defRPr>
      </a:lvl1pPr>
      <a:lvl2pPr algn="l" rtl="1" eaLnBrk="0" fontAlgn="base" hangingPunct="0">
        <a:spcBef>
          <a:spcPct val="0"/>
        </a:spcBef>
        <a:spcAft>
          <a:spcPct val="0"/>
        </a:spcAft>
        <a:defRPr sz="3450">
          <a:solidFill>
            <a:schemeClr val="tx1"/>
          </a:solidFill>
          <a:latin typeface="Franklin Gothic Book" pitchFamily="34" charset="0"/>
          <a:cs typeface="Tahoma" pitchFamily="34" charset="0"/>
        </a:defRPr>
      </a:lvl2pPr>
      <a:lvl3pPr algn="l" rtl="1" eaLnBrk="0" fontAlgn="base" hangingPunct="0">
        <a:spcBef>
          <a:spcPct val="0"/>
        </a:spcBef>
        <a:spcAft>
          <a:spcPct val="0"/>
        </a:spcAft>
        <a:defRPr sz="3450">
          <a:solidFill>
            <a:schemeClr val="tx1"/>
          </a:solidFill>
          <a:latin typeface="Franklin Gothic Book" pitchFamily="34" charset="0"/>
          <a:cs typeface="Tahoma" pitchFamily="34" charset="0"/>
        </a:defRPr>
      </a:lvl3pPr>
      <a:lvl4pPr algn="l" rtl="1" eaLnBrk="0" fontAlgn="base" hangingPunct="0">
        <a:spcBef>
          <a:spcPct val="0"/>
        </a:spcBef>
        <a:spcAft>
          <a:spcPct val="0"/>
        </a:spcAft>
        <a:defRPr sz="3450">
          <a:solidFill>
            <a:schemeClr val="tx1"/>
          </a:solidFill>
          <a:latin typeface="Franklin Gothic Book" pitchFamily="34" charset="0"/>
          <a:cs typeface="Tahoma" pitchFamily="34" charset="0"/>
        </a:defRPr>
      </a:lvl4pPr>
      <a:lvl5pPr algn="l" rtl="1" eaLnBrk="0" fontAlgn="base" hangingPunct="0">
        <a:spcBef>
          <a:spcPct val="0"/>
        </a:spcBef>
        <a:spcAft>
          <a:spcPct val="0"/>
        </a:spcAft>
        <a:defRPr sz="3450">
          <a:solidFill>
            <a:schemeClr val="tx1"/>
          </a:solidFill>
          <a:latin typeface="Franklin Gothic Book" pitchFamily="34" charset="0"/>
          <a:cs typeface="Tahoma" pitchFamily="34" charset="0"/>
        </a:defRPr>
      </a:lvl5pPr>
      <a:lvl6pPr marL="342900" algn="l" rtl="1" fontAlgn="base">
        <a:spcBef>
          <a:spcPct val="0"/>
        </a:spcBef>
        <a:spcAft>
          <a:spcPct val="0"/>
        </a:spcAft>
        <a:defRPr sz="3450">
          <a:solidFill>
            <a:schemeClr val="tx1"/>
          </a:solidFill>
          <a:latin typeface="Franklin Gothic Book" pitchFamily="34" charset="0"/>
          <a:cs typeface="Tahoma" pitchFamily="34" charset="0"/>
        </a:defRPr>
      </a:lvl6pPr>
      <a:lvl7pPr marL="685800" algn="l" rtl="1" fontAlgn="base">
        <a:spcBef>
          <a:spcPct val="0"/>
        </a:spcBef>
        <a:spcAft>
          <a:spcPct val="0"/>
        </a:spcAft>
        <a:defRPr sz="3450">
          <a:solidFill>
            <a:schemeClr val="tx1"/>
          </a:solidFill>
          <a:latin typeface="Franklin Gothic Book" pitchFamily="34" charset="0"/>
          <a:cs typeface="Tahoma" pitchFamily="34" charset="0"/>
        </a:defRPr>
      </a:lvl7pPr>
      <a:lvl8pPr marL="1028700" algn="l" rtl="1" fontAlgn="base">
        <a:spcBef>
          <a:spcPct val="0"/>
        </a:spcBef>
        <a:spcAft>
          <a:spcPct val="0"/>
        </a:spcAft>
        <a:defRPr sz="3450">
          <a:solidFill>
            <a:schemeClr val="tx1"/>
          </a:solidFill>
          <a:latin typeface="Franklin Gothic Book" pitchFamily="34" charset="0"/>
          <a:cs typeface="Tahoma" pitchFamily="34" charset="0"/>
        </a:defRPr>
      </a:lvl8pPr>
      <a:lvl9pPr marL="1371600" algn="l" rtl="1" fontAlgn="base">
        <a:spcBef>
          <a:spcPct val="0"/>
        </a:spcBef>
        <a:spcAft>
          <a:spcPct val="0"/>
        </a:spcAft>
        <a:defRPr sz="3450">
          <a:solidFill>
            <a:schemeClr val="tx1"/>
          </a:solidFill>
          <a:latin typeface="Franklin Gothic Book" pitchFamily="34" charset="0"/>
          <a:cs typeface="Tahoma" pitchFamily="34" charset="0"/>
        </a:defRPr>
      </a:lvl9pPr>
    </p:titleStyle>
    <p:bodyStyle>
      <a:lvl1pPr marL="314325" indent="-286941" algn="r" rtl="1" eaLnBrk="0" fontAlgn="base" hangingPunct="0">
        <a:spcBef>
          <a:spcPct val="20000"/>
        </a:spcBef>
        <a:spcAft>
          <a:spcPct val="0"/>
        </a:spcAft>
        <a:buClr>
          <a:schemeClr val="accent1"/>
        </a:buClr>
        <a:buSzPct val="80000"/>
        <a:buFont typeface="Wingdings 2" panose="05020102010507070707" pitchFamily="18" charset="2"/>
        <a:buChar char=""/>
        <a:defRPr sz="2250" kern="1200">
          <a:solidFill>
            <a:schemeClr val="tx1"/>
          </a:solidFill>
          <a:latin typeface="+mn-lt"/>
          <a:ea typeface="+mn-ea"/>
          <a:cs typeface="+mn-cs"/>
        </a:defRPr>
      </a:lvl1pPr>
      <a:lvl2pPr marL="541735" indent="-204788" algn="r" rtl="1" eaLnBrk="0" fontAlgn="base" hangingPunct="0">
        <a:spcBef>
          <a:spcPct val="20000"/>
        </a:spcBef>
        <a:spcAft>
          <a:spcPct val="0"/>
        </a:spcAft>
        <a:buClr>
          <a:schemeClr val="accent1"/>
        </a:buClr>
        <a:buSzPct val="90000"/>
        <a:buFont typeface="Wingdings 2" panose="05020102010507070707" pitchFamily="18" charset="2"/>
        <a:buChar char=""/>
        <a:defRPr sz="1950" kern="1200">
          <a:solidFill>
            <a:schemeClr val="tx1"/>
          </a:solidFill>
          <a:latin typeface="+mn-lt"/>
          <a:ea typeface="+mn-ea"/>
          <a:cs typeface="+mn-cs"/>
        </a:defRPr>
      </a:lvl2pPr>
      <a:lvl3pPr marL="753666" indent="-191691" algn="r" rtl="1" eaLnBrk="0" fontAlgn="base" hangingPunct="0">
        <a:spcBef>
          <a:spcPct val="20000"/>
        </a:spcBef>
        <a:spcAft>
          <a:spcPct val="0"/>
        </a:spcAft>
        <a:buClr>
          <a:schemeClr val="accent2"/>
        </a:buClr>
        <a:buSzPct val="85000"/>
        <a:buFont typeface="Arial" panose="020B0604020202020204" pitchFamily="34" charset="0"/>
        <a:buChar char="○"/>
        <a:defRPr sz="1800" kern="1200">
          <a:solidFill>
            <a:schemeClr val="tx1"/>
          </a:solidFill>
          <a:latin typeface="+mn-lt"/>
          <a:ea typeface="+mn-ea"/>
          <a:cs typeface="+mn-cs"/>
        </a:defRPr>
      </a:lvl3pPr>
      <a:lvl4pPr marL="959644" indent="-177404" algn="r" rtl="1" eaLnBrk="0" fontAlgn="base" hangingPunct="0">
        <a:spcBef>
          <a:spcPct val="20000"/>
        </a:spcBef>
        <a:spcAft>
          <a:spcPct val="0"/>
        </a:spcAft>
        <a:buClr>
          <a:srgbClr val="8D89A4"/>
        </a:buClr>
        <a:buSzPct val="90000"/>
        <a:buFont typeface="Wingdings 2" panose="05020102010507070707" pitchFamily="18" charset="2"/>
        <a:buChar char=""/>
        <a:defRPr sz="1500" kern="1200">
          <a:solidFill>
            <a:schemeClr val="tx1"/>
          </a:solidFill>
          <a:latin typeface="+mn-lt"/>
          <a:ea typeface="+mn-ea"/>
          <a:cs typeface="+mn-cs"/>
        </a:defRPr>
      </a:lvl4pPr>
      <a:lvl5pPr marL="1116806" indent="-136922" algn="r" rtl="1" eaLnBrk="0" fontAlgn="base" hangingPunct="0">
        <a:spcBef>
          <a:spcPct val="20000"/>
        </a:spcBef>
        <a:spcAft>
          <a:spcPct val="0"/>
        </a:spcAft>
        <a:buClr>
          <a:srgbClr val="748560"/>
        </a:buClr>
        <a:buSzPct val="100000"/>
        <a:buFont typeface="Arial" panose="020B0604020202020204" pitchFamily="34" charset="0"/>
        <a:buChar char="-"/>
        <a:defRPr sz="1500" kern="1200">
          <a:solidFill>
            <a:schemeClr val="tx1"/>
          </a:solidFill>
          <a:latin typeface="+mn-lt"/>
          <a:ea typeface="+mn-ea"/>
          <a:cs typeface="+mn-cs"/>
        </a:defRPr>
      </a:lvl5pPr>
      <a:lvl6pPr marL="1275588" indent="-137160" algn="r" rtl="1" eaLnBrk="1" latinLnBrk="0" hangingPunct="1">
        <a:spcBef>
          <a:spcPct val="20000"/>
        </a:spcBef>
        <a:buClr>
          <a:schemeClr val="accent5"/>
        </a:buClr>
        <a:buFont typeface="Arial"/>
        <a:buChar char="-"/>
        <a:defRPr kumimoji="0" sz="1500" kern="1200" baseline="0">
          <a:solidFill>
            <a:schemeClr val="tx1"/>
          </a:solidFill>
          <a:latin typeface="+mn-lt"/>
          <a:ea typeface="+mn-ea"/>
          <a:cs typeface="+mn-cs"/>
        </a:defRPr>
      </a:lvl6pPr>
      <a:lvl7pPr marL="1440180" indent="-137160" algn="r" rtl="1" eaLnBrk="1" latinLnBrk="0" hangingPunct="1">
        <a:spcBef>
          <a:spcPct val="20000"/>
        </a:spcBef>
        <a:buClr>
          <a:schemeClr val="accent6"/>
        </a:buClr>
        <a:buSzPct val="100000"/>
        <a:buFont typeface="Arial"/>
        <a:buChar char="•"/>
        <a:defRPr kumimoji="0" sz="1350" kern="1200" baseline="0">
          <a:solidFill>
            <a:schemeClr val="tx1"/>
          </a:solidFill>
          <a:latin typeface="+mn-lt"/>
          <a:ea typeface="+mn-ea"/>
          <a:cs typeface="+mn-cs"/>
        </a:defRPr>
      </a:lvl7pPr>
      <a:lvl8pPr marL="1604772" indent="-137160" algn="r" rtl="1" eaLnBrk="1" latinLnBrk="0" hangingPunct="1">
        <a:spcBef>
          <a:spcPct val="20000"/>
        </a:spcBef>
        <a:buClr>
          <a:schemeClr val="accent6"/>
        </a:buClr>
        <a:buFont typeface="Arial"/>
        <a:buChar char="▪"/>
        <a:defRPr kumimoji="0" sz="1200" kern="1200">
          <a:solidFill>
            <a:schemeClr val="tx1"/>
          </a:solidFill>
          <a:latin typeface="+mn-lt"/>
          <a:ea typeface="+mn-ea"/>
          <a:cs typeface="+mn-cs"/>
        </a:defRPr>
      </a:lvl8pPr>
      <a:lvl9pPr marL="1748790" indent="-137160" algn="r" rtl="1" eaLnBrk="1" latinLnBrk="0" hangingPunct="1">
        <a:spcBef>
          <a:spcPct val="20000"/>
        </a:spcBef>
        <a:buClr>
          <a:schemeClr val="accent6"/>
        </a:buClr>
        <a:buFont typeface="Arial"/>
        <a:buChar char="•"/>
        <a:defRPr kumimoji="0" sz="1200" kern="120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342900" algn="r" rtl="1" eaLnBrk="1" latinLnBrk="0" hangingPunct="1">
        <a:defRPr kumimoji="0" kern="1200">
          <a:solidFill>
            <a:schemeClr val="tx1"/>
          </a:solidFill>
          <a:latin typeface="+mn-lt"/>
          <a:ea typeface="+mn-ea"/>
          <a:cs typeface="+mn-cs"/>
        </a:defRPr>
      </a:lvl2pPr>
      <a:lvl3pPr marL="685800" algn="r" rtl="1" eaLnBrk="1" latinLnBrk="0" hangingPunct="1">
        <a:defRPr kumimoji="0" kern="1200">
          <a:solidFill>
            <a:schemeClr val="tx1"/>
          </a:solidFill>
          <a:latin typeface="+mn-lt"/>
          <a:ea typeface="+mn-ea"/>
          <a:cs typeface="+mn-cs"/>
        </a:defRPr>
      </a:lvl3pPr>
      <a:lvl4pPr marL="1028700" algn="r" rtl="1" eaLnBrk="1" latinLnBrk="0" hangingPunct="1">
        <a:defRPr kumimoji="0" kern="1200">
          <a:solidFill>
            <a:schemeClr val="tx1"/>
          </a:solidFill>
          <a:latin typeface="+mn-lt"/>
          <a:ea typeface="+mn-ea"/>
          <a:cs typeface="+mn-cs"/>
        </a:defRPr>
      </a:lvl4pPr>
      <a:lvl5pPr marL="1371600" algn="r" rtl="1" eaLnBrk="1" latinLnBrk="0" hangingPunct="1">
        <a:defRPr kumimoji="0" kern="1200">
          <a:solidFill>
            <a:schemeClr val="tx1"/>
          </a:solidFill>
          <a:latin typeface="+mn-lt"/>
          <a:ea typeface="+mn-ea"/>
          <a:cs typeface="+mn-cs"/>
        </a:defRPr>
      </a:lvl5pPr>
      <a:lvl6pPr marL="1714500" algn="r" rtl="1" eaLnBrk="1" latinLnBrk="0" hangingPunct="1">
        <a:defRPr kumimoji="0" kern="1200">
          <a:solidFill>
            <a:schemeClr val="tx1"/>
          </a:solidFill>
          <a:latin typeface="+mn-lt"/>
          <a:ea typeface="+mn-ea"/>
          <a:cs typeface="+mn-cs"/>
        </a:defRPr>
      </a:lvl6pPr>
      <a:lvl7pPr marL="2057400" algn="r" rtl="1" eaLnBrk="1" latinLnBrk="0" hangingPunct="1">
        <a:defRPr kumimoji="0" kern="1200">
          <a:solidFill>
            <a:schemeClr val="tx1"/>
          </a:solidFill>
          <a:latin typeface="+mn-lt"/>
          <a:ea typeface="+mn-ea"/>
          <a:cs typeface="+mn-cs"/>
        </a:defRPr>
      </a:lvl7pPr>
      <a:lvl8pPr marL="2400300" algn="r" rtl="1" eaLnBrk="1" latinLnBrk="0" hangingPunct="1">
        <a:defRPr kumimoji="0" kern="1200">
          <a:solidFill>
            <a:schemeClr val="tx1"/>
          </a:solidFill>
          <a:latin typeface="+mn-lt"/>
          <a:ea typeface="+mn-ea"/>
          <a:cs typeface="+mn-cs"/>
        </a:defRPr>
      </a:lvl8pPr>
      <a:lvl9pPr marL="27432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12.vml"/></Relationships>
</file>

<file path=ppt/slides/_rels/slide102.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13.v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4.v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3.xml"/><Relationship Id="rId1" Type="http://schemas.openxmlformats.org/officeDocument/2006/relationships/vmlDrawing" Target="../drawings/vmlDrawing15.v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file:///C:\popbmp\5\5-7.jpg" TargetMode="External"/><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3.xml"/><Relationship Id="rId1" Type="http://schemas.openxmlformats.org/officeDocument/2006/relationships/vmlDrawing" Target="../drawings/vmlDrawing5.vml"/><Relationship Id="rId4" Type="http://schemas.openxmlformats.org/officeDocument/2006/relationships/oleObject" Target="../embeddings/oleObject6.bin"/></Relationships>
</file>

<file path=ppt/slides/_rels/slide5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9.bin"/><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7.vml"/></Relationships>
</file>

<file path=ppt/slides/_rels/slide68.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8.v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9.v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0.vml"/></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3.xml"/><Relationship Id="rId1" Type="http://schemas.openxmlformats.org/officeDocument/2006/relationships/vmlDrawing" Target="../drawings/vmlDrawing11.vml"/></Relationships>
</file>

<file path=ppt/slides/_rels/slide9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467544" y="764704"/>
            <a:ext cx="7772400" cy="1143000"/>
          </a:xfrm>
        </p:spPr>
        <p:txBody>
          <a:bodyPr/>
          <a:lstStyle/>
          <a:p>
            <a:r>
              <a:rPr lang="en-US" altLang="zh-CN" sz="6000" dirty="0" smtClean="0">
                <a:solidFill>
                  <a:srgbClr val="0000CC"/>
                </a:solidFill>
                <a:ea typeface=""/>
                <a:cs typeface=""/>
              </a:rPr>
              <a:t>          </a:t>
            </a:r>
            <a:r>
              <a:rPr lang="en-US" altLang="zh-CN" sz="6000" i="1" dirty="0" smtClean="0">
                <a:solidFill>
                  <a:srgbClr val="0000CC"/>
                </a:solidFill>
                <a:ea typeface=""/>
                <a:cs typeface=""/>
              </a:rPr>
              <a:t>Vitamins</a:t>
            </a:r>
            <a:r>
              <a:rPr lang="en-US" altLang="zh-CN" sz="6000" dirty="0" smtClean="0">
                <a:solidFill>
                  <a:srgbClr val="0000CC"/>
                </a:solidFill>
                <a:ea typeface=""/>
                <a:cs typeface=""/>
              </a:rPr>
              <a:t> </a:t>
            </a:r>
            <a:endParaRPr lang="en-US" altLang="zh-CN" sz="6000" dirty="0">
              <a:solidFill>
                <a:srgbClr val="0000CC"/>
              </a:solidFill>
              <a:ea typeface=""/>
              <a:cs typeface=""/>
            </a:endParaRPr>
          </a:p>
        </p:txBody>
      </p:sp>
      <p:sp>
        <p:nvSpPr>
          <p:cNvPr id="2" name="مستطيل 1"/>
          <p:cNvSpPr/>
          <p:nvPr/>
        </p:nvSpPr>
        <p:spPr>
          <a:xfrm>
            <a:off x="683568" y="2578044"/>
            <a:ext cx="6840760" cy="2831544"/>
          </a:xfrm>
          <a:prstGeom prst="rect">
            <a:avLst/>
          </a:prstGeom>
        </p:spPr>
        <p:txBody>
          <a:bodyPr wrap="square">
            <a:spAutoFit/>
          </a:bodyPr>
          <a:lstStyle/>
          <a:p>
            <a:pPr algn="ctr"/>
            <a:r>
              <a:rPr lang="en-US" sz="3200" b="1" i="1" dirty="0">
                <a:solidFill>
                  <a:srgbClr val="B40C9C"/>
                </a:solidFill>
              </a:rPr>
              <a:t>Foreword by </a:t>
            </a:r>
            <a:endParaRPr lang="en-US" sz="3200" b="1" i="1" dirty="0" smtClean="0">
              <a:solidFill>
                <a:srgbClr val="B40C9C"/>
              </a:solidFill>
            </a:endParaRPr>
          </a:p>
          <a:p>
            <a:pPr algn="ctr"/>
            <a:r>
              <a:rPr lang="en-US" sz="3200" b="1" i="1" dirty="0" smtClean="0">
                <a:solidFill>
                  <a:srgbClr val="B40C9C"/>
                </a:solidFill>
              </a:rPr>
              <a:t> Dr. Jamal  Ahmed Abdul Barry	 </a:t>
            </a:r>
          </a:p>
          <a:p>
            <a:pPr algn="ctr"/>
            <a:r>
              <a:rPr lang="en-US" sz="3200" b="1" i="1" dirty="0" smtClean="0">
                <a:solidFill>
                  <a:srgbClr val="B40C9C"/>
                </a:solidFill>
              </a:rPr>
              <a:t>Professor </a:t>
            </a:r>
          </a:p>
          <a:p>
            <a:pPr algn="ctr"/>
            <a:r>
              <a:rPr lang="en-US" sz="3200" b="1" i="1" dirty="0" smtClean="0">
                <a:solidFill>
                  <a:srgbClr val="B40C9C"/>
                </a:solidFill>
              </a:rPr>
              <a:t>of </a:t>
            </a:r>
          </a:p>
          <a:p>
            <a:pPr algn="ctr"/>
            <a:r>
              <a:rPr lang="en-US" sz="3200" b="1" i="1" dirty="0" smtClean="0">
                <a:solidFill>
                  <a:srgbClr val="B40C9C"/>
                </a:solidFill>
              </a:rPr>
              <a:t>Clinical Biochemistry</a:t>
            </a:r>
            <a:endParaRPr lang="en-US" sz="3200" b="1" i="1" dirty="0">
              <a:solidFill>
                <a:srgbClr val="B40C9C"/>
              </a:solidFill>
            </a:endParaRPr>
          </a:p>
          <a:p>
            <a:endParaRPr lang="en-US" b="1" dirty="0">
              <a:solidFill>
                <a:srgbClr val="B40C9C"/>
              </a:solidFill>
            </a:endParaRPr>
          </a:p>
        </p:txBody>
      </p:sp>
    </p:spTree>
    <p:extLst>
      <p:ext uri="{BB962C8B-B14F-4D97-AF65-F5344CB8AC3E}">
        <p14:creationId xmlns="" xmlns:p14="http://schemas.microsoft.com/office/powerpoint/2010/main" val="268658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1000"/>
                                        <p:tgtEl>
                                          <p:spTgt spid="2">
                                            <p:txEl>
                                              <p:pRg st="1" end="1"/>
                                            </p:txEl>
                                          </p:spTgt>
                                        </p:tgtEl>
                                      </p:cBhvr>
                                    </p:animEffect>
                                    <p:anim calcmode="lin" valueType="num">
                                      <p:cBhvr>
                                        <p:cTn id="1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1000"/>
                                        <p:tgtEl>
                                          <p:spTgt spid="2">
                                            <p:txEl>
                                              <p:pRg st="2" end="2"/>
                                            </p:txEl>
                                          </p:spTgt>
                                        </p:tgtEl>
                                      </p:cBhvr>
                                    </p:animEffect>
                                    <p:anim calcmode="lin" valueType="num">
                                      <p:cBhvr>
                                        <p:cTn id="21"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1000"/>
                                        <p:tgtEl>
                                          <p:spTgt spid="2">
                                            <p:txEl>
                                              <p:pRg st="3" end="3"/>
                                            </p:txEl>
                                          </p:spTgt>
                                        </p:tgtEl>
                                      </p:cBhvr>
                                    </p:animEffect>
                                    <p:anim calcmode="lin" valueType="num">
                                      <p:cBhvr>
                                        <p:cTn id="26"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1000"/>
                                        <p:tgtEl>
                                          <p:spTgt spid="2">
                                            <p:txEl>
                                              <p:pRg st="4" end="4"/>
                                            </p:txEl>
                                          </p:spTgt>
                                        </p:tgtEl>
                                      </p:cBhvr>
                                    </p:animEffect>
                                    <p:anim calcmode="lin" valueType="num">
                                      <p:cBhvr>
                                        <p:cTn id="31"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endParaRPr lang="ar-IQ" altLang="ar-IQ" dirty="0"/>
          </a:p>
        </p:txBody>
      </p:sp>
      <p:graphicFrame>
        <p:nvGraphicFramePr>
          <p:cNvPr id="10246" name="Object 6"/>
          <p:cNvGraphicFramePr>
            <a:graphicFrameLocks noGrp="1" noChangeAspect="1"/>
          </p:cNvGraphicFramePr>
          <p:nvPr>
            <p:ph type="body" idx="1"/>
          </p:nvPr>
        </p:nvGraphicFramePr>
        <p:xfrm>
          <a:off x="0" y="0"/>
          <a:ext cx="9144000" cy="6858000"/>
        </p:xfrm>
        <a:graphic>
          <a:graphicData uri="http://schemas.openxmlformats.org/presentationml/2006/ole">
            <p:oleObj spid="_x0000_s24595" name="Image" r:id="rId3" imgW="18946032" imgH="14882540" progId="">
              <p:embed/>
            </p:oleObj>
          </a:graphicData>
        </a:graphic>
      </p:graphicFrame>
    </p:spTree>
    <p:extLst>
      <p:ext uri="{BB962C8B-B14F-4D97-AF65-F5344CB8AC3E}">
        <p14:creationId xmlns="" xmlns:p14="http://schemas.microsoft.com/office/powerpoint/2010/main" val="298715625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3"/>
          <p:cNvSpPr>
            <a:spLocks noGrp="1" noChangeArrowheads="1"/>
          </p:cNvSpPr>
          <p:nvPr>
            <p:ph idx="1"/>
          </p:nvPr>
        </p:nvSpPr>
        <p:spPr>
          <a:xfrm>
            <a:off x="323528" y="476672"/>
            <a:ext cx="8363272" cy="5510237"/>
          </a:xfrm>
        </p:spPr>
        <p:txBody>
          <a:bodyPr/>
          <a:lstStyle/>
          <a:p>
            <a:pPr algn="l" rtl="0" eaLnBrk="1" hangingPunct="1">
              <a:buFontTx/>
              <a:buNone/>
            </a:pPr>
            <a:r>
              <a:rPr lang="en-US" altLang="ar-IQ" sz="3200" b="1" i="1" u="sng" dirty="0" smtClean="0">
                <a:solidFill>
                  <a:srgbClr val="FF0000"/>
                </a:solidFill>
              </a:rPr>
              <a:t>Sources</a:t>
            </a:r>
            <a:r>
              <a:rPr lang="en-US" altLang="ar-IQ" sz="3200" b="1" u="sng" dirty="0" smtClean="0">
                <a:solidFill>
                  <a:srgbClr val="FF0000"/>
                </a:solidFill>
              </a:rPr>
              <a:t>:</a:t>
            </a:r>
          </a:p>
          <a:p>
            <a:pPr algn="l" rtl="0" eaLnBrk="1" hangingPunct="1">
              <a:buFontTx/>
              <a:buNone/>
            </a:pPr>
            <a:endParaRPr lang="en-US" altLang="ar-IQ" b="1" u="sng" dirty="0" smtClean="0">
              <a:solidFill>
                <a:srgbClr val="FFFF00"/>
              </a:solidFill>
            </a:endParaRPr>
          </a:p>
          <a:p>
            <a:pPr algn="l" rtl="0" eaLnBrk="1" hangingPunct="1">
              <a:buFontTx/>
              <a:buNone/>
            </a:pPr>
            <a:r>
              <a:rPr lang="en-US" altLang="ar-IQ" dirty="0" smtClean="0"/>
              <a:t>   </a:t>
            </a:r>
            <a:r>
              <a:rPr lang="en-US" altLang="ar-IQ" sz="2400" i="1" dirty="0" smtClean="0">
                <a:solidFill>
                  <a:srgbClr val="A81897"/>
                </a:solidFill>
              </a:rPr>
              <a:t>Good sources include liver, meats, wheat, corn, and eggs.</a:t>
            </a:r>
          </a:p>
          <a:p>
            <a:pPr algn="l" rtl="0" eaLnBrk="1" hangingPunct="1">
              <a:buFontTx/>
              <a:buNone/>
            </a:pPr>
            <a:endParaRPr lang="en-US" altLang="ar-IQ" dirty="0" smtClean="0"/>
          </a:p>
          <a:p>
            <a:pPr algn="l" rtl="0" eaLnBrk="1" hangingPunct="1">
              <a:buFontTx/>
              <a:buNone/>
            </a:pPr>
            <a:r>
              <a:rPr lang="en-US" altLang="ar-IQ" sz="3200" b="1" i="1" u="sng" dirty="0" smtClean="0">
                <a:solidFill>
                  <a:srgbClr val="FF0000"/>
                </a:solidFill>
              </a:rPr>
              <a:t>Requirement:</a:t>
            </a:r>
          </a:p>
          <a:p>
            <a:pPr algn="l" rtl="0" eaLnBrk="1" hangingPunct="1">
              <a:buFontTx/>
              <a:buNone/>
            </a:pPr>
            <a:r>
              <a:rPr lang="en-US" altLang="ar-IQ" dirty="0" smtClean="0"/>
              <a:t>                  </a:t>
            </a:r>
          </a:p>
          <a:p>
            <a:pPr algn="l" rtl="0" eaLnBrk="1" hangingPunct="1">
              <a:buFontTx/>
              <a:buNone/>
            </a:pPr>
            <a:r>
              <a:rPr lang="en-US" altLang="ar-IQ" sz="2400" i="1" dirty="0"/>
              <a:t> </a:t>
            </a:r>
            <a:r>
              <a:rPr lang="en-US" altLang="ar-IQ" sz="2400" i="1" dirty="0" smtClean="0"/>
              <a:t>        </a:t>
            </a:r>
            <a:r>
              <a:rPr lang="en-US" altLang="ar-IQ" sz="2400" b="1" i="1" dirty="0" smtClean="0">
                <a:solidFill>
                  <a:srgbClr val="A81897"/>
                </a:solidFill>
              </a:rPr>
              <a:t>The RDA is 2 mg.</a:t>
            </a:r>
          </a:p>
        </p:txBody>
      </p:sp>
      <p:sp>
        <p:nvSpPr>
          <p:cNvPr id="83971" name="عنصر نائب لرقم الشريحة 4"/>
          <p:cNvSpPr>
            <a:spLocks noGrp="1"/>
          </p:cNvSpPr>
          <p:nvPr>
            <p:ph type="sldNum" sz="quarter" idx="12"/>
          </p:nvPr>
        </p:nvSpPr>
        <p:spPr/>
        <p:txBody>
          <a:bodyPr/>
          <a:lstStyle/>
          <a:p>
            <a:pPr>
              <a:defRPr/>
            </a:pPr>
            <a:fld id="{3F3DEB86-4AAC-4A7B-B18C-06A6D6DC4725}" type="slidenum">
              <a:rPr lang="ar-SA">
                <a:solidFill>
                  <a:srgbClr val="D4D2D0">
                    <a:shade val="50000"/>
                  </a:srgbClr>
                </a:solidFill>
              </a:rPr>
              <a:pPr>
                <a:defRPr/>
              </a:pPr>
              <a:t>100</a:t>
            </a:fld>
            <a:endParaRPr lang="en-US">
              <a:solidFill>
                <a:srgbClr val="D4D2D0">
                  <a:shade val="50000"/>
                </a:srgbClr>
              </a:solidFill>
            </a:endParaRPr>
          </a:p>
        </p:txBody>
      </p:sp>
    </p:spTree>
    <p:extLst>
      <p:ext uri="{BB962C8B-B14F-4D97-AF65-F5344CB8AC3E}">
        <p14:creationId xmlns="" xmlns:p14="http://schemas.microsoft.com/office/powerpoint/2010/main" val="26577552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withEffect">
                                  <p:stCondLst>
                                    <p:cond delay="0"/>
                                  </p:stCondLst>
                                  <p:childTnLst>
                                    <p:set>
                                      <p:cBhvr>
                                        <p:cTn id="6" dur="1" fill="hold">
                                          <p:stCondLst>
                                            <p:cond delay="0"/>
                                          </p:stCondLst>
                                        </p:cTn>
                                        <p:tgtEl>
                                          <p:spTgt spid="86018">
                                            <p:txEl>
                                              <p:pRg st="0" end="0"/>
                                            </p:txEl>
                                          </p:spTgt>
                                        </p:tgtEl>
                                        <p:attrNameLst>
                                          <p:attrName>style.visibility</p:attrName>
                                        </p:attrNameLst>
                                      </p:cBhvr>
                                      <p:to>
                                        <p:strVal val="visible"/>
                                      </p:to>
                                    </p:set>
                                    <p:animEffect transition="in" filter="wheel(1)">
                                      <p:cBhvr>
                                        <p:cTn id="7" dur="2000"/>
                                        <p:tgtEl>
                                          <p:spTgt spid="86018">
                                            <p:txEl>
                                              <p:pRg st="0" end="0"/>
                                            </p:tx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86018">
                                            <p:txEl>
                                              <p:pRg st="2" end="2"/>
                                            </p:txEl>
                                          </p:spTgt>
                                        </p:tgtEl>
                                        <p:attrNameLst>
                                          <p:attrName>style.visibility</p:attrName>
                                        </p:attrNameLst>
                                      </p:cBhvr>
                                      <p:to>
                                        <p:strVal val="visible"/>
                                      </p:to>
                                    </p:set>
                                    <p:animEffect transition="in" filter="wheel(1)">
                                      <p:cBhvr>
                                        <p:cTn id="10" dur="2000"/>
                                        <p:tgtEl>
                                          <p:spTgt spid="86018">
                                            <p:txEl>
                                              <p:pRg st="2" end="2"/>
                                            </p:txEl>
                                          </p:spTgt>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86018">
                                            <p:txEl>
                                              <p:pRg st="4" end="4"/>
                                            </p:txEl>
                                          </p:spTgt>
                                        </p:tgtEl>
                                        <p:attrNameLst>
                                          <p:attrName>style.visibility</p:attrName>
                                        </p:attrNameLst>
                                      </p:cBhvr>
                                      <p:to>
                                        <p:strVal val="visible"/>
                                      </p:to>
                                    </p:set>
                                    <p:animEffect transition="in" filter="wheel(1)">
                                      <p:cBhvr>
                                        <p:cTn id="13" dur="2000"/>
                                        <p:tgtEl>
                                          <p:spTgt spid="86018">
                                            <p:txEl>
                                              <p:pRg st="4" end="4"/>
                                            </p:txEl>
                                          </p:spTgt>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86018">
                                            <p:txEl>
                                              <p:pRg st="5" end="5"/>
                                            </p:txEl>
                                          </p:spTgt>
                                        </p:tgtEl>
                                        <p:attrNameLst>
                                          <p:attrName>style.visibility</p:attrName>
                                        </p:attrNameLst>
                                      </p:cBhvr>
                                      <p:to>
                                        <p:strVal val="visible"/>
                                      </p:to>
                                    </p:set>
                                    <p:animEffect transition="in" filter="wheel(1)">
                                      <p:cBhvr>
                                        <p:cTn id="16" dur="2000"/>
                                        <p:tgtEl>
                                          <p:spTgt spid="86018">
                                            <p:txEl>
                                              <p:pRg st="5" end="5"/>
                                            </p:txEl>
                                          </p:spTgt>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86018">
                                            <p:txEl>
                                              <p:pRg st="6" end="6"/>
                                            </p:txEl>
                                          </p:spTgt>
                                        </p:tgtEl>
                                        <p:attrNameLst>
                                          <p:attrName>style.visibility</p:attrName>
                                        </p:attrNameLst>
                                      </p:cBhvr>
                                      <p:to>
                                        <p:strVal val="visible"/>
                                      </p:to>
                                    </p:set>
                                    <p:animEffect transition="in" filter="wheel(1)">
                                      <p:cBhvr>
                                        <p:cTn id="19" dur="2000"/>
                                        <p:tgtEl>
                                          <p:spTgt spid="8601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p:cNvSpPr>
            <a:spLocks noChangeArrowheads="1"/>
          </p:cNvSpPr>
          <p:nvPr/>
        </p:nvSpPr>
        <p:spPr bwMode="auto">
          <a:xfrm>
            <a:off x="2555875" y="5084763"/>
            <a:ext cx="1152525" cy="576262"/>
          </a:xfrm>
          <a:prstGeom prst="rect">
            <a:avLst/>
          </a:prstGeom>
          <a:solidFill>
            <a:schemeClr val="bg1"/>
          </a:solidFill>
          <a:ln>
            <a:noFill/>
          </a:ln>
          <a:effectLst/>
          <a:extLs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58372" name="Text Box 4"/>
          <p:cNvSpPr txBox="1">
            <a:spLocks noChangeArrowheads="1"/>
          </p:cNvSpPr>
          <p:nvPr/>
        </p:nvSpPr>
        <p:spPr bwMode="auto">
          <a:xfrm>
            <a:off x="711200" y="566738"/>
            <a:ext cx="3932238" cy="10525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rtl="0" fontAlgn="base">
              <a:lnSpc>
                <a:spcPct val="110000"/>
              </a:lnSpc>
              <a:spcBef>
                <a:spcPct val="20000"/>
              </a:spcBef>
              <a:spcAft>
                <a:spcPct val="0"/>
              </a:spcAft>
              <a:buClr>
                <a:srgbClr val="330066"/>
              </a:buClr>
              <a:buSzPct val="75000"/>
              <a:buFont typeface="Wingdings" pitchFamily="2" charset="2"/>
              <a:buNone/>
            </a:pPr>
            <a:r>
              <a:rPr lang="en-US" altLang="zh-CN" sz="2400" b="1" i="1" u="sng" dirty="0" smtClean="0">
                <a:solidFill>
                  <a:srgbClr val="000000"/>
                </a:solidFill>
              </a:rPr>
              <a:t>Pteroylglutamic acid </a:t>
            </a:r>
          </a:p>
          <a:p>
            <a:pPr algn="l" rtl="0" fontAlgn="base">
              <a:spcBef>
                <a:spcPct val="50000"/>
              </a:spcBef>
              <a:spcAft>
                <a:spcPct val="0"/>
              </a:spcAft>
            </a:pPr>
            <a:endParaRPr lang="en-US" altLang="zh-CN" sz="2400" b="1" dirty="0" smtClean="0">
              <a:solidFill>
                <a:srgbClr val="000000"/>
              </a:solidFill>
            </a:endParaRPr>
          </a:p>
        </p:txBody>
      </p:sp>
      <p:graphicFrame>
        <p:nvGraphicFramePr>
          <p:cNvPr id="58373" name="Object 5"/>
          <p:cNvGraphicFramePr>
            <a:graphicFrameLocks noChangeAspect="1"/>
          </p:cNvGraphicFramePr>
          <p:nvPr/>
        </p:nvGraphicFramePr>
        <p:xfrm>
          <a:off x="511175" y="1568450"/>
          <a:ext cx="8304213" cy="4270375"/>
        </p:xfrm>
        <a:graphic>
          <a:graphicData uri="http://schemas.openxmlformats.org/presentationml/2006/ole">
            <p:oleObj spid="_x0000_s17481" name="Image" r:id="rId3" imgW="18958730" imgH="8774603" progId="">
              <p:embed/>
            </p:oleObj>
          </a:graphicData>
        </a:graphic>
      </p:graphicFrame>
    </p:spTree>
    <p:extLst>
      <p:ext uri="{BB962C8B-B14F-4D97-AF65-F5344CB8AC3E}">
        <p14:creationId xmlns="" xmlns:p14="http://schemas.microsoft.com/office/powerpoint/2010/main" val="408157772"/>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ext Box 2"/>
          <p:cNvSpPr txBox="1">
            <a:spLocks noChangeArrowheads="1"/>
          </p:cNvSpPr>
          <p:nvPr/>
        </p:nvSpPr>
        <p:spPr bwMode="auto">
          <a:xfrm>
            <a:off x="0" y="1516063"/>
            <a:ext cx="1233488"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rtl="0" fontAlgn="base">
              <a:spcBef>
                <a:spcPct val="0"/>
              </a:spcBef>
              <a:spcAft>
                <a:spcPct val="0"/>
              </a:spcAft>
            </a:pPr>
            <a:r>
              <a:rPr kumimoji="1" lang="en-US" altLang="zh-CN" sz="2000" b="1" dirty="0" smtClean="0">
                <a:solidFill>
                  <a:srgbClr val="A81897"/>
                </a:solidFill>
                <a:latin typeface="Times New Roman" pitchFamily="18" charset="0"/>
                <a:ea typeface="华文楷体" pitchFamily="2" charset="-122"/>
              </a:rPr>
              <a:t>Folic acid</a:t>
            </a:r>
          </a:p>
        </p:txBody>
      </p:sp>
      <p:sp>
        <p:nvSpPr>
          <p:cNvPr id="172035" name="Text Box 3"/>
          <p:cNvSpPr txBox="1">
            <a:spLocks noChangeArrowheads="1"/>
          </p:cNvSpPr>
          <p:nvPr/>
        </p:nvSpPr>
        <p:spPr bwMode="auto">
          <a:xfrm>
            <a:off x="1727200" y="1327150"/>
            <a:ext cx="17208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rtl="0" fontAlgn="base">
              <a:spcBef>
                <a:spcPct val="0"/>
              </a:spcBef>
              <a:spcAft>
                <a:spcPct val="0"/>
              </a:spcAft>
            </a:pPr>
            <a:r>
              <a:rPr kumimoji="1" lang="en-US" altLang="zh-CN" sz="2000" dirty="0" smtClean="0">
                <a:solidFill>
                  <a:srgbClr val="A81897"/>
                </a:solidFill>
                <a:latin typeface="Times New Roman" pitchFamily="18" charset="0"/>
                <a:ea typeface="华文中宋" pitchFamily="2" charset="-122"/>
              </a:rPr>
              <a:t>FH2 reductase </a:t>
            </a:r>
          </a:p>
        </p:txBody>
      </p:sp>
      <p:sp>
        <p:nvSpPr>
          <p:cNvPr id="172036" name="Text Box 4"/>
          <p:cNvSpPr txBox="1">
            <a:spLocks noChangeArrowheads="1"/>
          </p:cNvSpPr>
          <p:nvPr/>
        </p:nvSpPr>
        <p:spPr bwMode="auto">
          <a:xfrm>
            <a:off x="496888" y="1965325"/>
            <a:ext cx="1540806"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rtl="0" fontAlgn="base">
              <a:spcBef>
                <a:spcPct val="0"/>
              </a:spcBef>
              <a:spcAft>
                <a:spcPct val="0"/>
              </a:spcAft>
            </a:pPr>
            <a:r>
              <a:rPr kumimoji="1" lang="en-US" altLang="zh-CN" sz="2000" b="1" dirty="0" smtClean="0">
                <a:solidFill>
                  <a:srgbClr val="A81897"/>
                </a:solidFill>
                <a:latin typeface="Times New Roman" pitchFamily="18" charset="0"/>
                <a:ea typeface="华文中宋" pitchFamily="2" charset="-122"/>
              </a:rPr>
              <a:t>NADPH+H</a:t>
            </a:r>
            <a:r>
              <a:rPr kumimoji="1" lang="en-US" altLang="zh-CN" sz="2000" b="1" baseline="30000" dirty="0" smtClean="0">
                <a:solidFill>
                  <a:srgbClr val="808080"/>
                </a:solidFill>
                <a:latin typeface="Times New Roman" pitchFamily="18" charset="0"/>
                <a:ea typeface="华文中宋" pitchFamily="2" charset="-122"/>
              </a:rPr>
              <a:t>+</a:t>
            </a:r>
          </a:p>
        </p:txBody>
      </p:sp>
      <p:sp>
        <p:nvSpPr>
          <p:cNvPr id="172037" name="Text Box 5"/>
          <p:cNvSpPr txBox="1">
            <a:spLocks noChangeArrowheads="1"/>
          </p:cNvSpPr>
          <p:nvPr/>
        </p:nvSpPr>
        <p:spPr bwMode="auto">
          <a:xfrm>
            <a:off x="2706688" y="1965325"/>
            <a:ext cx="997389"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rtl="0" fontAlgn="base">
              <a:spcBef>
                <a:spcPct val="0"/>
              </a:spcBef>
              <a:spcAft>
                <a:spcPct val="0"/>
              </a:spcAft>
            </a:pPr>
            <a:r>
              <a:rPr kumimoji="1" lang="en-US" altLang="zh-CN" sz="2000" b="1" dirty="0" smtClean="0">
                <a:solidFill>
                  <a:srgbClr val="A81897"/>
                </a:solidFill>
                <a:latin typeface="Times New Roman" pitchFamily="18" charset="0"/>
                <a:ea typeface="华文中宋" pitchFamily="2" charset="-122"/>
              </a:rPr>
              <a:t>NADP</a:t>
            </a:r>
            <a:r>
              <a:rPr kumimoji="1" lang="en-US" altLang="zh-CN" sz="2000" b="1" baseline="30000" dirty="0" smtClean="0">
                <a:solidFill>
                  <a:srgbClr val="A81897"/>
                </a:solidFill>
                <a:latin typeface="Times New Roman" pitchFamily="18" charset="0"/>
                <a:ea typeface="华文中宋" pitchFamily="2" charset="-122"/>
              </a:rPr>
              <a:t>+</a:t>
            </a:r>
          </a:p>
        </p:txBody>
      </p:sp>
      <p:sp>
        <p:nvSpPr>
          <p:cNvPr id="172038" name="Text Box 6"/>
          <p:cNvSpPr txBox="1">
            <a:spLocks noChangeArrowheads="1"/>
          </p:cNvSpPr>
          <p:nvPr/>
        </p:nvSpPr>
        <p:spPr bwMode="auto">
          <a:xfrm>
            <a:off x="3381375" y="1500188"/>
            <a:ext cx="1211263"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rtl="0" fontAlgn="base">
              <a:spcBef>
                <a:spcPct val="0"/>
              </a:spcBef>
              <a:spcAft>
                <a:spcPct val="0"/>
              </a:spcAft>
            </a:pPr>
            <a:r>
              <a:rPr kumimoji="1" lang="en-US" altLang="zh-CN" sz="2800" b="1" dirty="0" smtClean="0">
                <a:solidFill>
                  <a:srgbClr val="808080"/>
                </a:solidFill>
                <a:latin typeface="Times New Roman" pitchFamily="18" charset="0"/>
                <a:ea typeface="华文楷体" pitchFamily="2" charset="-122"/>
              </a:rPr>
              <a:t>    </a:t>
            </a:r>
            <a:r>
              <a:rPr kumimoji="1" lang="en-US" altLang="zh-CN" sz="2800" b="1" dirty="0" smtClean="0">
                <a:solidFill>
                  <a:srgbClr val="A81897"/>
                </a:solidFill>
                <a:latin typeface="Times New Roman" pitchFamily="18" charset="0"/>
                <a:ea typeface="华文楷体" pitchFamily="2" charset="-122"/>
              </a:rPr>
              <a:t>FH2</a:t>
            </a:r>
          </a:p>
        </p:txBody>
      </p:sp>
      <p:sp>
        <p:nvSpPr>
          <p:cNvPr id="172039" name="Text Box 7"/>
          <p:cNvSpPr txBox="1">
            <a:spLocks noChangeArrowheads="1"/>
          </p:cNvSpPr>
          <p:nvPr/>
        </p:nvSpPr>
        <p:spPr bwMode="auto">
          <a:xfrm>
            <a:off x="4916488" y="1355725"/>
            <a:ext cx="16573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rtl="0" fontAlgn="base">
              <a:spcBef>
                <a:spcPct val="0"/>
              </a:spcBef>
              <a:spcAft>
                <a:spcPct val="0"/>
              </a:spcAft>
            </a:pPr>
            <a:r>
              <a:rPr kumimoji="1" lang="en-US" altLang="zh-CN" sz="2000" dirty="0" smtClean="0">
                <a:solidFill>
                  <a:srgbClr val="A81897"/>
                </a:solidFill>
                <a:latin typeface="Times New Roman" pitchFamily="18" charset="0"/>
                <a:ea typeface="华文中宋" pitchFamily="2" charset="-122"/>
              </a:rPr>
              <a:t>FH2 reductase</a:t>
            </a:r>
          </a:p>
        </p:txBody>
      </p:sp>
      <p:sp>
        <p:nvSpPr>
          <p:cNvPr id="172040" name="Text Box 8"/>
          <p:cNvSpPr txBox="1">
            <a:spLocks noChangeArrowheads="1"/>
          </p:cNvSpPr>
          <p:nvPr/>
        </p:nvSpPr>
        <p:spPr bwMode="auto">
          <a:xfrm>
            <a:off x="4306888" y="1965325"/>
            <a:ext cx="1540806"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rtl="0" fontAlgn="base">
              <a:spcBef>
                <a:spcPct val="0"/>
              </a:spcBef>
              <a:spcAft>
                <a:spcPct val="0"/>
              </a:spcAft>
            </a:pPr>
            <a:r>
              <a:rPr kumimoji="1" lang="en-US" altLang="zh-CN" sz="2000" b="1" dirty="0" smtClean="0">
                <a:solidFill>
                  <a:srgbClr val="A81897"/>
                </a:solidFill>
                <a:latin typeface="Times New Roman" pitchFamily="18" charset="0"/>
                <a:ea typeface="华文中宋" pitchFamily="2" charset="-122"/>
              </a:rPr>
              <a:t>NADPH+H</a:t>
            </a:r>
            <a:r>
              <a:rPr kumimoji="1" lang="en-US" altLang="zh-CN" sz="2000" b="1" baseline="30000" dirty="0" smtClean="0">
                <a:solidFill>
                  <a:srgbClr val="A81897"/>
                </a:solidFill>
                <a:latin typeface="Times New Roman" pitchFamily="18" charset="0"/>
                <a:ea typeface="华文中宋" pitchFamily="2" charset="-122"/>
              </a:rPr>
              <a:t>+</a:t>
            </a:r>
          </a:p>
        </p:txBody>
      </p:sp>
      <p:sp>
        <p:nvSpPr>
          <p:cNvPr id="172041" name="Text Box 9"/>
          <p:cNvSpPr txBox="1">
            <a:spLocks noChangeArrowheads="1"/>
          </p:cNvSpPr>
          <p:nvPr/>
        </p:nvSpPr>
        <p:spPr bwMode="auto">
          <a:xfrm>
            <a:off x="6516688" y="1965325"/>
            <a:ext cx="997389"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rtl="0" fontAlgn="base">
              <a:spcBef>
                <a:spcPct val="0"/>
              </a:spcBef>
              <a:spcAft>
                <a:spcPct val="0"/>
              </a:spcAft>
            </a:pPr>
            <a:r>
              <a:rPr kumimoji="1" lang="en-US" altLang="zh-CN" sz="2000" b="1" dirty="0" smtClean="0">
                <a:solidFill>
                  <a:srgbClr val="A81897"/>
                </a:solidFill>
                <a:latin typeface="Times New Roman" pitchFamily="18" charset="0"/>
                <a:ea typeface="华文中宋" pitchFamily="2" charset="-122"/>
              </a:rPr>
              <a:t>NADP</a:t>
            </a:r>
            <a:r>
              <a:rPr kumimoji="1" lang="en-US" altLang="zh-CN" sz="2000" b="1" baseline="30000" dirty="0" smtClean="0">
                <a:solidFill>
                  <a:srgbClr val="A81897"/>
                </a:solidFill>
                <a:latin typeface="Times New Roman" pitchFamily="18" charset="0"/>
                <a:ea typeface="华文中宋" pitchFamily="2" charset="-122"/>
              </a:rPr>
              <a:t>+</a:t>
            </a:r>
          </a:p>
        </p:txBody>
      </p:sp>
      <p:sp>
        <p:nvSpPr>
          <p:cNvPr id="172042" name="Rectangle 10"/>
          <p:cNvSpPr>
            <a:spLocks noChangeArrowheads="1"/>
          </p:cNvSpPr>
          <p:nvPr/>
        </p:nvSpPr>
        <p:spPr bwMode="auto">
          <a:xfrm>
            <a:off x="7308304" y="1412776"/>
            <a:ext cx="1152128"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rtl="0" fontAlgn="base">
              <a:spcBef>
                <a:spcPct val="0"/>
              </a:spcBef>
              <a:spcAft>
                <a:spcPct val="0"/>
              </a:spcAft>
            </a:pPr>
            <a:r>
              <a:rPr kumimoji="1" lang="en-US" altLang="zh-CN" sz="2800" b="1" dirty="0" smtClean="0">
                <a:solidFill>
                  <a:srgbClr val="A81897"/>
                </a:solidFill>
                <a:latin typeface="Times New Roman" pitchFamily="18" charset="0"/>
                <a:ea typeface="华文楷体" pitchFamily="2" charset="-122"/>
              </a:rPr>
              <a:t>FH4</a:t>
            </a:r>
          </a:p>
        </p:txBody>
      </p:sp>
      <p:grpSp>
        <p:nvGrpSpPr>
          <p:cNvPr id="172043" name="Group 11"/>
          <p:cNvGrpSpPr>
            <a:grpSpLocks/>
          </p:cNvGrpSpPr>
          <p:nvPr/>
        </p:nvGrpSpPr>
        <p:grpSpPr bwMode="auto">
          <a:xfrm>
            <a:off x="323850" y="2924175"/>
            <a:ext cx="8569325" cy="3052763"/>
            <a:chOff x="385" y="1766"/>
            <a:chExt cx="5126" cy="1784"/>
          </a:xfrm>
        </p:grpSpPr>
        <p:sp>
          <p:nvSpPr>
            <p:cNvPr id="172044" name="Text Box 12"/>
            <p:cNvSpPr txBox="1">
              <a:spLocks noChangeArrowheads="1"/>
            </p:cNvSpPr>
            <p:nvPr/>
          </p:nvSpPr>
          <p:spPr bwMode="auto">
            <a:xfrm>
              <a:off x="2112" y="3211"/>
              <a:ext cx="1622" cy="3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rtl="0" fontAlgn="base">
                <a:spcBef>
                  <a:spcPct val="0"/>
                </a:spcBef>
                <a:spcAft>
                  <a:spcPct val="0"/>
                </a:spcAft>
              </a:pPr>
              <a:r>
                <a:rPr kumimoji="1" lang="en-US" altLang="zh-CN" sz="3200" b="1" smtClean="0">
                  <a:solidFill>
                    <a:srgbClr val="008000"/>
                  </a:solidFill>
                  <a:latin typeface="Times New Roman" pitchFamily="18" charset="0"/>
                  <a:ea typeface="华文楷体" pitchFamily="2" charset="-122"/>
                </a:rPr>
                <a:t>5, 6, 7, 8-FH4  </a:t>
              </a:r>
            </a:p>
          </p:txBody>
        </p:sp>
        <p:graphicFrame>
          <p:nvGraphicFramePr>
            <p:cNvPr id="172045" name="Object 13"/>
            <p:cNvGraphicFramePr>
              <a:graphicFrameLocks noChangeAspect="1"/>
            </p:cNvGraphicFramePr>
            <p:nvPr/>
          </p:nvGraphicFramePr>
          <p:xfrm>
            <a:off x="385" y="1766"/>
            <a:ext cx="5126" cy="1306"/>
          </p:xfrm>
          <a:graphic>
            <a:graphicData uri="http://schemas.openxmlformats.org/presentationml/2006/ole">
              <p:oleObj spid="_x0000_s18503" name="ACD ChemSketch 2.0" r:id="rId3" imgW="4788408" imgH="1194816" progId="">
                <p:embed/>
              </p:oleObj>
            </a:graphicData>
          </a:graphic>
        </p:graphicFrame>
      </p:grpSp>
      <p:grpSp>
        <p:nvGrpSpPr>
          <p:cNvPr id="172046" name="Group 14"/>
          <p:cNvGrpSpPr>
            <a:grpSpLocks/>
          </p:cNvGrpSpPr>
          <p:nvPr/>
        </p:nvGrpSpPr>
        <p:grpSpPr bwMode="auto">
          <a:xfrm>
            <a:off x="1249363" y="1773238"/>
            <a:ext cx="2286000" cy="228600"/>
            <a:chOff x="720" y="687"/>
            <a:chExt cx="1440" cy="144"/>
          </a:xfrm>
        </p:grpSpPr>
        <p:sp>
          <p:nvSpPr>
            <p:cNvPr id="172047" name="AutoShape 15"/>
            <p:cNvSpPr>
              <a:spLocks noChangeArrowheads="1"/>
            </p:cNvSpPr>
            <p:nvPr/>
          </p:nvSpPr>
          <p:spPr bwMode="auto">
            <a:xfrm>
              <a:off x="768" y="687"/>
              <a:ext cx="1392" cy="144"/>
            </a:xfrm>
            <a:prstGeom prst="curvedDownArrow">
              <a:avLst>
                <a:gd name="adj1" fmla="val 193602"/>
                <a:gd name="adj2" fmla="val 386667"/>
                <a:gd name="adj3" fmla="val 33333"/>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72048" name="Line 16"/>
            <p:cNvSpPr>
              <a:spLocks noChangeShapeType="1"/>
            </p:cNvSpPr>
            <p:nvPr/>
          </p:nvSpPr>
          <p:spPr bwMode="auto">
            <a:xfrm>
              <a:off x="720" y="687"/>
              <a:ext cx="1440" cy="1"/>
            </a:xfrm>
            <a:prstGeom prst="line">
              <a:avLst/>
            </a:prstGeom>
            <a:noFill/>
            <a:ln w="57150">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grpSp>
      <p:grpSp>
        <p:nvGrpSpPr>
          <p:cNvPr id="172049" name="Group 17"/>
          <p:cNvGrpSpPr>
            <a:grpSpLocks/>
          </p:cNvGrpSpPr>
          <p:nvPr/>
        </p:nvGrpSpPr>
        <p:grpSpPr bwMode="auto">
          <a:xfrm>
            <a:off x="4992688" y="1763713"/>
            <a:ext cx="2286000" cy="228600"/>
            <a:chOff x="3120" y="687"/>
            <a:chExt cx="1440" cy="144"/>
          </a:xfrm>
        </p:grpSpPr>
        <p:sp>
          <p:nvSpPr>
            <p:cNvPr id="172050" name="AutoShape 18"/>
            <p:cNvSpPr>
              <a:spLocks noChangeArrowheads="1"/>
            </p:cNvSpPr>
            <p:nvPr/>
          </p:nvSpPr>
          <p:spPr bwMode="auto">
            <a:xfrm>
              <a:off x="3168" y="687"/>
              <a:ext cx="1392" cy="144"/>
            </a:xfrm>
            <a:prstGeom prst="curvedDownArrow">
              <a:avLst>
                <a:gd name="adj1" fmla="val 193602"/>
                <a:gd name="adj2" fmla="val 386667"/>
                <a:gd name="adj3" fmla="val 33333"/>
              </a:avLst>
            </a:prstGeom>
            <a:solidFill>
              <a:schemeClr val="accent1"/>
            </a:solidFill>
            <a:ln w="9525">
              <a:solidFill>
                <a:schemeClr val="bg2"/>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72051" name="Line 19"/>
            <p:cNvSpPr>
              <a:spLocks noChangeShapeType="1"/>
            </p:cNvSpPr>
            <p:nvPr/>
          </p:nvSpPr>
          <p:spPr bwMode="auto">
            <a:xfrm>
              <a:off x="3120" y="687"/>
              <a:ext cx="1440" cy="1"/>
            </a:xfrm>
            <a:prstGeom prst="line">
              <a:avLst/>
            </a:prstGeom>
            <a:noFill/>
            <a:ln w="57150">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grpSp>
    </p:spTree>
    <p:extLst>
      <p:ext uri="{BB962C8B-B14F-4D97-AF65-F5344CB8AC3E}">
        <p14:creationId xmlns="" xmlns:p14="http://schemas.microsoft.com/office/powerpoint/2010/main" val="4263095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7" presetClass="entr" presetSubtype="8" fill="hold" nodeType="afterEffect">
                                  <p:stCondLst>
                                    <p:cond delay="0"/>
                                  </p:stCondLst>
                                  <p:childTnLst>
                                    <p:set>
                                      <p:cBhvr>
                                        <p:cTn id="6" dur="1" fill="hold">
                                          <p:stCondLst>
                                            <p:cond delay="0"/>
                                          </p:stCondLst>
                                        </p:cTn>
                                        <p:tgtEl>
                                          <p:spTgt spid="172046"/>
                                        </p:tgtEl>
                                        <p:attrNameLst>
                                          <p:attrName>style.visibility</p:attrName>
                                        </p:attrNameLst>
                                      </p:cBhvr>
                                      <p:to>
                                        <p:strVal val="visible"/>
                                      </p:to>
                                    </p:set>
                                    <p:anim calcmode="lin" valueType="num">
                                      <p:cBhvr>
                                        <p:cTn id="7" dur="500" fill="hold"/>
                                        <p:tgtEl>
                                          <p:spTgt spid="172046"/>
                                        </p:tgtEl>
                                        <p:attrNameLst>
                                          <p:attrName>ppt_x</p:attrName>
                                        </p:attrNameLst>
                                      </p:cBhvr>
                                      <p:tavLst>
                                        <p:tav tm="0">
                                          <p:val>
                                            <p:strVal val="#ppt_x-#ppt_w/2"/>
                                          </p:val>
                                        </p:tav>
                                        <p:tav tm="100000">
                                          <p:val>
                                            <p:strVal val="#ppt_x"/>
                                          </p:val>
                                        </p:tav>
                                      </p:tavLst>
                                    </p:anim>
                                    <p:anim calcmode="lin" valueType="num">
                                      <p:cBhvr>
                                        <p:cTn id="8" dur="500" fill="hold"/>
                                        <p:tgtEl>
                                          <p:spTgt spid="172046"/>
                                        </p:tgtEl>
                                        <p:attrNameLst>
                                          <p:attrName>ppt_y</p:attrName>
                                        </p:attrNameLst>
                                      </p:cBhvr>
                                      <p:tavLst>
                                        <p:tav tm="0">
                                          <p:val>
                                            <p:strVal val="#ppt_y"/>
                                          </p:val>
                                        </p:tav>
                                        <p:tav tm="100000">
                                          <p:val>
                                            <p:strVal val="#ppt_y"/>
                                          </p:val>
                                        </p:tav>
                                      </p:tavLst>
                                    </p:anim>
                                    <p:anim calcmode="lin" valueType="num">
                                      <p:cBhvr>
                                        <p:cTn id="9" dur="500" fill="hold"/>
                                        <p:tgtEl>
                                          <p:spTgt spid="172046"/>
                                        </p:tgtEl>
                                        <p:attrNameLst>
                                          <p:attrName>ppt_w</p:attrName>
                                        </p:attrNameLst>
                                      </p:cBhvr>
                                      <p:tavLst>
                                        <p:tav tm="0">
                                          <p:val>
                                            <p:fltVal val="0"/>
                                          </p:val>
                                        </p:tav>
                                        <p:tav tm="100000">
                                          <p:val>
                                            <p:strVal val="#ppt_w"/>
                                          </p:val>
                                        </p:tav>
                                      </p:tavLst>
                                    </p:anim>
                                    <p:anim calcmode="lin" valueType="num">
                                      <p:cBhvr>
                                        <p:cTn id="10" dur="500" fill="hold"/>
                                        <p:tgtEl>
                                          <p:spTgt spid="172046"/>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5" presetClass="entr" presetSubtype="0" fill="hold" grpId="0" nodeType="afterEffect">
                                  <p:stCondLst>
                                    <p:cond delay="0"/>
                                  </p:stCondLst>
                                  <p:childTnLst>
                                    <p:set>
                                      <p:cBhvr>
                                        <p:cTn id="13" dur="1" fill="hold">
                                          <p:stCondLst>
                                            <p:cond delay="0"/>
                                          </p:stCondLst>
                                        </p:cTn>
                                        <p:tgtEl>
                                          <p:spTgt spid="172038"/>
                                        </p:tgtEl>
                                        <p:attrNameLst>
                                          <p:attrName>style.visibility</p:attrName>
                                        </p:attrNameLst>
                                      </p:cBhvr>
                                      <p:to>
                                        <p:strVal val="visible"/>
                                      </p:to>
                                    </p:set>
                                    <p:anim calcmode="lin" valueType="num">
                                      <p:cBhvr>
                                        <p:cTn id="14" dur="1000" fill="hold"/>
                                        <p:tgtEl>
                                          <p:spTgt spid="172038"/>
                                        </p:tgtEl>
                                        <p:attrNameLst>
                                          <p:attrName>ppt_w</p:attrName>
                                        </p:attrNameLst>
                                      </p:cBhvr>
                                      <p:tavLst>
                                        <p:tav tm="0">
                                          <p:val>
                                            <p:fltVal val="0"/>
                                          </p:val>
                                        </p:tav>
                                        <p:tav tm="100000">
                                          <p:val>
                                            <p:strVal val="#ppt_w"/>
                                          </p:val>
                                        </p:tav>
                                      </p:tavLst>
                                    </p:anim>
                                    <p:anim calcmode="lin" valueType="num">
                                      <p:cBhvr>
                                        <p:cTn id="15" dur="1000" fill="hold"/>
                                        <p:tgtEl>
                                          <p:spTgt spid="172038"/>
                                        </p:tgtEl>
                                        <p:attrNameLst>
                                          <p:attrName>ppt_h</p:attrName>
                                        </p:attrNameLst>
                                      </p:cBhvr>
                                      <p:tavLst>
                                        <p:tav tm="0">
                                          <p:val>
                                            <p:fltVal val="0"/>
                                          </p:val>
                                        </p:tav>
                                        <p:tav tm="100000">
                                          <p:val>
                                            <p:strVal val="#ppt_h"/>
                                          </p:val>
                                        </p:tav>
                                      </p:tavLst>
                                    </p:anim>
                                    <p:anim calcmode="lin" valueType="num">
                                      <p:cBhvr>
                                        <p:cTn id="16" dur="1000" fill="hold"/>
                                        <p:tgtEl>
                                          <p:spTgt spid="172038"/>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72038"/>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1500"/>
                            </p:stCondLst>
                            <p:childTnLst>
                              <p:par>
                                <p:cTn id="19" presetID="4" presetClass="entr" presetSubtype="16" fill="hold" grpId="0" nodeType="afterEffect">
                                  <p:stCondLst>
                                    <p:cond delay="0"/>
                                  </p:stCondLst>
                                  <p:childTnLst>
                                    <p:set>
                                      <p:cBhvr>
                                        <p:cTn id="20" dur="1" fill="hold">
                                          <p:stCondLst>
                                            <p:cond delay="0"/>
                                          </p:stCondLst>
                                        </p:cTn>
                                        <p:tgtEl>
                                          <p:spTgt spid="172037"/>
                                        </p:tgtEl>
                                        <p:attrNameLst>
                                          <p:attrName>style.visibility</p:attrName>
                                        </p:attrNameLst>
                                      </p:cBhvr>
                                      <p:to>
                                        <p:strVal val="visible"/>
                                      </p:to>
                                    </p:set>
                                    <p:animEffect transition="in" filter="box(in)">
                                      <p:cBhvr>
                                        <p:cTn id="21" dur="500"/>
                                        <p:tgtEl>
                                          <p:spTgt spid="172037"/>
                                        </p:tgtEl>
                                      </p:cBhvr>
                                    </p:animEffect>
                                  </p:childTnLst>
                                </p:cTn>
                              </p:par>
                            </p:childTnLst>
                          </p:cTn>
                        </p:par>
                        <p:par>
                          <p:cTn id="22" fill="hold" nodeType="afterGroup">
                            <p:stCondLst>
                              <p:cond delay="2000"/>
                            </p:stCondLst>
                            <p:childTnLst>
                              <p:par>
                                <p:cTn id="23" presetID="2" presetClass="entr" presetSubtype="1" fill="hold" grpId="0" nodeType="afterEffect">
                                  <p:stCondLst>
                                    <p:cond delay="0"/>
                                  </p:stCondLst>
                                  <p:childTnLst>
                                    <p:set>
                                      <p:cBhvr>
                                        <p:cTn id="24" dur="1" fill="hold">
                                          <p:stCondLst>
                                            <p:cond delay="0"/>
                                          </p:stCondLst>
                                        </p:cTn>
                                        <p:tgtEl>
                                          <p:spTgt spid="172039"/>
                                        </p:tgtEl>
                                        <p:attrNameLst>
                                          <p:attrName>style.visibility</p:attrName>
                                        </p:attrNameLst>
                                      </p:cBhvr>
                                      <p:to>
                                        <p:strVal val="visible"/>
                                      </p:to>
                                    </p:set>
                                    <p:anim calcmode="lin" valueType="num">
                                      <p:cBhvr additive="base">
                                        <p:cTn id="25" dur="500" fill="hold"/>
                                        <p:tgtEl>
                                          <p:spTgt spid="172039"/>
                                        </p:tgtEl>
                                        <p:attrNameLst>
                                          <p:attrName>ppt_x</p:attrName>
                                        </p:attrNameLst>
                                      </p:cBhvr>
                                      <p:tavLst>
                                        <p:tav tm="0">
                                          <p:val>
                                            <p:strVal val="#ppt_x"/>
                                          </p:val>
                                        </p:tav>
                                        <p:tav tm="100000">
                                          <p:val>
                                            <p:strVal val="#ppt_x"/>
                                          </p:val>
                                        </p:tav>
                                      </p:tavLst>
                                    </p:anim>
                                    <p:anim calcmode="lin" valueType="num">
                                      <p:cBhvr additive="base">
                                        <p:cTn id="26" dur="500" fill="hold"/>
                                        <p:tgtEl>
                                          <p:spTgt spid="172039"/>
                                        </p:tgtEl>
                                        <p:attrNameLst>
                                          <p:attrName>ppt_y</p:attrName>
                                        </p:attrNameLst>
                                      </p:cBhvr>
                                      <p:tavLst>
                                        <p:tav tm="0">
                                          <p:val>
                                            <p:strVal val="0-#ppt_h/2"/>
                                          </p:val>
                                        </p:tav>
                                        <p:tav tm="100000">
                                          <p:val>
                                            <p:strVal val="#ppt_y"/>
                                          </p:val>
                                        </p:tav>
                                      </p:tavLst>
                                    </p:anim>
                                  </p:childTnLst>
                                </p:cTn>
                              </p:par>
                            </p:childTnLst>
                          </p:cTn>
                        </p:par>
                        <p:par>
                          <p:cTn id="27" fill="hold" nodeType="afterGroup">
                            <p:stCondLst>
                              <p:cond delay="2500"/>
                            </p:stCondLst>
                            <p:childTnLst>
                              <p:par>
                                <p:cTn id="28" presetID="17" presetClass="entr" presetSubtype="8" fill="hold" nodeType="afterEffect">
                                  <p:stCondLst>
                                    <p:cond delay="0"/>
                                  </p:stCondLst>
                                  <p:childTnLst>
                                    <p:set>
                                      <p:cBhvr>
                                        <p:cTn id="29" dur="1" fill="hold">
                                          <p:stCondLst>
                                            <p:cond delay="0"/>
                                          </p:stCondLst>
                                        </p:cTn>
                                        <p:tgtEl>
                                          <p:spTgt spid="172049"/>
                                        </p:tgtEl>
                                        <p:attrNameLst>
                                          <p:attrName>style.visibility</p:attrName>
                                        </p:attrNameLst>
                                      </p:cBhvr>
                                      <p:to>
                                        <p:strVal val="visible"/>
                                      </p:to>
                                    </p:set>
                                    <p:anim calcmode="lin" valueType="num">
                                      <p:cBhvr>
                                        <p:cTn id="30" dur="500" fill="hold"/>
                                        <p:tgtEl>
                                          <p:spTgt spid="172049"/>
                                        </p:tgtEl>
                                        <p:attrNameLst>
                                          <p:attrName>ppt_x</p:attrName>
                                        </p:attrNameLst>
                                      </p:cBhvr>
                                      <p:tavLst>
                                        <p:tav tm="0">
                                          <p:val>
                                            <p:strVal val="#ppt_x-#ppt_w/2"/>
                                          </p:val>
                                        </p:tav>
                                        <p:tav tm="100000">
                                          <p:val>
                                            <p:strVal val="#ppt_x"/>
                                          </p:val>
                                        </p:tav>
                                      </p:tavLst>
                                    </p:anim>
                                    <p:anim calcmode="lin" valueType="num">
                                      <p:cBhvr>
                                        <p:cTn id="31" dur="500" fill="hold"/>
                                        <p:tgtEl>
                                          <p:spTgt spid="172049"/>
                                        </p:tgtEl>
                                        <p:attrNameLst>
                                          <p:attrName>ppt_y</p:attrName>
                                        </p:attrNameLst>
                                      </p:cBhvr>
                                      <p:tavLst>
                                        <p:tav tm="0">
                                          <p:val>
                                            <p:strVal val="#ppt_y"/>
                                          </p:val>
                                        </p:tav>
                                        <p:tav tm="100000">
                                          <p:val>
                                            <p:strVal val="#ppt_y"/>
                                          </p:val>
                                        </p:tav>
                                      </p:tavLst>
                                    </p:anim>
                                    <p:anim calcmode="lin" valueType="num">
                                      <p:cBhvr>
                                        <p:cTn id="32" dur="500" fill="hold"/>
                                        <p:tgtEl>
                                          <p:spTgt spid="172049"/>
                                        </p:tgtEl>
                                        <p:attrNameLst>
                                          <p:attrName>ppt_w</p:attrName>
                                        </p:attrNameLst>
                                      </p:cBhvr>
                                      <p:tavLst>
                                        <p:tav tm="0">
                                          <p:val>
                                            <p:fltVal val="0"/>
                                          </p:val>
                                        </p:tav>
                                        <p:tav tm="100000">
                                          <p:val>
                                            <p:strVal val="#ppt_w"/>
                                          </p:val>
                                        </p:tav>
                                      </p:tavLst>
                                    </p:anim>
                                    <p:anim calcmode="lin" valueType="num">
                                      <p:cBhvr>
                                        <p:cTn id="33" dur="500" fill="hold"/>
                                        <p:tgtEl>
                                          <p:spTgt spid="172049"/>
                                        </p:tgtEl>
                                        <p:attrNameLst>
                                          <p:attrName>ppt_h</p:attrName>
                                        </p:attrNameLst>
                                      </p:cBhvr>
                                      <p:tavLst>
                                        <p:tav tm="0">
                                          <p:val>
                                            <p:strVal val="#ppt_h"/>
                                          </p:val>
                                        </p:tav>
                                        <p:tav tm="100000">
                                          <p:val>
                                            <p:strVal val="#ppt_h"/>
                                          </p:val>
                                        </p:tav>
                                      </p:tavLst>
                                    </p:anim>
                                  </p:childTnLst>
                                </p:cTn>
                              </p:par>
                            </p:childTnLst>
                          </p:cTn>
                        </p:par>
                        <p:par>
                          <p:cTn id="34" fill="hold" nodeType="afterGroup">
                            <p:stCondLst>
                              <p:cond delay="3000"/>
                            </p:stCondLst>
                            <p:childTnLst>
                              <p:par>
                                <p:cTn id="35" presetID="23" presetClass="entr" presetSubtype="32" fill="hold" grpId="0" nodeType="afterEffect">
                                  <p:stCondLst>
                                    <p:cond delay="0"/>
                                  </p:stCondLst>
                                  <p:childTnLst>
                                    <p:set>
                                      <p:cBhvr>
                                        <p:cTn id="36" dur="1" fill="hold">
                                          <p:stCondLst>
                                            <p:cond delay="0"/>
                                          </p:stCondLst>
                                        </p:cTn>
                                        <p:tgtEl>
                                          <p:spTgt spid="172042"/>
                                        </p:tgtEl>
                                        <p:attrNameLst>
                                          <p:attrName>style.visibility</p:attrName>
                                        </p:attrNameLst>
                                      </p:cBhvr>
                                      <p:to>
                                        <p:strVal val="visible"/>
                                      </p:to>
                                    </p:set>
                                    <p:anim calcmode="lin" valueType="num">
                                      <p:cBhvr>
                                        <p:cTn id="37" dur="500" fill="hold"/>
                                        <p:tgtEl>
                                          <p:spTgt spid="172042"/>
                                        </p:tgtEl>
                                        <p:attrNameLst>
                                          <p:attrName>ppt_w</p:attrName>
                                        </p:attrNameLst>
                                      </p:cBhvr>
                                      <p:tavLst>
                                        <p:tav tm="0">
                                          <p:val>
                                            <p:strVal val="4*#ppt_w"/>
                                          </p:val>
                                        </p:tav>
                                        <p:tav tm="100000">
                                          <p:val>
                                            <p:strVal val="#ppt_w"/>
                                          </p:val>
                                        </p:tav>
                                      </p:tavLst>
                                    </p:anim>
                                    <p:anim calcmode="lin" valueType="num">
                                      <p:cBhvr>
                                        <p:cTn id="38" dur="500" fill="hold"/>
                                        <p:tgtEl>
                                          <p:spTgt spid="172042"/>
                                        </p:tgtEl>
                                        <p:attrNameLst>
                                          <p:attrName>ppt_h</p:attrName>
                                        </p:attrNameLst>
                                      </p:cBhvr>
                                      <p:tavLst>
                                        <p:tav tm="0">
                                          <p:val>
                                            <p:strVal val="4*#ppt_h"/>
                                          </p:val>
                                        </p:tav>
                                        <p:tav tm="100000">
                                          <p:val>
                                            <p:strVal val="#ppt_h"/>
                                          </p:val>
                                        </p:tav>
                                      </p:tavLst>
                                    </p:anim>
                                  </p:childTnLst>
                                </p:cTn>
                              </p:par>
                            </p:childTnLst>
                          </p:cTn>
                        </p:par>
                        <p:par>
                          <p:cTn id="39" fill="hold" nodeType="afterGroup">
                            <p:stCondLst>
                              <p:cond delay="3500"/>
                            </p:stCondLst>
                            <p:childTnLst>
                              <p:par>
                                <p:cTn id="40" presetID="4" presetClass="entr" presetSubtype="16" fill="hold" grpId="0" nodeType="afterEffect">
                                  <p:stCondLst>
                                    <p:cond delay="0"/>
                                  </p:stCondLst>
                                  <p:childTnLst>
                                    <p:set>
                                      <p:cBhvr>
                                        <p:cTn id="41" dur="1" fill="hold">
                                          <p:stCondLst>
                                            <p:cond delay="0"/>
                                          </p:stCondLst>
                                        </p:cTn>
                                        <p:tgtEl>
                                          <p:spTgt spid="172040"/>
                                        </p:tgtEl>
                                        <p:attrNameLst>
                                          <p:attrName>style.visibility</p:attrName>
                                        </p:attrNameLst>
                                      </p:cBhvr>
                                      <p:to>
                                        <p:strVal val="visible"/>
                                      </p:to>
                                    </p:set>
                                    <p:animEffect transition="in" filter="box(in)">
                                      <p:cBhvr>
                                        <p:cTn id="42" dur="500"/>
                                        <p:tgtEl>
                                          <p:spTgt spid="172040"/>
                                        </p:tgtEl>
                                      </p:cBhvr>
                                    </p:animEffect>
                                  </p:childTnLst>
                                </p:cTn>
                              </p:par>
                            </p:childTnLst>
                          </p:cTn>
                        </p:par>
                        <p:par>
                          <p:cTn id="43" fill="hold" nodeType="afterGroup">
                            <p:stCondLst>
                              <p:cond delay="4000"/>
                            </p:stCondLst>
                            <p:childTnLst>
                              <p:par>
                                <p:cTn id="44" presetID="3" presetClass="entr" presetSubtype="10" fill="hold" grpId="0" nodeType="afterEffect">
                                  <p:stCondLst>
                                    <p:cond delay="0"/>
                                  </p:stCondLst>
                                  <p:childTnLst>
                                    <p:set>
                                      <p:cBhvr>
                                        <p:cTn id="45" dur="1" fill="hold">
                                          <p:stCondLst>
                                            <p:cond delay="0"/>
                                          </p:stCondLst>
                                        </p:cTn>
                                        <p:tgtEl>
                                          <p:spTgt spid="172041"/>
                                        </p:tgtEl>
                                        <p:attrNameLst>
                                          <p:attrName>style.visibility</p:attrName>
                                        </p:attrNameLst>
                                      </p:cBhvr>
                                      <p:to>
                                        <p:strVal val="visible"/>
                                      </p:to>
                                    </p:set>
                                    <p:animEffect transition="in" filter="blinds(horizontal)">
                                      <p:cBhvr>
                                        <p:cTn id="46" dur="500"/>
                                        <p:tgtEl>
                                          <p:spTgt spid="17204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16" fill="hold" nodeType="clickEffect">
                                  <p:stCondLst>
                                    <p:cond delay="0"/>
                                  </p:stCondLst>
                                  <p:childTnLst>
                                    <p:set>
                                      <p:cBhvr>
                                        <p:cTn id="50" dur="1" fill="hold">
                                          <p:stCondLst>
                                            <p:cond delay="0"/>
                                          </p:stCondLst>
                                        </p:cTn>
                                        <p:tgtEl>
                                          <p:spTgt spid="172043"/>
                                        </p:tgtEl>
                                        <p:attrNameLst>
                                          <p:attrName>style.visibility</p:attrName>
                                        </p:attrNameLst>
                                      </p:cBhvr>
                                      <p:to>
                                        <p:strVal val="visible"/>
                                      </p:to>
                                    </p:set>
                                    <p:anim calcmode="lin" valueType="num">
                                      <p:cBhvr>
                                        <p:cTn id="51" dur="500" fill="hold"/>
                                        <p:tgtEl>
                                          <p:spTgt spid="172043"/>
                                        </p:tgtEl>
                                        <p:attrNameLst>
                                          <p:attrName>ppt_w</p:attrName>
                                        </p:attrNameLst>
                                      </p:cBhvr>
                                      <p:tavLst>
                                        <p:tav tm="0">
                                          <p:val>
                                            <p:fltVal val="0"/>
                                          </p:val>
                                        </p:tav>
                                        <p:tav tm="100000">
                                          <p:val>
                                            <p:strVal val="#ppt_w"/>
                                          </p:val>
                                        </p:tav>
                                      </p:tavLst>
                                    </p:anim>
                                    <p:anim calcmode="lin" valueType="num">
                                      <p:cBhvr>
                                        <p:cTn id="52" dur="500" fill="hold"/>
                                        <p:tgtEl>
                                          <p:spTgt spid="17204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7" grpId="0" autoUpdateAnimBg="0"/>
      <p:bldP spid="172038" grpId="0" autoUpdateAnimBg="0"/>
      <p:bldP spid="172039" grpId="0" autoUpdateAnimBg="0"/>
      <p:bldP spid="172040" grpId="0" autoUpdateAnimBg="0"/>
      <p:bldP spid="172041" grpId="0" autoUpdateAnimBg="0"/>
      <p:bldP spid="172042" grpId="0"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8" name="Rectangle 4"/>
          <p:cNvSpPr>
            <a:spLocks noChangeArrowheads="1"/>
          </p:cNvSpPr>
          <p:nvPr/>
        </p:nvSpPr>
        <p:spPr bwMode="auto">
          <a:xfrm>
            <a:off x="323529" y="404665"/>
            <a:ext cx="7095236" cy="9787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marL="609600" indent="-609600">
              <a:defRPr kumimoji="1" sz="2400">
                <a:solidFill>
                  <a:schemeClr val="tx1"/>
                </a:solidFill>
                <a:latin typeface="Times New Roman" pitchFamily="18" charset="0"/>
                <a:ea typeface="SimSun" pitchFamily="2" charset="-122"/>
              </a:defRPr>
            </a:lvl1pPr>
            <a:lvl2pPr>
              <a:defRPr kumimoji="1" sz="2400">
                <a:solidFill>
                  <a:schemeClr val="tx1"/>
                </a:solidFill>
                <a:latin typeface="Times New Roman" pitchFamily="18" charset="0"/>
                <a:ea typeface="SimSun" pitchFamily="2" charset="-122"/>
              </a:defRPr>
            </a:lvl2pPr>
            <a:lvl3pPr>
              <a:defRPr kumimoji="1" sz="2400">
                <a:solidFill>
                  <a:schemeClr val="tx1"/>
                </a:solidFill>
                <a:latin typeface="Times New Roman" pitchFamily="18" charset="0"/>
                <a:ea typeface="SimSun" pitchFamily="2" charset="-122"/>
              </a:defRPr>
            </a:lvl3pPr>
            <a:lvl4pPr>
              <a:defRPr kumimoji="1" sz="2400">
                <a:solidFill>
                  <a:schemeClr val="tx1"/>
                </a:solidFill>
                <a:latin typeface="Times New Roman" pitchFamily="18" charset="0"/>
                <a:ea typeface="SimSun" pitchFamily="2" charset="-122"/>
              </a:defRPr>
            </a:lvl4pPr>
            <a:lvl5pPr>
              <a:defRPr kumimoji="1" sz="2400">
                <a:solidFill>
                  <a:schemeClr val="tx1"/>
                </a:solidFill>
                <a:latin typeface="Times New Roman" pitchFamily="18" charset="0"/>
                <a:ea typeface="SimSun" pitchFamily="2" charset="-122"/>
              </a:defRPr>
            </a:lvl5pPr>
            <a:lvl6pPr algn="l" rtl="0" fontAlgn="base">
              <a:spcBef>
                <a:spcPct val="0"/>
              </a:spcBef>
              <a:spcAft>
                <a:spcPct val="0"/>
              </a:spcAft>
              <a:defRPr kumimoji="1" sz="2400">
                <a:solidFill>
                  <a:schemeClr val="tx1"/>
                </a:solidFill>
                <a:latin typeface="Times New Roman" pitchFamily="18" charset="0"/>
                <a:ea typeface="SimSun" pitchFamily="2" charset="-122"/>
              </a:defRPr>
            </a:lvl6pPr>
            <a:lvl7pPr algn="l" rtl="0" fontAlgn="base">
              <a:spcBef>
                <a:spcPct val="0"/>
              </a:spcBef>
              <a:spcAft>
                <a:spcPct val="0"/>
              </a:spcAft>
              <a:defRPr kumimoji="1" sz="2400">
                <a:solidFill>
                  <a:schemeClr val="tx1"/>
                </a:solidFill>
                <a:latin typeface="Times New Roman" pitchFamily="18" charset="0"/>
                <a:ea typeface="SimSun" pitchFamily="2" charset="-122"/>
              </a:defRPr>
            </a:lvl7pPr>
            <a:lvl8pPr algn="l" rtl="0" fontAlgn="base">
              <a:spcBef>
                <a:spcPct val="0"/>
              </a:spcBef>
              <a:spcAft>
                <a:spcPct val="0"/>
              </a:spcAft>
              <a:defRPr kumimoji="1" sz="2400">
                <a:solidFill>
                  <a:schemeClr val="tx1"/>
                </a:solidFill>
                <a:latin typeface="Times New Roman" pitchFamily="18" charset="0"/>
                <a:ea typeface="SimSun" pitchFamily="2" charset="-122"/>
              </a:defRPr>
            </a:lvl8pPr>
            <a:lvl9pPr algn="l" rtl="0" fontAlgn="base">
              <a:spcBef>
                <a:spcPct val="0"/>
              </a:spcBef>
              <a:spcAft>
                <a:spcPct val="0"/>
              </a:spcAft>
              <a:defRPr kumimoji="1" sz="2400">
                <a:solidFill>
                  <a:schemeClr val="tx1"/>
                </a:solidFill>
                <a:latin typeface="Times New Roman" pitchFamily="18" charset="0"/>
                <a:ea typeface="SimSun" pitchFamily="2" charset="-122"/>
              </a:defRPr>
            </a:lvl9pPr>
          </a:lstStyle>
          <a:p>
            <a:pPr algn="l" rtl="0" fontAlgn="base">
              <a:lnSpc>
                <a:spcPct val="180000"/>
              </a:lnSpc>
              <a:spcBef>
                <a:spcPct val="20000"/>
              </a:spcBef>
              <a:spcAft>
                <a:spcPct val="0"/>
              </a:spcAft>
              <a:buClr>
                <a:srgbClr val="330066"/>
              </a:buClr>
              <a:buSzPct val="75000"/>
              <a:buFont typeface="Wingdings" pitchFamily="2" charset="2"/>
              <a:buNone/>
            </a:pPr>
            <a:r>
              <a:rPr lang="en-US" altLang="zh-CN" sz="3200" b="1" i="1" u="sng" dirty="0" smtClean="0">
                <a:solidFill>
                  <a:srgbClr val="333399"/>
                </a:solidFill>
              </a:rPr>
              <a:t>Biochemical function and deficiency</a:t>
            </a:r>
          </a:p>
        </p:txBody>
      </p:sp>
      <p:sp>
        <p:nvSpPr>
          <p:cNvPr id="195589" name="Rectangle 5"/>
          <p:cNvSpPr>
            <a:spLocks noChangeArrowheads="1"/>
          </p:cNvSpPr>
          <p:nvPr/>
        </p:nvSpPr>
        <p:spPr bwMode="auto">
          <a:xfrm>
            <a:off x="323529" y="1628800"/>
            <a:ext cx="8236271" cy="27955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marL="2151063" indent="-2151063">
              <a:spcBef>
                <a:spcPct val="20000"/>
              </a:spcBef>
              <a:buClr>
                <a:schemeClr val="tx2"/>
              </a:buClr>
              <a:buSzPct val="70000"/>
              <a:buFont typeface="Wingdings" pitchFamily="2" charset="2"/>
              <a:buChar char="l"/>
              <a:tabLst>
                <a:tab pos="1616075" algn="l"/>
              </a:tabLst>
              <a:defRPr sz="3000">
                <a:solidFill>
                  <a:schemeClr val="tx1"/>
                </a:solidFill>
                <a:latin typeface="Arial" pitchFamily="34" charset="0"/>
                <a:ea typeface="SimSun" pitchFamily="2" charset="-122"/>
              </a:defRPr>
            </a:lvl1pPr>
            <a:lvl2pPr marL="2979738" indent="-285750">
              <a:spcBef>
                <a:spcPct val="20000"/>
              </a:spcBef>
              <a:buClr>
                <a:schemeClr val="accent2"/>
              </a:buClr>
              <a:buSzPct val="70000"/>
              <a:buFont typeface="Wingdings" pitchFamily="2" charset="2"/>
              <a:buChar char="l"/>
              <a:tabLst>
                <a:tab pos="1616075" algn="l"/>
              </a:tabLst>
              <a:defRPr sz="2600">
                <a:solidFill>
                  <a:schemeClr val="tx1"/>
                </a:solidFill>
                <a:latin typeface="Arial" pitchFamily="34" charset="0"/>
                <a:ea typeface="SimSun" pitchFamily="2" charset="-122"/>
              </a:defRPr>
            </a:lvl2pPr>
            <a:lvl3pPr marL="3387725" indent="-228600">
              <a:spcBef>
                <a:spcPct val="20000"/>
              </a:spcBef>
              <a:buClr>
                <a:schemeClr val="accent1"/>
              </a:buClr>
              <a:buSzPct val="70000"/>
              <a:buFont typeface="Wingdings" pitchFamily="2" charset="2"/>
              <a:buChar char="l"/>
              <a:tabLst>
                <a:tab pos="1616075" algn="l"/>
              </a:tabLst>
              <a:defRPr sz="2300">
                <a:solidFill>
                  <a:schemeClr val="tx1"/>
                </a:solidFill>
                <a:latin typeface="Arial" pitchFamily="34" charset="0"/>
                <a:ea typeface="SimSun" pitchFamily="2" charset="-122"/>
              </a:defRPr>
            </a:lvl3pPr>
            <a:lvl4pPr marL="3795713" indent="-228600">
              <a:spcBef>
                <a:spcPct val="20000"/>
              </a:spcBef>
              <a:buClr>
                <a:schemeClr val="tx2"/>
              </a:buClr>
              <a:buSzPct val="75000"/>
              <a:buFont typeface="Wingdings" pitchFamily="2" charset="2"/>
              <a:buChar char="§"/>
              <a:tabLst>
                <a:tab pos="1616075" algn="l"/>
              </a:tabLst>
              <a:defRPr sz="2000">
                <a:solidFill>
                  <a:schemeClr val="tx1"/>
                </a:solidFill>
                <a:latin typeface="Arial" pitchFamily="34" charset="0"/>
                <a:ea typeface="SimSun" pitchFamily="2" charset="-122"/>
              </a:defRPr>
            </a:lvl4pPr>
            <a:lvl5pPr marL="4203700" indent="-228600">
              <a:spcBef>
                <a:spcPct val="20000"/>
              </a:spcBef>
              <a:buClr>
                <a:schemeClr val="folHlink"/>
              </a:buClr>
              <a:buSzPct val="80000"/>
              <a:buFont typeface="Wingdings" pitchFamily="2" charset="2"/>
              <a:buChar char="§"/>
              <a:tabLst>
                <a:tab pos="1616075" algn="l"/>
              </a:tabLst>
              <a:defRPr sz="2000">
                <a:solidFill>
                  <a:schemeClr val="tx1"/>
                </a:solidFill>
                <a:latin typeface="Arial" pitchFamily="34" charset="0"/>
                <a:ea typeface="SimSun" pitchFamily="2" charset="-122"/>
              </a:defRPr>
            </a:lvl5pPr>
            <a:lvl6pPr marL="4660900" indent="-228600" algn="l" rtl="0" fontAlgn="base">
              <a:spcBef>
                <a:spcPct val="20000"/>
              </a:spcBef>
              <a:spcAft>
                <a:spcPct val="0"/>
              </a:spcAft>
              <a:buClr>
                <a:schemeClr val="folHlink"/>
              </a:buClr>
              <a:buSzPct val="80000"/>
              <a:buFont typeface="Wingdings" pitchFamily="2" charset="2"/>
              <a:buChar char="§"/>
              <a:tabLst>
                <a:tab pos="1616075" algn="l"/>
              </a:tabLst>
              <a:defRPr sz="2000">
                <a:solidFill>
                  <a:schemeClr val="tx1"/>
                </a:solidFill>
                <a:latin typeface="Arial" pitchFamily="34" charset="0"/>
                <a:ea typeface="SimSun" pitchFamily="2" charset="-122"/>
              </a:defRPr>
            </a:lvl6pPr>
            <a:lvl7pPr marL="5118100" indent="-228600" algn="l" rtl="0" fontAlgn="base">
              <a:spcBef>
                <a:spcPct val="20000"/>
              </a:spcBef>
              <a:spcAft>
                <a:spcPct val="0"/>
              </a:spcAft>
              <a:buClr>
                <a:schemeClr val="folHlink"/>
              </a:buClr>
              <a:buSzPct val="80000"/>
              <a:buFont typeface="Wingdings" pitchFamily="2" charset="2"/>
              <a:buChar char="§"/>
              <a:tabLst>
                <a:tab pos="1616075" algn="l"/>
              </a:tabLst>
              <a:defRPr sz="2000">
                <a:solidFill>
                  <a:schemeClr val="tx1"/>
                </a:solidFill>
                <a:latin typeface="Arial" pitchFamily="34" charset="0"/>
                <a:ea typeface="SimSun" pitchFamily="2" charset="-122"/>
              </a:defRPr>
            </a:lvl7pPr>
            <a:lvl8pPr marL="5575300" indent="-228600" algn="l" rtl="0" fontAlgn="base">
              <a:spcBef>
                <a:spcPct val="20000"/>
              </a:spcBef>
              <a:spcAft>
                <a:spcPct val="0"/>
              </a:spcAft>
              <a:buClr>
                <a:schemeClr val="folHlink"/>
              </a:buClr>
              <a:buSzPct val="80000"/>
              <a:buFont typeface="Wingdings" pitchFamily="2" charset="2"/>
              <a:buChar char="§"/>
              <a:tabLst>
                <a:tab pos="1616075" algn="l"/>
              </a:tabLst>
              <a:defRPr sz="2000">
                <a:solidFill>
                  <a:schemeClr val="tx1"/>
                </a:solidFill>
                <a:latin typeface="Arial" pitchFamily="34" charset="0"/>
                <a:ea typeface="SimSun" pitchFamily="2" charset="-122"/>
              </a:defRPr>
            </a:lvl8pPr>
            <a:lvl9pPr marL="6032500" indent="-228600" algn="l" rtl="0" fontAlgn="base">
              <a:spcBef>
                <a:spcPct val="20000"/>
              </a:spcBef>
              <a:spcAft>
                <a:spcPct val="0"/>
              </a:spcAft>
              <a:buClr>
                <a:schemeClr val="folHlink"/>
              </a:buClr>
              <a:buSzPct val="80000"/>
              <a:buFont typeface="Wingdings" pitchFamily="2" charset="2"/>
              <a:buChar char="§"/>
              <a:tabLst>
                <a:tab pos="1616075" algn="l"/>
              </a:tabLst>
              <a:defRPr sz="2000">
                <a:solidFill>
                  <a:schemeClr val="tx1"/>
                </a:solidFill>
                <a:latin typeface="Arial" pitchFamily="34" charset="0"/>
                <a:ea typeface="SimSun" pitchFamily="2" charset="-122"/>
              </a:defRPr>
            </a:lvl9pPr>
          </a:lstStyle>
          <a:p>
            <a:pPr algn="l" rtl="0" fontAlgn="base">
              <a:spcAft>
                <a:spcPct val="0"/>
              </a:spcAft>
              <a:buClr>
                <a:srgbClr val="330066"/>
              </a:buClr>
              <a:buFont typeface="Wingdings" pitchFamily="2" charset="2"/>
              <a:buNone/>
            </a:pPr>
            <a:r>
              <a:rPr kumimoji="1" lang="en-US" altLang="zh-CN" sz="2400" b="1" i="1" u="sng" dirty="0" smtClean="0">
                <a:solidFill>
                  <a:srgbClr val="333399"/>
                </a:solidFill>
              </a:rPr>
              <a:t>Biochemical function</a:t>
            </a:r>
            <a:r>
              <a:rPr kumimoji="1" lang="en-US" altLang="zh-CN" sz="2400" i="1" u="sng" dirty="0" smtClean="0">
                <a:solidFill>
                  <a:srgbClr val="333399"/>
                </a:solidFill>
              </a:rPr>
              <a:t> </a:t>
            </a:r>
            <a:r>
              <a:rPr lang="zh-CN" altLang="en-US" sz="2400" b="1" i="1" dirty="0" smtClean="0">
                <a:solidFill>
                  <a:srgbClr val="333399"/>
                </a:solidFill>
              </a:rPr>
              <a:t>：</a:t>
            </a:r>
          </a:p>
          <a:p>
            <a:pPr algn="l" rtl="0" fontAlgn="base">
              <a:spcAft>
                <a:spcPct val="0"/>
              </a:spcAft>
              <a:buClr>
                <a:srgbClr val="330066"/>
              </a:buClr>
              <a:buFont typeface="Wingdings" pitchFamily="2" charset="2"/>
              <a:buNone/>
            </a:pPr>
            <a:r>
              <a:rPr lang="en-US" altLang="zh-CN" sz="2400" b="1" i="1" dirty="0" smtClean="0">
                <a:solidFill>
                  <a:srgbClr val="D60093"/>
                </a:solidFill>
              </a:rPr>
              <a:t>FH4 : Co-enzyme of transferase of one carbon unit</a:t>
            </a:r>
          </a:p>
          <a:p>
            <a:pPr algn="l" rtl="0" fontAlgn="base">
              <a:spcAft>
                <a:spcPct val="0"/>
              </a:spcAft>
              <a:buClr>
                <a:srgbClr val="330066"/>
              </a:buClr>
              <a:buFont typeface="Wingdings" pitchFamily="2" charset="2"/>
              <a:buNone/>
            </a:pPr>
            <a:endParaRPr lang="en-US" altLang="zh-CN" sz="2400" b="1" i="1" dirty="0">
              <a:solidFill>
                <a:srgbClr val="D60093"/>
              </a:solidFill>
            </a:endParaRPr>
          </a:p>
          <a:p>
            <a:pPr algn="l" rtl="0" fontAlgn="base">
              <a:spcAft>
                <a:spcPct val="0"/>
              </a:spcAft>
              <a:buClr>
                <a:srgbClr val="330066"/>
              </a:buClr>
              <a:buFont typeface="Wingdings" pitchFamily="2" charset="2"/>
              <a:buNone/>
            </a:pPr>
            <a:r>
              <a:rPr lang="en-US" altLang="zh-CN" sz="2400" b="1" i="1" dirty="0" smtClean="0">
                <a:solidFill>
                  <a:srgbClr val="000000"/>
                </a:solidFill>
              </a:rPr>
              <a:t>  </a:t>
            </a:r>
          </a:p>
          <a:p>
            <a:pPr algn="l" rtl="0" fontAlgn="base">
              <a:spcAft>
                <a:spcPct val="0"/>
              </a:spcAft>
              <a:buClr>
                <a:srgbClr val="330066"/>
              </a:buClr>
              <a:buFont typeface="Wingdings" pitchFamily="2" charset="2"/>
              <a:buNone/>
            </a:pPr>
            <a:r>
              <a:rPr kumimoji="1" lang="en-US" altLang="zh-CN" sz="2400" b="1" i="1" u="sng" dirty="0" smtClean="0">
                <a:solidFill>
                  <a:srgbClr val="333399"/>
                </a:solidFill>
              </a:rPr>
              <a:t>Deficiency</a:t>
            </a:r>
            <a:r>
              <a:rPr lang="en-US" altLang="zh-CN" sz="2400" i="1" u="sng" dirty="0" smtClean="0">
                <a:solidFill>
                  <a:srgbClr val="333399"/>
                </a:solidFill>
              </a:rPr>
              <a:t> </a:t>
            </a:r>
            <a:r>
              <a:rPr lang="en-US" altLang="zh-CN" sz="2400" b="1" i="1" dirty="0" smtClean="0">
                <a:solidFill>
                  <a:srgbClr val="333399"/>
                </a:solidFill>
              </a:rPr>
              <a:t>:</a:t>
            </a:r>
            <a:r>
              <a:rPr lang="en-US" altLang="zh-CN" sz="2400" b="1" i="1" dirty="0" smtClean="0">
                <a:solidFill>
                  <a:srgbClr val="000000"/>
                </a:solidFill>
              </a:rPr>
              <a:t> </a:t>
            </a:r>
          </a:p>
          <a:p>
            <a:pPr algn="l" rtl="0" fontAlgn="base">
              <a:spcAft>
                <a:spcPct val="0"/>
              </a:spcAft>
              <a:buClr>
                <a:srgbClr val="330066"/>
              </a:buClr>
              <a:buFont typeface="Wingdings" pitchFamily="2" charset="2"/>
              <a:buNone/>
            </a:pPr>
            <a:r>
              <a:rPr lang="en-US" altLang="zh-CN" sz="2400" b="1" i="1" dirty="0" smtClean="0">
                <a:solidFill>
                  <a:srgbClr val="D60093"/>
                </a:solidFill>
              </a:rPr>
              <a:t> Megaloblastic anemia.</a:t>
            </a:r>
          </a:p>
          <a:p>
            <a:pPr algn="l" rtl="0" fontAlgn="base">
              <a:spcAft>
                <a:spcPct val="0"/>
              </a:spcAft>
              <a:buClr>
                <a:srgbClr val="330066"/>
              </a:buClr>
              <a:buFont typeface="Wingdings" pitchFamily="2" charset="2"/>
              <a:buNone/>
            </a:pPr>
            <a:endParaRPr lang="en-US" altLang="zh-CN" sz="2400" b="1" i="1" dirty="0" smtClean="0">
              <a:solidFill>
                <a:srgbClr val="D60093"/>
              </a:solidFill>
            </a:endParaRPr>
          </a:p>
          <a:p>
            <a:pPr algn="just" rtl="0" fontAlgn="base">
              <a:spcAft>
                <a:spcPct val="0"/>
              </a:spcAft>
              <a:buClr>
                <a:srgbClr val="330066"/>
              </a:buClr>
              <a:buFont typeface="Wingdings" pitchFamily="2" charset="2"/>
              <a:buNone/>
            </a:pPr>
            <a:r>
              <a:rPr lang="en-US" altLang="zh-CN" sz="2400" b="1" i="1" dirty="0" smtClean="0">
                <a:solidFill>
                  <a:srgbClr val="D60093"/>
                </a:solidFill>
              </a:rPr>
              <a:t>Clinical</a:t>
            </a:r>
            <a:r>
              <a:rPr lang="en-US" altLang="zh-CN" sz="2400" b="1" i="1" dirty="0" smtClean="0">
                <a:solidFill>
                  <a:srgbClr val="333399"/>
                </a:solidFill>
              </a:rPr>
              <a:t> application: Antitumor drug.</a:t>
            </a:r>
            <a:endParaRPr lang="en-US" altLang="zh-CN" sz="2400" i="1" dirty="0" smtClean="0">
              <a:solidFill>
                <a:srgbClr val="333399"/>
              </a:solidFill>
            </a:endParaRPr>
          </a:p>
          <a:p>
            <a:pPr algn="just" rtl="0" fontAlgn="base">
              <a:spcAft>
                <a:spcPct val="0"/>
              </a:spcAft>
              <a:buClr>
                <a:srgbClr val="330066"/>
              </a:buClr>
              <a:buFont typeface="Wingdings" pitchFamily="2" charset="2"/>
              <a:buNone/>
            </a:pPr>
            <a:r>
              <a:rPr lang="en-US" altLang="zh-CN" sz="2400" b="1" i="1" dirty="0" smtClean="0">
                <a:solidFill>
                  <a:srgbClr val="000000"/>
                </a:solidFill>
                <a:latin typeface="SimSun" pitchFamily="2" charset="-122"/>
              </a:rPr>
              <a:t>      </a:t>
            </a:r>
          </a:p>
        </p:txBody>
      </p:sp>
    </p:spTree>
    <p:extLst>
      <p:ext uri="{BB962C8B-B14F-4D97-AF65-F5344CB8AC3E}">
        <p14:creationId xmlns="" xmlns:p14="http://schemas.microsoft.com/office/powerpoint/2010/main" val="15929676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5588"/>
                                        </p:tgtEl>
                                        <p:attrNameLst>
                                          <p:attrName>style.visibility</p:attrName>
                                        </p:attrNameLst>
                                      </p:cBhvr>
                                      <p:to>
                                        <p:strVal val="visible"/>
                                      </p:to>
                                    </p:set>
                                    <p:anim calcmode="lin" valueType="num">
                                      <p:cBhvr additive="base">
                                        <p:cTn id="7" dur="500" fill="hold"/>
                                        <p:tgtEl>
                                          <p:spTgt spid="195588"/>
                                        </p:tgtEl>
                                        <p:attrNameLst>
                                          <p:attrName>ppt_x</p:attrName>
                                        </p:attrNameLst>
                                      </p:cBhvr>
                                      <p:tavLst>
                                        <p:tav tm="0">
                                          <p:val>
                                            <p:strVal val="#ppt_x"/>
                                          </p:val>
                                        </p:tav>
                                        <p:tav tm="100000">
                                          <p:val>
                                            <p:strVal val="#ppt_x"/>
                                          </p:val>
                                        </p:tav>
                                      </p:tavLst>
                                    </p:anim>
                                    <p:anim calcmode="lin" valueType="num">
                                      <p:cBhvr additive="base">
                                        <p:cTn id="8" dur="500" fill="hold"/>
                                        <p:tgtEl>
                                          <p:spTgt spid="19558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195589">
                                            <p:txEl>
                                              <p:pRg st="0" end="0"/>
                                            </p:txEl>
                                          </p:spTgt>
                                        </p:tgtEl>
                                        <p:attrNameLst>
                                          <p:attrName>style.visibility</p:attrName>
                                        </p:attrNameLst>
                                      </p:cBhvr>
                                      <p:to>
                                        <p:strVal val="visible"/>
                                      </p:to>
                                    </p:set>
                                    <p:animEffect transition="in" filter="wipe(up)">
                                      <p:cBhvr>
                                        <p:cTn id="12" dur="500"/>
                                        <p:tgtEl>
                                          <p:spTgt spid="195589">
                                            <p:txEl>
                                              <p:pRg st="0" end="0"/>
                                            </p:txEl>
                                          </p:spTgt>
                                        </p:tgtEl>
                                      </p:cBhvr>
                                    </p:animEffect>
                                  </p:childTnLst>
                                </p:cTn>
                              </p:par>
                            </p:childTnLst>
                          </p:cTn>
                        </p:par>
                        <p:par>
                          <p:cTn id="13" fill="hold" nodeType="afterGroup">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195589">
                                            <p:txEl>
                                              <p:pRg st="1" end="1"/>
                                            </p:txEl>
                                          </p:spTgt>
                                        </p:tgtEl>
                                        <p:attrNameLst>
                                          <p:attrName>style.visibility</p:attrName>
                                        </p:attrNameLst>
                                      </p:cBhvr>
                                      <p:to>
                                        <p:strVal val="visible"/>
                                      </p:to>
                                    </p:set>
                                    <p:animEffect transition="in" filter="wipe(up)">
                                      <p:cBhvr>
                                        <p:cTn id="16" dur="500"/>
                                        <p:tgtEl>
                                          <p:spTgt spid="195589">
                                            <p:txEl>
                                              <p:pRg st="1" end="1"/>
                                            </p:txEl>
                                          </p:spTgt>
                                        </p:tgtEl>
                                      </p:cBhvr>
                                    </p:animEffect>
                                  </p:childTnLst>
                                </p:cTn>
                              </p:par>
                            </p:childTnLst>
                          </p:cTn>
                        </p:par>
                        <p:par>
                          <p:cTn id="17" fill="hold">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195589">
                                            <p:txEl>
                                              <p:pRg st="3" end="3"/>
                                            </p:txEl>
                                          </p:spTgt>
                                        </p:tgtEl>
                                        <p:attrNameLst>
                                          <p:attrName>style.visibility</p:attrName>
                                        </p:attrNameLst>
                                      </p:cBhvr>
                                      <p:to>
                                        <p:strVal val="visible"/>
                                      </p:to>
                                    </p:set>
                                    <p:animEffect transition="in" filter="wipe(up)">
                                      <p:cBhvr>
                                        <p:cTn id="20" dur="500"/>
                                        <p:tgtEl>
                                          <p:spTgt spid="195589">
                                            <p:txEl>
                                              <p:pRg st="3" end="3"/>
                                            </p:txEl>
                                          </p:spTgt>
                                        </p:tgtEl>
                                      </p:cBhvr>
                                    </p:animEffect>
                                  </p:childTnLst>
                                </p:cTn>
                              </p:par>
                            </p:childTnLst>
                          </p:cTn>
                        </p:par>
                        <p:par>
                          <p:cTn id="21" fill="hold" nodeType="afterGroup">
                            <p:stCondLst>
                              <p:cond delay="2000"/>
                            </p:stCondLst>
                            <p:childTnLst>
                              <p:par>
                                <p:cTn id="22" presetID="22" presetClass="entr" presetSubtype="1" fill="hold" grpId="0" nodeType="afterEffect">
                                  <p:stCondLst>
                                    <p:cond delay="0"/>
                                  </p:stCondLst>
                                  <p:childTnLst>
                                    <p:set>
                                      <p:cBhvr>
                                        <p:cTn id="23" dur="1" fill="hold">
                                          <p:stCondLst>
                                            <p:cond delay="0"/>
                                          </p:stCondLst>
                                        </p:cTn>
                                        <p:tgtEl>
                                          <p:spTgt spid="195589">
                                            <p:txEl>
                                              <p:pRg st="4" end="4"/>
                                            </p:txEl>
                                          </p:spTgt>
                                        </p:tgtEl>
                                        <p:attrNameLst>
                                          <p:attrName>style.visibility</p:attrName>
                                        </p:attrNameLst>
                                      </p:cBhvr>
                                      <p:to>
                                        <p:strVal val="visible"/>
                                      </p:to>
                                    </p:set>
                                    <p:animEffect transition="in" filter="wipe(up)">
                                      <p:cBhvr>
                                        <p:cTn id="24" dur="500"/>
                                        <p:tgtEl>
                                          <p:spTgt spid="195589">
                                            <p:txEl>
                                              <p:pRg st="4" end="4"/>
                                            </p:txEl>
                                          </p:spTgt>
                                        </p:tgtEl>
                                      </p:cBhvr>
                                    </p:animEffect>
                                  </p:childTnLst>
                                </p:cTn>
                              </p:par>
                            </p:childTnLst>
                          </p:cTn>
                        </p:par>
                        <p:par>
                          <p:cTn id="25" fill="hold">
                            <p:stCondLst>
                              <p:cond delay="2500"/>
                            </p:stCondLst>
                            <p:childTnLst>
                              <p:par>
                                <p:cTn id="26" presetID="22" presetClass="entr" presetSubtype="1" fill="hold" grpId="0" nodeType="afterEffect">
                                  <p:stCondLst>
                                    <p:cond delay="0"/>
                                  </p:stCondLst>
                                  <p:childTnLst>
                                    <p:set>
                                      <p:cBhvr>
                                        <p:cTn id="27" dur="1" fill="hold">
                                          <p:stCondLst>
                                            <p:cond delay="0"/>
                                          </p:stCondLst>
                                        </p:cTn>
                                        <p:tgtEl>
                                          <p:spTgt spid="195589">
                                            <p:txEl>
                                              <p:pRg st="5" end="5"/>
                                            </p:txEl>
                                          </p:spTgt>
                                        </p:tgtEl>
                                        <p:attrNameLst>
                                          <p:attrName>style.visibility</p:attrName>
                                        </p:attrNameLst>
                                      </p:cBhvr>
                                      <p:to>
                                        <p:strVal val="visible"/>
                                      </p:to>
                                    </p:set>
                                    <p:animEffect transition="in" filter="wipe(up)">
                                      <p:cBhvr>
                                        <p:cTn id="28" dur="500"/>
                                        <p:tgtEl>
                                          <p:spTgt spid="195589">
                                            <p:txEl>
                                              <p:pRg st="5" end="5"/>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95589">
                                            <p:txEl>
                                              <p:pRg st="7" end="7"/>
                                            </p:txEl>
                                          </p:spTgt>
                                        </p:tgtEl>
                                        <p:attrNameLst>
                                          <p:attrName>style.visibility</p:attrName>
                                        </p:attrNameLst>
                                      </p:cBhvr>
                                      <p:to>
                                        <p:strVal val="visible"/>
                                      </p:to>
                                    </p:set>
                                    <p:animEffect transition="in" filter="wipe(up)">
                                      <p:cBhvr>
                                        <p:cTn id="33" dur="500"/>
                                        <p:tgtEl>
                                          <p:spTgt spid="195589">
                                            <p:txEl>
                                              <p:pRg st="7" end="7"/>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95589">
                                            <p:txEl>
                                              <p:pRg st="8" end="8"/>
                                            </p:txEl>
                                          </p:spTgt>
                                        </p:tgtEl>
                                        <p:attrNameLst>
                                          <p:attrName>style.visibility</p:attrName>
                                        </p:attrNameLst>
                                      </p:cBhvr>
                                      <p:to>
                                        <p:strVal val="visible"/>
                                      </p:to>
                                    </p:set>
                                    <p:animEffect transition="in" filter="wipe(up)">
                                      <p:cBhvr>
                                        <p:cTn id="38" dur="500"/>
                                        <p:tgtEl>
                                          <p:spTgt spid="19558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88" grpId="0"/>
      <p:bldP spid="195589"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99330" name="Rectangle 3"/>
          <p:cNvSpPr>
            <a:spLocks noGrp="1" noChangeArrowheads="1"/>
          </p:cNvSpPr>
          <p:nvPr>
            <p:ph idx="1"/>
          </p:nvPr>
        </p:nvSpPr>
        <p:spPr>
          <a:xfrm>
            <a:off x="323528" y="332658"/>
            <a:ext cx="8424936" cy="1972036"/>
          </a:xfrm>
        </p:spPr>
        <p:txBody>
          <a:bodyPr/>
          <a:lstStyle/>
          <a:p>
            <a:pPr algn="l" rtl="0" eaLnBrk="1" hangingPunct="1">
              <a:buFontTx/>
              <a:buNone/>
            </a:pPr>
            <a:r>
              <a:rPr lang="en-US" altLang="ar-IQ" sz="3200" b="1" i="1" u="sng" dirty="0" smtClean="0">
                <a:solidFill>
                  <a:srgbClr val="7030A0"/>
                </a:solidFill>
              </a:rPr>
              <a:t>Requirement:</a:t>
            </a:r>
            <a:r>
              <a:rPr lang="en-US" altLang="ar-IQ" sz="3200" b="1" dirty="0" smtClean="0">
                <a:solidFill>
                  <a:srgbClr val="7030A0"/>
                </a:solidFill>
              </a:rPr>
              <a:t>  </a:t>
            </a:r>
          </a:p>
          <a:p>
            <a:pPr algn="l" rtl="0" eaLnBrk="1" hangingPunct="1">
              <a:buFontTx/>
              <a:buNone/>
            </a:pPr>
            <a:endParaRPr lang="en-US" altLang="ar-IQ" dirty="0"/>
          </a:p>
          <a:p>
            <a:pPr algn="l" rtl="0" eaLnBrk="1" hangingPunct="1">
              <a:buFontTx/>
              <a:buNone/>
            </a:pPr>
            <a:r>
              <a:rPr lang="en-US" altLang="ar-IQ" dirty="0" smtClean="0"/>
              <a:t>  </a:t>
            </a:r>
            <a:r>
              <a:rPr lang="en-US" altLang="ar-IQ" sz="2400" b="1" i="1" dirty="0" smtClean="0">
                <a:solidFill>
                  <a:srgbClr val="A10B8C"/>
                </a:solidFill>
              </a:rPr>
              <a:t>RDA for adult is 400 </a:t>
            </a:r>
            <a:r>
              <a:rPr lang="el-GR" altLang="ar-IQ" sz="2400" b="1" i="1" dirty="0" smtClean="0">
                <a:solidFill>
                  <a:srgbClr val="A10B8C"/>
                </a:solidFill>
              </a:rPr>
              <a:t>μ</a:t>
            </a:r>
            <a:r>
              <a:rPr lang="en-US" altLang="ar-IQ" sz="2400" b="1" i="1" dirty="0" smtClean="0">
                <a:solidFill>
                  <a:srgbClr val="A10B8C"/>
                </a:solidFill>
              </a:rPr>
              <a:t>g. Higher amount should be ingested during growth, pregnancy, and lactation.</a:t>
            </a:r>
            <a:endParaRPr lang="el-GR" altLang="ar-IQ" sz="2400" b="1" i="1" dirty="0" smtClean="0">
              <a:solidFill>
                <a:srgbClr val="A10B8C"/>
              </a:solidFill>
            </a:endParaRPr>
          </a:p>
        </p:txBody>
      </p:sp>
      <p:sp>
        <p:nvSpPr>
          <p:cNvPr id="97283" name="عنصر نائب لرقم الشريحة 4"/>
          <p:cNvSpPr>
            <a:spLocks noGrp="1"/>
          </p:cNvSpPr>
          <p:nvPr>
            <p:ph type="sldNum" sz="quarter" idx="12"/>
          </p:nvPr>
        </p:nvSpPr>
        <p:spPr/>
        <p:txBody>
          <a:bodyPr/>
          <a:lstStyle/>
          <a:p>
            <a:pPr>
              <a:defRPr/>
            </a:pPr>
            <a:fld id="{2112BA7C-5501-4063-9683-47B32814FABB}" type="slidenum">
              <a:rPr lang="ar-SA">
                <a:solidFill>
                  <a:srgbClr val="D4D2D0">
                    <a:shade val="50000"/>
                  </a:srgbClr>
                </a:solidFill>
              </a:rPr>
              <a:pPr>
                <a:defRPr/>
              </a:pPr>
              <a:t>104</a:t>
            </a:fld>
            <a:endParaRPr lang="en-US">
              <a:solidFill>
                <a:srgbClr val="D4D2D0">
                  <a:shade val="50000"/>
                </a:srgbClr>
              </a:solidFill>
            </a:endParaRPr>
          </a:p>
        </p:txBody>
      </p:sp>
      <p:sp>
        <p:nvSpPr>
          <p:cNvPr id="2" name="Rectangle 1"/>
          <p:cNvSpPr/>
          <p:nvPr/>
        </p:nvSpPr>
        <p:spPr>
          <a:xfrm>
            <a:off x="179512" y="2924944"/>
            <a:ext cx="8712968" cy="830997"/>
          </a:xfrm>
          <a:prstGeom prst="rect">
            <a:avLst/>
          </a:prstGeom>
        </p:spPr>
        <p:txBody>
          <a:bodyPr wrap="square">
            <a:spAutoFit/>
          </a:bodyPr>
          <a:lstStyle/>
          <a:p>
            <a:pPr algn="l" rtl="0"/>
            <a:r>
              <a:rPr lang="en-US" altLang="ar-IQ" sz="2400" b="1" i="1" dirty="0">
                <a:solidFill>
                  <a:srgbClr val="A10B8C"/>
                </a:solidFill>
              </a:rPr>
              <a:t>THFA  is the carrier of activated one carbon units which may be methyl methylene, methenyl, formyl, or formimino.  </a:t>
            </a:r>
          </a:p>
        </p:txBody>
      </p:sp>
      <p:sp>
        <p:nvSpPr>
          <p:cNvPr id="3" name="Rectangle 2"/>
          <p:cNvSpPr/>
          <p:nvPr/>
        </p:nvSpPr>
        <p:spPr>
          <a:xfrm>
            <a:off x="323528" y="4509120"/>
            <a:ext cx="8568952" cy="830997"/>
          </a:xfrm>
          <a:prstGeom prst="rect">
            <a:avLst/>
          </a:prstGeom>
        </p:spPr>
        <p:txBody>
          <a:bodyPr wrap="square">
            <a:spAutoFit/>
          </a:bodyPr>
          <a:lstStyle/>
          <a:p>
            <a:pPr algn="l" rtl="0"/>
            <a:r>
              <a:rPr lang="en-US" altLang="ar-IQ" sz="2400" b="1" i="1" dirty="0">
                <a:solidFill>
                  <a:srgbClr val="A10B8C"/>
                </a:solidFill>
              </a:rPr>
              <a:t>The single carbon units carried by THFA utilized for nucleotide synthesis.</a:t>
            </a:r>
            <a:r>
              <a:rPr lang="en-US" altLang="ar-IQ" sz="2400" b="1" dirty="0">
                <a:solidFill>
                  <a:srgbClr val="A10B8C"/>
                </a:solidFill>
              </a:rPr>
              <a:t> </a:t>
            </a:r>
          </a:p>
        </p:txBody>
      </p:sp>
    </p:spTree>
    <p:extLst>
      <p:ext uri="{BB962C8B-B14F-4D97-AF65-F5344CB8AC3E}">
        <p14:creationId xmlns="" xmlns:p14="http://schemas.microsoft.com/office/powerpoint/2010/main" val="451522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9330">
                                            <p:txEl>
                                              <p:pRg st="0" end="0"/>
                                            </p:txEl>
                                          </p:spTgt>
                                        </p:tgtEl>
                                        <p:attrNameLst>
                                          <p:attrName>style.visibility</p:attrName>
                                        </p:attrNameLst>
                                      </p:cBhvr>
                                      <p:to>
                                        <p:strVal val="visible"/>
                                      </p:to>
                                    </p:set>
                                    <p:animEffect transition="in" filter="wheel(1)">
                                      <p:cBhvr>
                                        <p:cTn id="7" dur="500"/>
                                        <p:tgtEl>
                                          <p:spTgt spid="99330">
                                            <p:txEl>
                                              <p:pRg st="0" end="0"/>
                                            </p:tx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99330">
                                            <p:txEl>
                                              <p:pRg st="2" end="2"/>
                                            </p:txEl>
                                          </p:spTgt>
                                        </p:tgtEl>
                                        <p:attrNameLst>
                                          <p:attrName>style.visibility</p:attrName>
                                        </p:attrNameLst>
                                      </p:cBhvr>
                                      <p:to>
                                        <p:strVal val="visible"/>
                                      </p:to>
                                    </p:set>
                                    <p:animEffect transition="in" filter="wheel(1)">
                                      <p:cBhvr>
                                        <p:cTn id="10" dur="500"/>
                                        <p:tgtEl>
                                          <p:spTgt spid="993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0"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95536" y="476672"/>
            <a:ext cx="8208912" cy="5324535"/>
          </a:xfrm>
          <a:prstGeom prst="rect">
            <a:avLst/>
          </a:prstGeom>
        </p:spPr>
        <p:txBody>
          <a:bodyPr wrap="square">
            <a:spAutoFit/>
          </a:bodyPr>
          <a:lstStyle/>
          <a:p>
            <a:pPr algn="l" rtl="0"/>
            <a:r>
              <a:rPr lang="en-US" altLang="ar-IQ" sz="2000" b="1" dirty="0" smtClean="0">
                <a:solidFill>
                  <a:srgbClr val="A81897"/>
                </a:solidFill>
              </a:rPr>
              <a:t> </a:t>
            </a:r>
            <a:r>
              <a:rPr lang="en-US" altLang="ar-IQ" sz="2000" b="1" i="1" dirty="0" smtClean="0">
                <a:solidFill>
                  <a:srgbClr val="A81897"/>
                </a:solidFill>
              </a:rPr>
              <a:t>dUMP + N5.N10 – methylene THF A</a:t>
            </a:r>
          </a:p>
          <a:p>
            <a:pPr algn="l" rtl="0"/>
            <a:endParaRPr lang="en-US" altLang="ar-IQ" sz="2000" b="1" i="1" dirty="0" smtClean="0">
              <a:solidFill>
                <a:srgbClr val="A81897"/>
              </a:solidFill>
            </a:endParaRPr>
          </a:p>
          <a:p>
            <a:pPr algn="l" rtl="0"/>
            <a:r>
              <a:rPr lang="en-US" altLang="ar-IQ" sz="2000" b="1" i="1" dirty="0" smtClean="0">
                <a:solidFill>
                  <a:srgbClr val="A81897"/>
                </a:solidFill>
              </a:rPr>
              <a:t>                             </a:t>
            </a:r>
          </a:p>
          <a:p>
            <a:pPr algn="l" rtl="0"/>
            <a:r>
              <a:rPr lang="en-US" altLang="ar-IQ" sz="2000" b="1" i="1" dirty="0" smtClean="0">
                <a:solidFill>
                  <a:srgbClr val="A81897"/>
                </a:solidFill>
              </a:rPr>
              <a:t>                </a:t>
            </a:r>
          </a:p>
          <a:p>
            <a:pPr algn="l" rtl="0"/>
            <a:r>
              <a:rPr lang="en-US" altLang="ar-IQ" sz="2000" b="1" i="1" dirty="0" smtClean="0">
                <a:solidFill>
                  <a:srgbClr val="A81897"/>
                </a:solidFill>
              </a:rPr>
              <a:t>        Thymidate synthase  </a:t>
            </a:r>
          </a:p>
          <a:p>
            <a:pPr algn="l" rtl="0"/>
            <a:endParaRPr lang="en-US" altLang="ar-IQ" sz="2000" b="1" i="1" dirty="0" smtClean="0">
              <a:solidFill>
                <a:srgbClr val="A81897"/>
              </a:solidFill>
            </a:endParaRPr>
          </a:p>
          <a:p>
            <a:pPr algn="l" rtl="0"/>
            <a:r>
              <a:rPr lang="en-US" altLang="ar-IQ" sz="2000" b="1" i="1" dirty="0" smtClean="0">
                <a:solidFill>
                  <a:srgbClr val="A81897"/>
                </a:solidFill>
              </a:rPr>
              <a:t>                </a:t>
            </a:r>
          </a:p>
          <a:p>
            <a:pPr algn="l" rtl="0"/>
            <a:r>
              <a:rPr lang="en-US" altLang="ar-IQ" sz="2000" b="1" i="1" dirty="0" smtClean="0">
                <a:solidFill>
                  <a:srgbClr val="A81897"/>
                </a:solidFill>
              </a:rPr>
              <a:t>     </a:t>
            </a:r>
          </a:p>
          <a:p>
            <a:pPr algn="l" rtl="0"/>
            <a:r>
              <a:rPr lang="en-US" altLang="ar-IQ" sz="2000" b="1" i="1" dirty="0" smtClean="0">
                <a:solidFill>
                  <a:srgbClr val="A81897"/>
                </a:solidFill>
              </a:rPr>
              <a:t>                         dTMP   +  dihydrofolice</a:t>
            </a:r>
          </a:p>
          <a:p>
            <a:pPr algn="l" rtl="0"/>
            <a:endParaRPr lang="en-US" altLang="ar-IQ" sz="2000" b="1" i="1" dirty="0" smtClean="0">
              <a:solidFill>
                <a:srgbClr val="A81897"/>
              </a:solidFill>
            </a:endParaRPr>
          </a:p>
          <a:p>
            <a:pPr algn="l" rtl="0"/>
            <a:endParaRPr lang="en-US" altLang="ar-IQ" sz="2000" b="1" i="1" dirty="0" smtClean="0">
              <a:solidFill>
                <a:srgbClr val="A81897"/>
              </a:solidFill>
            </a:endParaRPr>
          </a:p>
          <a:p>
            <a:pPr algn="l" rtl="0"/>
            <a:r>
              <a:rPr lang="en-US" altLang="ar-IQ" sz="2000" b="1" i="1" dirty="0" smtClean="0">
                <a:solidFill>
                  <a:srgbClr val="A81897"/>
                </a:solidFill>
              </a:rPr>
              <a:t> </a:t>
            </a:r>
          </a:p>
          <a:p>
            <a:pPr algn="l" rtl="0"/>
            <a:r>
              <a:rPr lang="en-US" altLang="ar-IQ" sz="2000" b="1" i="1" dirty="0" smtClean="0">
                <a:solidFill>
                  <a:srgbClr val="A81897"/>
                </a:solidFill>
              </a:rPr>
              <a:t>      </a:t>
            </a:r>
          </a:p>
          <a:p>
            <a:pPr algn="l" rtl="0"/>
            <a:endParaRPr lang="en-US" altLang="ar-IQ" sz="2000" b="1" i="1" dirty="0" smtClean="0">
              <a:solidFill>
                <a:srgbClr val="A81897"/>
              </a:solidFill>
            </a:endParaRPr>
          </a:p>
          <a:p>
            <a:pPr algn="l" rtl="0"/>
            <a:r>
              <a:rPr lang="en-US" altLang="ar-IQ" sz="2000" b="1" i="1" dirty="0" smtClean="0">
                <a:solidFill>
                  <a:srgbClr val="A81897"/>
                </a:solidFill>
              </a:rPr>
              <a:t> </a:t>
            </a:r>
          </a:p>
          <a:p>
            <a:pPr algn="l" rtl="0"/>
            <a:r>
              <a:rPr lang="en-US" altLang="ar-IQ" sz="2000" b="1" i="1" dirty="0" smtClean="0">
                <a:solidFill>
                  <a:srgbClr val="A81897"/>
                </a:solidFill>
              </a:rPr>
              <a:t>   </a:t>
            </a:r>
          </a:p>
          <a:p>
            <a:pPr algn="l" rtl="0"/>
            <a:r>
              <a:rPr lang="en-US" altLang="ar-IQ" sz="2000" b="1" i="1" dirty="0" smtClean="0">
                <a:solidFill>
                  <a:srgbClr val="A81897"/>
                </a:solidFill>
              </a:rPr>
              <a:t>                 Required in DNA synthesis</a:t>
            </a:r>
            <a:endParaRPr lang="en-US" altLang="ar-IQ" sz="2000" b="1" i="1" dirty="0">
              <a:solidFill>
                <a:srgbClr val="A81897"/>
              </a:solidFill>
            </a:endParaRPr>
          </a:p>
        </p:txBody>
      </p:sp>
      <p:cxnSp>
        <p:nvCxnSpPr>
          <p:cNvPr id="3" name="رابط كسهم مستقيم 2"/>
          <p:cNvCxnSpPr/>
          <p:nvPr/>
        </p:nvCxnSpPr>
        <p:spPr>
          <a:xfrm>
            <a:off x="3563888" y="980728"/>
            <a:ext cx="0" cy="1575048"/>
          </a:xfrm>
          <a:prstGeom prst="straightConnector1">
            <a:avLst/>
          </a:prstGeom>
          <a:ln>
            <a:solidFill>
              <a:schemeClr val="accent2">
                <a:lumMod val="60000"/>
                <a:lumOff val="40000"/>
              </a:schemeClr>
            </a:solidFill>
            <a:tailEnd type="arrow"/>
          </a:ln>
        </p:spPr>
        <p:style>
          <a:lnRef idx="2">
            <a:schemeClr val="dk1"/>
          </a:lnRef>
          <a:fillRef idx="0">
            <a:schemeClr val="dk1"/>
          </a:fillRef>
          <a:effectRef idx="1">
            <a:schemeClr val="dk1"/>
          </a:effectRef>
          <a:fontRef idx="minor">
            <a:schemeClr val="tx1"/>
          </a:fontRef>
        </p:style>
      </p:cxnSp>
      <p:cxnSp>
        <p:nvCxnSpPr>
          <p:cNvPr id="4" name="رابط كسهم مستقيم 3"/>
          <p:cNvCxnSpPr/>
          <p:nvPr/>
        </p:nvCxnSpPr>
        <p:spPr>
          <a:xfrm>
            <a:off x="3563888" y="3429000"/>
            <a:ext cx="0" cy="1575048"/>
          </a:xfrm>
          <a:prstGeom prst="straightConnector1">
            <a:avLst/>
          </a:prstGeom>
          <a:ln>
            <a:solidFill>
              <a:schemeClr val="accent2">
                <a:lumMod val="60000"/>
                <a:lumOff val="40000"/>
              </a:schemeClr>
            </a:solidFill>
            <a:tailEnd type="arrow"/>
          </a:ln>
        </p:spPr>
        <p:style>
          <a:lnRef idx="2">
            <a:schemeClr val="dk1"/>
          </a:lnRef>
          <a:fillRef idx="0">
            <a:schemeClr val="dk1"/>
          </a:fillRef>
          <a:effectRef idx="1">
            <a:schemeClr val="dk1"/>
          </a:effectRef>
          <a:fontRef idx="minor">
            <a:schemeClr val="tx1"/>
          </a:fontRef>
        </p:style>
      </p:cxn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108546" name="Rectangle 3"/>
          <p:cNvSpPr>
            <a:spLocks noGrp="1" noChangeArrowheads="1"/>
          </p:cNvSpPr>
          <p:nvPr>
            <p:ph idx="1"/>
          </p:nvPr>
        </p:nvSpPr>
        <p:spPr>
          <a:xfrm>
            <a:off x="107504" y="116632"/>
            <a:ext cx="8352928" cy="5030019"/>
          </a:xfrm>
        </p:spPr>
        <p:txBody>
          <a:bodyPr/>
          <a:lstStyle/>
          <a:p>
            <a:pPr algn="l" rtl="0" eaLnBrk="1" hangingPunct="1">
              <a:buFontTx/>
              <a:buNone/>
            </a:pPr>
            <a:r>
              <a:rPr lang="en-US" altLang="ar-IQ" sz="4000" b="1" i="1" u="sng" dirty="0" smtClean="0">
                <a:solidFill>
                  <a:srgbClr val="7030A0"/>
                </a:solidFill>
              </a:rPr>
              <a:t>Deficiency:</a:t>
            </a:r>
          </a:p>
          <a:p>
            <a:pPr algn="l" rtl="0" eaLnBrk="1" hangingPunct="1">
              <a:buFontTx/>
              <a:buNone/>
            </a:pPr>
            <a:endParaRPr lang="en-US" altLang="ar-IQ" b="1" u="sng" dirty="0" smtClean="0">
              <a:solidFill>
                <a:srgbClr val="FFFF00"/>
              </a:solidFill>
            </a:endParaRPr>
          </a:p>
          <a:p>
            <a:pPr algn="l" rtl="0" eaLnBrk="1" hangingPunct="1">
              <a:buFontTx/>
              <a:buChar char="-"/>
            </a:pPr>
            <a:r>
              <a:rPr lang="en-US" altLang="ar-IQ" sz="2400" b="1" i="1" dirty="0" smtClean="0">
                <a:solidFill>
                  <a:srgbClr val="A10B8C"/>
                </a:solidFill>
              </a:rPr>
              <a:t>Inadequate dietary intake</a:t>
            </a:r>
          </a:p>
          <a:p>
            <a:pPr algn="l" rtl="0" eaLnBrk="1" hangingPunct="1">
              <a:buFontTx/>
              <a:buChar char="-"/>
            </a:pPr>
            <a:endParaRPr lang="en-US" altLang="ar-IQ" sz="2400" b="1" i="1" dirty="0" smtClean="0">
              <a:solidFill>
                <a:srgbClr val="A10B8C"/>
              </a:solidFill>
            </a:endParaRPr>
          </a:p>
          <a:p>
            <a:pPr algn="l" rtl="0" eaLnBrk="1" hangingPunct="1">
              <a:buFontTx/>
              <a:buChar char="-"/>
            </a:pPr>
            <a:r>
              <a:rPr lang="en-US" altLang="ar-IQ" sz="2400" b="1" i="1" dirty="0" smtClean="0">
                <a:solidFill>
                  <a:srgbClr val="A10B8C"/>
                </a:solidFill>
              </a:rPr>
              <a:t>Drug ex. Methotrexate which inhibit the enzyme folate reductase.</a:t>
            </a:r>
          </a:p>
          <a:p>
            <a:pPr algn="l" rtl="0" eaLnBrk="1" hangingPunct="1">
              <a:buFontTx/>
              <a:buChar char="-"/>
            </a:pPr>
            <a:endParaRPr lang="en-US" altLang="ar-IQ" sz="2400" b="1" i="1" dirty="0" smtClean="0">
              <a:solidFill>
                <a:srgbClr val="A10B8C"/>
              </a:solidFill>
            </a:endParaRPr>
          </a:p>
          <a:p>
            <a:pPr algn="l" rtl="0" eaLnBrk="1" hangingPunct="1">
              <a:buFontTx/>
              <a:buChar char="-"/>
            </a:pPr>
            <a:r>
              <a:rPr lang="en-US" altLang="ar-IQ" sz="2400" b="1" i="1" dirty="0" smtClean="0">
                <a:solidFill>
                  <a:srgbClr val="A10B8C"/>
                </a:solidFill>
              </a:rPr>
              <a:t>Alcohol interfere with absorption and metabolism of folic acid.</a:t>
            </a:r>
          </a:p>
        </p:txBody>
      </p:sp>
      <p:sp>
        <p:nvSpPr>
          <p:cNvPr id="103427" name="عنصر نائب لرقم الشريحة 4"/>
          <p:cNvSpPr>
            <a:spLocks noGrp="1"/>
          </p:cNvSpPr>
          <p:nvPr>
            <p:ph type="sldNum" sz="quarter" idx="12"/>
          </p:nvPr>
        </p:nvSpPr>
        <p:spPr/>
        <p:txBody>
          <a:bodyPr/>
          <a:lstStyle/>
          <a:p>
            <a:pPr>
              <a:defRPr/>
            </a:pPr>
            <a:fld id="{B3B1BD06-EDA8-4B3A-B562-D7681A7F2663}" type="slidenum">
              <a:rPr lang="ar-SA">
                <a:solidFill>
                  <a:srgbClr val="D4D2D0">
                    <a:shade val="50000"/>
                  </a:srgbClr>
                </a:solidFill>
              </a:rPr>
              <a:pPr>
                <a:defRPr/>
              </a:pPr>
              <a:t>106</a:t>
            </a:fld>
            <a:endParaRPr lang="en-US">
              <a:solidFill>
                <a:srgbClr val="D4D2D0">
                  <a:shade val="50000"/>
                </a:srgbClr>
              </a:solidFill>
            </a:endParaRPr>
          </a:p>
        </p:txBody>
      </p:sp>
    </p:spTree>
    <p:extLst>
      <p:ext uri="{BB962C8B-B14F-4D97-AF65-F5344CB8AC3E}">
        <p14:creationId xmlns="" xmlns:p14="http://schemas.microsoft.com/office/powerpoint/2010/main" val="32880408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08546">
                                            <p:txEl>
                                              <p:pRg st="0" end="0"/>
                                            </p:txEl>
                                          </p:spTgt>
                                        </p:tgtEl>
                                        <p:attrNameLst>
                                          <p:attrName>style.visibility</p:attrName>
                                        </p:attrNameLst>
                                      </p:cBhvr>
                                      <p:to>
                                        <p:strVal val="visible"/>
                                      </p:to>
                                    </p:set>
                                    <p:animEffect transition="in" filter="wheel(1)">
                                      <p:cBhvr>
                                        <p:cTn id="7" dur="500"/>
                                        <p:tgtEl>
                                          <p:spTgt spid="108546">
                                            <p:txEl>
                                              <p:pRg st="0" end="0"/>
                                            </p:txEl>
                                          </p:spTgt>
                                        </p:tgtEl>
                                      </p:cBhvr>
                                    </p:animEffect>
                                  </p:childTnLst>
                                </p:cTn>
                              </p:par>
                            </p:childTnLst>
                          </p:cTn>
                        </p:par>
                        <p:par>
                          <p:cTn id="8" fill="hold" nodeType="afterGroup">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08546">
                                            <p:txEl>
                                              <p:pRg st="2" end="2"/>
                                            </p:txEl>
                                          </p:spTgt>
                                        </p:tgtEl>
                                        <p:attrNameLst>
                                          <p:attrName>style.visibility</p:attrName>
                                        </p:attrNameLst>
                                      </p:cBhvr>
                                      <p:to>
                                        <p:strVal val="visible"/>
                                      </p:to>
                                    </p:set>
                                    <p:animEffect transition="in" filter="wheel(1)">
                                      <p:cBhvr>
                                        <p:cTn id="11" dur="500"/>
                                        <p:tgtEl>
                                          <p:spTgt spid="108546">
                                            <p:txEl>
                                              <p:pRg st="2" end="2"/>
                                            </p:txEl>
                                          </p:spTgt>
                                        </p:tgtEl>
                                      </p:cBhvr>
                                    </p:animEffect>
                                  </p:childTnLst>
                                </p:cTn>
                              </p:par>
                            </p:childTnLst>
                          </p:cTn>
                        </p:par>
                        <p:par>
                          <p:cTn id="12" fill="hold" nodeType="afterGroup">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108546">
                                            <p:txEl>
                                              <p:pRg st="4" end="4"/>
                                            </p:txEl>
                                          </p:spTgt>
                                        </p:tgtEl>
                                        <p:attrNameLst>
                                          <p:attrName>style.visibility</p:attrName>
                                        </p:attrNameLst>
                                      </p:cBhvr>
                                      <p:to>
                                        <p:strVal val="visible"/>
                                      </p:to>
                                    </p:set>
                                    <p:animEffect transition="in" filter="wheel(1)">
                                      <p:cBhvr>
                                        <p:cTn id="15" dur="500"/>
                                        <p:tgtEl>
                                          <p:spTgt spid="108546">
                                            <p:txEl>
                                              <p:pRg st="4" end="4"/>
                                            </p:txEl>
                                          </p:spTgt>
                                        </p:tgtEl>
                                      </p:cBhvr>
                                    </p:animEffect>
                                  </p:childTnLst>
                                </p:cTn>
                              </p:par>
                            </p:childTnLst>
                          </p:cTn>
                        </p:par>
                        <p:par>
                          <p:cTn id="16" fill="hold" nodeType="afterGroup">
                            <p:stCondLst>
                              <p:cond delay="1500"/>
                            </p:stCondLst>
                            <p:childTnLst>
                              <p:par>
                                <p:cTn id="17" presetID="21" presetClass="entr" presetSubtype="1" fill="hold" grpId="0" nodeType="afterEffect">
                                  <p:stCondLst>
                                    <p:cond delay="0"/>
                                  </p:stCondLst>
                                  <p:childTnLst>
                                    <p:set>
                                      <p:cBhvr>
                                        <p:cTn id="18" dur="1" fill="hold">
                                          <p:stCondLst>
                                            <p:cond delay="0"/>
                                          </p:stCondLst>
                                        </p:cTn>
                                        <p:tgtEl>
                                          <p:spTgt spid="108546">
                                            <p:txEl>
                                              <p:pRg st="6" end="6"/>
                                            </p:txEl>
                                          </p:spTgt>
                                        </p:tgtEl>
                                        <p:attrNameLst>
                                          <p:attrName>style.visibility</p:attrName>
                                        </p:attrNameLst>
                                      </p:cBhvr>
                                      <p:to>
                                        <p:strVal val="visible"/>
                                      </p:to>
                                    </p:set>
                                    <p:animEffect transition="in" filter="wheel(1)">
                                      <p:cBhvr>
                                        <p:cTn id="19" dur="500"/>
                                        <p:tgtEl>
                                          <p:spTgt spid="10854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6"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idx="1"/>
          </p:nvPr>
        </p:nvSpPr>
        <p:spPr>
          <a:xfrm>
            <a:off x="323528" y="609600"/>
            <a:ext cx="8568952" cy="4114800"/>
          </a:xfrm>
        </p:spPr>
        <p:txBody>
          <a:bodyPr/>
          <a:lstStyle/>
          <a:p>
            <a:pPr algn="just">
              <a:buFont typeface="Wingdings" pitchFamily="2" charset="2"/>
              <a:buNone/>
            </a:pPr>
            <a:r>
              <a:rPr lang="en-US" altLang="zh-CN" b="1" dirty="0">
                <a:solidFill>
                  <a:srgbClr val="0000CC"/>
                </a:solidFill>
              </a:rPr>
              <a:t>                      </a:t>
            </a:r>
            <a:r>
              <a:rPr lang="en-US" altLang="zh-CN" sz="3600" b="1" i="1" u="sng" dirty="0">
                <a:solidFill>
                  <a:srgbClr val="0000CC"/>
                </a:solidFill>
              </a:rPr>
              <a:t>Vitamin B</a:t>
            </a:r>
            <a:r>
              <a:rPr lang="en-US" altLang="zh-CN" sz="3600" b="1" i="1" u="sng" baseline="-25000" dirty="0">
                <a:solidFill>
                  <a:srgbClr val="0000CC"/>
                </a:solidFill>
              </a:rPr>
              <a:t>12</a:t>
            </a:r>
          </a:p>
          <a:p>
            <a:pPr>
              <a:buNone/>
            </a:pPr>
            <a:r>
              <a:rPr lang="en-US" altLang="zh-CN" sz="3600" b="1" baseline="-25000" dirty="0">
                <a:solidFill>
                  <a:srgbClr val="0000CC"/>
                </a:solidFill>
              </a:rPr>
              <a:t>                       </a:t>
            </a:r>
            <a:r>
              <a:rPr lang="en-US" altLang="zh-CN" sz="3600" b="1" baseline="-25000" dirty="0" smtClean="0">
                <a:solidFill>
                  <a:srgbClr val="0000CC"/>
                </a:solidFill>
              </a:rPr>
              <a:t>   </a:t>
            </a:r>
            <a:r>
              <a:rPr lang="en-US" altLang="zh-CN" sz="3600" b="1" i="1" dirty="0" smtClean="0">
                <a:solidFill>
                  <a:srgbClr val="0000CC"/>
                </a:solidFill>
              </a:rPr>
              <a:t>(</a:t>
            </a:r>
            <a:r>
              <a:rPr lang="en-US" altLang="zh-CN" sz="3600" i="1" dirty="0">
                <a:solidFill>
                  <a:srgbClr val="0000CC"/>
                </a:solidFill>
              </a:rPr>
              <a:t>cobalamin</a:t>
            </a:r>
            <a:r>
              <a:rPr lang="en-US" altLang="zh-CN" sz="3600" b="1" i="1" dirty="0" smtClean="0">
                <a:solidFill>
                  <a:srgbClr val="0000CC"/>
                </a:solidFill>
              </a:rPr>
              <a:t>)</a:t>
            </a:r>
            <a:r>
              <a:rPr lang="en-US" altLang="ar-IQ" sz="3600" i="1" dirty="0" smtClean="0"/>
              <a:t> </a:t>
            </a:r>
          </a:p>
          <a:p>
            <a:pPr>
              <a:buNone/>
            </a:pPr>
            <a:r>
              <a:rPr lang="en-US" altLang="ar-IQ" sz="2400" b="1" i="1" dirty="0" smtClean="0">
                <a:solidFill>
                  <a:srgbClr val="A10B8C"/>
                </a:solidFill>
              </a:rPr>
              <a:t>Has a complex ring structure called corrin ring to which is added cobalt ion at its center.</a:t>
            </a:r>
            <a:endParaRPr lang="en-US" altLang="zh-CN" sz="2400" b="1" i="1" dirty="0" smtClean="0">
              <a:solidFill>
                <a:srgbClr val="A10B8C"/>
              </a:solidFill>
            </a:endParaRPr>
          </a:p>
          <a:p>
            <a:pPr algn="just">
              <a:buFont typeface="Wingdings" pitchFamily="2" charset="2"/>
              <a:buNone/>
            </a:pPr>
            <a:endParaRPr lang="en-US" altLang="zh-CN" sz="3600" b="1" baseline="-25000" dirty="0">
              <a:solidFill>
                <a:srgbClr val="0000CC"/>
              </a:solidFill>
            </a:endParaRPr>
          </a:p>
          <a:p>
            <a:pPr algn="just">
              <a:buFont typeface="Wingdings" pitchFamily="2" charset="2"/>
              <a:buNone/>
            </a:pPr>
            <a:endParaRPr lang="en-US" altLang="zh-CN" dirty="0" smtClean="0">
              <a:solidFill>
                <a:srgbClr val="0000CC"/>
              </a:solidFill>
            </a:endParaRPr>
          </a:p>
          <a:p>
            <a:pPr algn="just">
              <a:buFont typeface="Wingdings" pitchFamily="2" charset="2"/>
              <a:buNone/>
            </a:pPr>
            <a:endParaRPr lang="en-US" altLang="zh-CN" dirty="0">
              <a:solidFill>
                <a:srgbClr val="0000CC"/>
              </a:solidFill>
            </a:endParaRPr>
          </a:p>
          <a:p>
            <a:pPr algn="just">
              <a:buFont typeface="Wingdings" pitchFamily="2" charset="2"/>
              <a:buNone/>
            </a:pPr>
            <a:endParaRPr lang="en-US" altLang="zh-CN" dirty="0">
              <a:solidFill>
                <a:srgbClr val="0000CC"/>
              </a:solidFill>
            </a:endParaRPr>
          </a:p>
          <a:p>
            <a:pPr>
              <a:buFont typeface="Wingdings" pitchFamily="2" charset="2"/>
              <a:buNone/>
            </a:pPr>
            <a:r>
              <a:rPr lang="en-US" altLang="zh-CN" b="1" dirty="0"/>
              <a:t>      </a:t>
            </a:r>
            <a:endParaRPr lang="en-US" altLang="zh-CN" b="1" dirty="0" smtClean="0"/>
          </a:p>
          <a:p>
            <a:pPr>
              <a:buFont typeface="Wingdings" pitchFamily="2" charset="2"/>
              <a:buNone/>
            </a:pPr>
            <a:r>
              <a:rPr lang="en-US" altLang="zh-CN" b="1" dirty="0" smtClean="0"/>
              <a:t>                  </a:t>
            </a:r>
            <a:endParaRPr lang="en-US" altLang="zh-CN" b="1" dirty="0"/>
          </a:p>
        </p:txBody>
      </p:sp>
      <p:sp>
        <p:nvSpPr>
          <p:cNvPr id="64518" name="Rectangle 6"/>
          <p:cNvSpPr>
            <a:spLocks noChangeArrowheads="1"/>
          </p:cNvSpPr>
          <p:nvPr/>
        </p:nvSpPr>
        <p:spPr bwMode="auto">
          <a:xfrm>
            <a:off x="323528" y="2852937"/>
            <a:ext cx="8085460" cy="5355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marL="609600" indent="-609600">
              <a:defRPr kumimoji="1" sz="2400">
                <a:solidFill>
                  <a:schemeClr val="tx1"/>
                </a:solidFill>
                <a:latin typeface="Times New Roman" pitchFamily="18" charset="0"/>
                <a:ea typeface="SimSun" pitchFamily="2" charset="-122"/>
              </a:defRPr>
            </a:lvl1pPr>
            <a:lvl2pPr>
              <a:defRPr kumimoji="1" sz="2400">
                <a:solidFill>
                  <a:schemeClr val="tx1"/>
                </a:solidFill>
                <a:latin typeface="Times New Roman" pitchFamily="18" charset="0"/>
                <a:ea typeface="SimSun" pitchFamily="2" charset="-122"/>
              </a:defRPr>
            </a:lvl2pPr>
            <a:lvl3pPr>
              <a:defRPr kumimoji="1" sz="2400">
                <a:solidFill>
                  <a:schemeClr val="tx1"/>
                </a:solidFill>
                <a:latin typeface="Times New Roman" pitchFamily="18" charset="0"/>
                <a:ea typeface="SimSun" pitchFamily="2" charset="-122"/>
              </a:defRPr>
            </a:lvl3pPr>
            <a:lvl4pPr>
              <a:defRPr kumimoji="1" sz="2400">
                <a:solidFill>
                  <a:schemeClr val="tx1"/>
                </a:solidFill>
                <a:latin typeface="Times New Roman" pitchFamily="18" charset="0"/>
                <a:ea typeface="SimSun" pitchFamily="2" charset="-122"/>
              </a:defRPr>
            </a:lvl4pPr>
            <a:lvl5pPr>
              <a:defRPr kumimoji="1" sz="2400">
                <a:solidFill>
                  <a:schemeClr val="tx1"/>
                </a:solidFill>
                <a:latin typeface="Times New Roman" pitchFamily="18" charset="0"/>
                <a:ea typeface="SimSun" pitchFamily="2" charset="-122"/>
              </a:defRPr>
            </a:lvl5pPr>
            <a:lvl6pPr algn="l" rtl="0" fontAlgn="base">
              <a:spcBef>
                <a:spcPct val="0"/>
              </a:spcBef>
              <a:spcAft>
                <a:spcPct val="0"/>
              </a:spcAft>
              <a:defRPr kumimoji="1" sz="2400">
                <a:solidFill>
                  <a:schemeClr val="tx1"/>
                </a:solidFill>
                <a:latin typeface="Times New Roman" pitchFamily="18" charset="0"/>
                <a:ea typeface="SimSun" pitchFamily="2" charset="-122"/>
              </a:defRPr>
            </a:lvl6pPr>
            <a:lvl7pPr algn="l" rtl="0" fontAlgn="base">
              <a:spcBef>
                <a:spcPct val="0"/>
              </a:spcBef>
              <a:spcAft>
                <a:spcPct val="0"/>
              </a:spcAft>
              <a:defRPr kumimoji="1" sz="2400">
                <a:solidFill>
                  <a:schemeClr val="tx1"/>
                </a:solidFill>
                <a:latin typeface="Times New Roman" pitchFamily="18" charset="0"/>
                <a:ea typeface="SimSun" pitchFamily="2" charset="-122"/>
              </a:defRPr>
            </a:lvl7pPr>
            <a:lvl8pPr algn="l" rtl="0" fontAlgn="base">
              <a:spcBef>
                <a:spcPct val="0"/>
              </a:spcBef>
              <a:spcAft>
                <a:spcPct val="0"/>
              </a:spcAft>
              <a:defRPr kumimoji="1" sz="2400">
                <a:solidFill>
                  <a:schemeClr val="tx1"/>
                </a:solidFill>
                <a:latin typeface="Times New Roman" pitchFamily="18" charset="0"/>
                <a:ea typeface="SimSun" pitchFamily="2" charset="-122"/>
              </a:defRPr>
            </a:lvl8pPr>
            <a:lvl9pPr algn="l" rtl="0" fontAlgn="base">
              <a:spcBef>
                <a:spcPct val="0"/>
              </a:spcBef>
              <a:spcAft>
                <a:spcPct val="0"/>
              </a:spcAft>
              <a:defRPr kumimoji="1" sz="2400">
                <a:solidFill>
                  <a:schemeClr val="tx1"/>
                </a:solidFill>
                <a:latin typeface="Times New Roman" pitchFamily="18" charset="0"/>
                <a:ea typeface="SimSun" pitchFamily="2" charset="-122"/>
              </a:defRPr>
            </a:lvl9pPr>
          </a:lstStyle>
          <a:p>
            <a:pPr algn="l" rtl="0" fontAlgn="base">
              <a:lnSpc>
                <a:spcPct val="90000"/>
              </a:lnSpc>
              <a:spcBef>
                <a:spcPct val="20000"/>
              </a:spcBef>
              <a:spcAft>
                <a:spcPct val="0"/>
              </a:spcAft>
              <a:buClr>
                <a:srgbClr val="330066"/>
              </a:buClr>
              <a:buSzPct val="75000"/>
              <a:buFont typeface="Wingdings" pitchFamily="2" charset="2"/>
              <a:buNone/>
            </a:pPr>
            <a:r>
              <a:rPr lang="en-US" altLang="zh-CN" sz="3200" b="1" i="1" u="sng" dirty="0" smtClean="0">
                <a:solidFill>
                  <a:srgbClr val="333399"/>
                </a:solidFill>
              </a:rPr>
              <a:t>Chemical nature and properties</a:t>
            </a:r>
            <a:r>
              <a:rPr lang="en-US" altLang="zh-CN" sz="3200" b="1" i="1" u="sng" dirty="0" smtClean="0">
                <a:solidFill>
                  <a:srgbClr val="FF3300"/>
                </a:solidFill>
              </a:rPr>
              <a:t> </a:t>
            </a:r>
          </a:p>
        </p:txBody>
      </p:sp>
      <p:sp>
        <p:nvSpPr>
          <p:cNvPr id="64520" name="Rectangle 8"/>
          <p:cNvSpPr>
            <a:spLocks noChangeArrowheads="1"/>
          </p:cNvSpPr>
          <p:nvPr/>
        </p:nvSpPr>
        <p:spPr bwMode="auto">
          <a:xfrm>
            <a:off x="251521" y="3573016"/>
            <a:ext cx="7992888" cy="20128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a:solidFill>
                  <a:schemeClr val="tx1"/>
                </a:solidFill>
                <a:latin typeface="Times New Roman" pitchFamily="18" charset="0"/>
                <a:ea typeface="SimSun" pitchFamily="2" charset="-122"/>
              </a:defRPr>
            </a:lvl1pPr>
            <a:lvl2pPr marL="2865438">
              <a:defRPr kumimoji="1" sz="2400">
                <a:solidFill>
                  <a:schemeClr val="tx1"/>
                </a:solidFill>
                <a:latin typeface="Times New Roman" pitchFamily="18" charset="0"/>
                <a:ea typeface="SimSun" pitchFamily="2" charset="-122"/>
              </a:defRPr>
            </a:lvl2pPr>
            <a:lvl3pPr marL="3044825">
              <a:defRPr kumimoji="1" sz="2400">
                <a:solidFill>
                  <a:schemeClr val="tx1"/>
                </a:solidFill>
                <a:latin typeface="Times New Roman" pitchFamily="18" charset="0"/>
                <a:ea typeface="SimSun" pitchFamily="2" charset="-122"/>
              </a:defRPr>
            </a:lvl3pPr>
            <a:lvl4pPr marL="3224213">
              <a:defRPr kumimoji="1" sz="2400">
                <a:solidFill>
                  <a:schemeClr val="tx1"/>
                </a:solidFill>
                <a:latin typeface="Times New Roman" pitchFamily="18" charset="0"/>
                <a:ea typeface="SimSun" pitchFamily="2" charset="-122"/>
              </a:defRPr>
            </a:lvl4pPr>
            <a:lvl5pPr marL="3403600">
              <a:defRPr kumimoji="1" sz="2400">
                <a:solidFill>
                  <a:schemeClr val="tx1"/>
                </a:solidFill>
                <a:latin typeface="Times New Roman" pitchFamily="18" charset="0"/>
                <a:ea typeface="SimSun" pitchFamily="2" charset="-122"/>
              </a:defRPr>
            </a:lvl5pPr>
            <a:lvl6pPr marL="3860800" algn="l" rtl="0" fontAlgn="base">
              <a:spcBef>
                <a:spcPct val="0"/>
              </a:spcBef>
              <a:spcAft>
                <a:spcPct val="0"/>
              </a:spcAft>
              <a:defRPr kumimoji="1" sz="2400">
                <a:solidFill>
                  <a:schemeClr val="tx1"/>
                </a:solidFill>
                <a:latin typeface="Times New Roman" pitchFamily="18" charset="0"/>
                <a:ea typeface="SimSun" pitchFamily="2" charset="-122"/>
              </a:defRPr>
            </a:lvl6pPr>
            <a:lvl7pPr marL="4318000" algn="l" rtl="0" fontAlgn="base">
              <a:spcBef>
                <a:spcPct val="0"/>
              </a:spcBef>
              <a:spcAft>
                <a:spcPct val="0"/>
              </a:spcAft>
              <a:defRPr kumimoji="1" sz="2400">
                <a:solidFill>
                  <a:schemeClr val="tx1"/>
                </a:solidFill>
                <a:latin typeface="Times New Roman" pitchFamily="18" charset="0"/>
                <a:ea typeface="SimSun" pitchFamily="2" charset="-122"/>
              </a:defRPr>
            </a:lvl7pPr>
            <a:lvl8pPr marL="4775200" algn="l" rtl="0" fontAlgn="base">
              <a:spcBef>
                <a:spcPct val="0"/>
              </a:spcBef>
              <a:spcAft>
                <a:spcPct val="0"/>
              </a:spcAft>
              <a:defRPr kumimoji="1" sz="2400">
                <a:solidFill>
                  <a:schemeClr val="tx1"/>
                </a:solidFill>
                <a:latin typeface="Times New Roman" pitchFamily="18" charset="0"/>
                <a:ea typeface="SimSun" pitchFamily="2" charset="-122"/>
              </a:defRPr>
            </a:lvl8pPr>
            <a:lvl9pPr marL="5232400" algn="l" rtl="0" fontAlgn="base">
              <a:spcBef>
                <a:spcPct val="0"/>
              </a:spcBef>
              <a:spcAft>
                <a:spcPct val="0"/>
              </a:spcAft>
              <a:defRPr kumimoji="1" sz="2400">
                <a:solidFill>
                  <a:schemeClr val="tx1"/>
                </a:solidFill>
                <a:latin typeface="Times New Roman" pitchFamily="18" charset="0"/>
                <a:ea typeface="SimSun" pitchFamily="2" charset="-122"/>
              </a:defRPr>
            </a:lvl9pPr>
          </a:lstStyle>
          <a:p>
            <a:pPr algn="l" rtl="0" fontAlgn="base">
              <a:lnSpc>
                <a:spcPct val="90000"/>
              </a:lnSpc>
              <a:spcBef>
                <a:spcPct val="20000"/>
              </a:spcBef>
              <a:spcAft>
                <a:spcPct val="0"/>
              </a:spcAft>
              <a:buClr>
                <a:srgbClr val="330066"/>
              </a:buClr>
              <a:buSzPct val="75000"/>
              <a:buFont typeface="Wingdings" pitchFamily="2" charset="2"/>
              <a:buNone/>
            </a:pPr>
            <a:r>
              <a:rPr lang="en-US" altLang="zh-CN" b="1" i="1" dirty="0" smtClean="0">
                <a:ea typeface="华文楷体" pitchFamily="2" charset="-122"/>
              </a:rPr>
              <a:t>Vitamin B</a:t>
            </a:r>
            <a:r>
              <a:rPr lang="en-US" altLang="zh-CN" b="1" i="1" baseline="-25000" dirty="0" smtClean="0">
                <a:ea typeface="华文楷体" pitchFamily="2" charset="-122"/>
              </a:rPr>
              <a:t>12</a:t>
            </a:r>
            <a:r>
              <a:rPr lang="en-US" altLang="zh-CN" b="1" i="1" dirty="0" smtClean="0">
                <a:solidFill>
                  <a:srgbClr val="B40C9C"/>
                </a:solidFill>
                <a:ea typeface="华文楷体" pitchFamily="2" charset="-122"/>
              </a:rPr>
              <a:t>: Cobolamine.</a:t>
            </a:r>
          </a:p>
          <a:p>
            <a:pPr algn="l" rtl="0" fontAlgn="base">
              <a:lnSpc>
                <a:spcPct val="90000"/>
              </a:lnSpc>
              <a:spcBef>
                <a:spcPct val="20000"/>
              </a:spcBef>
              <a:spcAft>
                <a:spcPct val="0"/>
              </a:spcAft>
              <a:buClr>
                <a:srgbClr val="330066"/>
              </a:buClr>
              <a:buSzPct val="75000"/>
              <a:buFont typeface="Wingdings" pitchFamily="2" charset="2"/>
              <a:buNone/>
            </a:pPr>
            <a:endParaRPr lang="en-US" altLang="zh-CN" b="1" i="1" dirty="0" smtClean="0">
              <a:solidFill>
                <a:srgbClr val="B40C9C"/>
              </a:solidFill>
              <a:ea typeface="华文楷体" pitchFamily="2" charset="-122"/>
            </a:endParaRPr>
          </a:p>
          <a:p>
            <a:pPr algn="l" rtl="0" fontAlgn="base">
              <a:lnSpc>
                <a:spcPct val="140000"/>
              </a:lnSpc>
              <a:spcBef>
                <a:spcPct val="20000"/>
              </a:spcBef>
              <a:spcAft>
                <a:spcPct val="0"/>
              </a:spcAft>
              <a:buClr>
                <a:srgbClr val="330066"/>
              </a:buClr>
              <a:buSzPct val="75000"/>
              <a:buFont typeface="Wingdings" pitchFamily="2" charset="2"/>
              <a:buNone/>
            </a:pPr>
            <a:r>
              <a:rPr lang="en-US" altLang="zh-CN" b="1" i="1" dirty="0" smtClean="0">
                <a:ea typeface="华文楷体" pitchFamily="2" charset="-122"/>
              </a:rPr>
              <a:t>Active form</a:t>
            </a:r>
            <a:r>
              <a:rPr lang="en-US" altLang="zh-CN" b="1" i="1" dirty="0" smtClean="0">
                <a:solidFill>
                  <a:srgbClr val="B40C9C"/>
                </a:solidFill>
                <a:ea typeface="华文楷体" pitchFamily="2" charset="-122"/>
              </a:rPr>
              <a:t>: Cobolamine and                           </a:t>
            </a:r>
          </a:p>
          <a:p>
            <a:pPr algn="l" rtl="0" fontAlgn="base">
              <a:lnSpc>
                <a:spcPct val="140000"/>
              </a:lnSpc>
              <a:spcBef>
                <a:spcPct val="20000"/>
              </a:spcBef>
              <a:spcAft>
                <a:spcPct val="0"/>
              </a:spcAft>
              <a:buClr>
                <a:srgbClr val="330066"/>
              </a:buClr>
              <a:buSzPct val="75000"/>
              <a:buFont typeface="Wingdings" pitchFamily="2" charset="2"/>
              <a:buNone/>
            </a:pPr>
            <a:r>
              <a:rPr lang="en-US" altLang="zh-CN" b="1" i="1" dirty="0">
                <a:solidFill>
                  <a:srgbClr val="B40C9C"/>
                </a:solidFill>
                <a:ea typeface="华文楷体" pitchFamily="2" charset="-122"/>
              </a:rPr>
              <a:t> </a:t>
            </a:r>
            <a:r>
              <a:rPr lang="en-US" altLang="zh-CN" b="1" i="1" dirty="0" smtClean="0">
                <a:solidFill>
                  <a:srgbClr val="B40C9C"/>
                </a:solidFill>
                <a:ea typeface="华文楷体" pitchFamily="2" charset="-122"/>
              </a:rPr>
              <a:t>                 5- deoxy adenosylcobalamin. </a:t>
            </a:r>
          </a:p>
        </p:txBody>
      </p:sp>
    </p:spTree>
    <p:extLst>
      <p:ext uri="{BB962C8B-B14F-4D97-AF65-F5344CB8AC3E}">
        <p14:creationId xmlns="" xmlns:p14="http://schemas.microsoft.com/office/powerpoint/2010/main" val="30246162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4518"/>
                                        </p:tgtEl>
                                        <p:attrNameLst>
                                          <p:attrName>style.visibility</p:attrName>
                                        </p:attrNameLst>
                                      </p:cBhvr>
                                      <p:to>
                                        <p:strVal val="visible"/>
                                      </p:to>
                                    </p:set>
                                    <p:anim calcmode="lin" valueType="num">
                                      <p:cBhvr additive="base">
                                        <p:cTn id="7" dur="500" fill="hold"/>
                                        <p:tgtEl>
                                          <p:spTgt spid="64518"/>
                                        </p:tgtEl>
                                        <p:attrNameLst>
                                          <p:attrName>ppt_x</p:attrName>
                                        </p:attrNameLst>
                                      </p:cBhvr>
                                      <p:tavLst>
                                        <p:tav tm="0">
                                          <p:val>
                                            <p:strVal val="#ppt_x"/>
                                          </p:val>
                                        </p:tav>
                                        <p:tav tm="100000">
                                          <p:val>
                                            <p:strVal val="#ppt_x"/>
                                          </p:val>
                                        </p:tav>
                                      </p:tavLst>
                                    </p:anim>
                                    <p:anim calcmode="lin" valueType="num">
                                      <p:cBhvr additive="base">
                                        <p:cTn id="8" dur="500" fill="hold"/>
                                        <p:tgtEl>
                                          <p:spTgt spid="6451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64520"/>
                                        </p:tgtEl>
                                        <p:attrNameLst>
                                          <p:attrName>style.visibility</p:attrName>
                                        </p:attrNameLst>
                                      </p:cBhvr>
                                      <p:to>
                                        <p:strVal val="visible"/>
                                      </p:to>
                                    </p:set>
                                    <p:animEffect transition="in" filter="wipe(up)">
                                      <p:cBhvr>
                                        <p:cTn id="12" dur="500"/>
                                        <p:tgtEl>
                                          <p:spTgt spid="64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8" grpId="0"/>
      <p:bldP spid="64520" grpId="0"/>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112642" name="Rectangle 3"/>
          <p:cNvSpPr>
            <a:spLocks noGrp="1" noChangeArrowheads="1"/>
          </p:cNvSpPr>
          <p:nvPr>
            <p:ph idx="1"/>
          </p:nvPr>
        </p:nvSpPr>
        <p:spPr>
          <a:xfrm>
            <a:off x="179512" y="332656"/>
            <a:ext cx="8712968" cy="5869707"/>
          </a:xfrm>
        </p:spPr>
        <p:txBody>
          <a:bodyPr/>
          <a:lstStyle/>
          <a:p>
            <a:pPr algn="l" rtl="0" eaLnBrk="1" hangingPunct="1">
              <a:buFontTx/>
              <a:buNone/>
            </a:pPr>
            <a:r>
              <a:rPr lang="en-US" altLang="ar-IQ" sz="4000" b="1" i="1" u="sng" dirty="0" smtClean="0">
                <a:solidFill>
                  <a:srgbClr val="7030A0"/>
                </a:solidFill>
              </a:rPr>
              <a:t>Sources:</a:t>
            </a:r>
          </a:p>
          <a:p>
            <a:pPr algn="l" rtl="0" eaLnBrk="1" hangingPunct="1">
              <a:buFontTx/>
              <a:buNone/>
            </a:pPr>
            <a:r>
              <a:rPr lang="en-US" altLang="ar-IQ" dirty="0" smtClean="0"/>
              <a:t> </a:t>
            </a:r>
            <a:r>
              <a:rPr lang="en-US" altLang="ar-IQ" sz="2400" b="1" i="1" dirty="0" smtClean="0">
                <a:solidFill>
                  <a:srgbClr val="A10B8C"/>
                </a:solidFill>
              </a:rPr>
              <a:t>The vitamin is synthesize exclusively by microorganisms, </a:t>
            </a:r>
          </a:p>
          <a:p>
            <a:pPr algn="l" rtl="0" eaLnBrk="1" hangingPunct="1">
              <a:buFontTx/>
              <a:buNone/>
            </a:pPr>
            <a:r>
              <a:rPr lang="en-US" altLang="ar-IQ" sz="2400" b="1" i="1" dirty="0" smtClean="0">
                <a:solidFill>
                  <a:srgbClr val="A10B8C"/>
                </a:solidFill>
              </a:rPr>
              <a:t>thus it is absent from plant, but is conserved in animals in </a:t>
            </a:r>
          </a:p>
          <a:p>
            <a:pPr algn="l" rtl="0" eaLnBrk="1" hangingPunct="1">
              <a:buFontTx/>
              <a:buNone/>
            </a:pPr>
            <a:r>
              <a:rPr lang="en-US" altLang="ar-IQ" sz="2400" b="1" i="1" dirty="0" smtClean="0">
                <a:solidFill>
                  <a:srgbClr val="A10B8C"/>
                </a:solidFill>
              </a:rPr>
              <a:t>the liver, where it is found as </a:t>
            </a:r>
            <a:r>
              <a:rPr lang="en-US" altLang="ar-IQ" sz="2400" b="1" i="1" u="sng" dirty="0" err="1" smtClean="0">
                <a:ln w="18415" cmpd="sng">
                  <a:solidFill>
                    <a:srgbClr val="FFFFFF"/>
                  </a:solidFill>
                  <a:prstDash val="solid"/>
                </a:ln>
                <a:effectLst>
                  <a:outerShdw blurRad="63500" dir="3600000" algn="tl" rotWithShape="0">
                    <a:srgbClr val="000000">
                      <a:alpha val="70000"/>
                    </a:srgbClr>
                  </a:outerShdw>
                </a:effectLst>
              </a:rPr>
              <a:t>methylcobalamin</a:t>
            </a:r>
            <a:r>
              <a:rPr lang="en-US" altLang="ar-IQ" sz="2400" b="1" i="1" u="sng" dirty="0" smtClean="0">
                <a:ln w="18415" cmpd="sng">
                  <a:solidFill>
                    <a:srgbClr val="FFFFFF"/>
                  </a:solidFill>
                  <a:prstDash val="solid"/>
                </a:ln>
                <a:effectLst>
                  <a:outerShdw blurRad="63500" dir="3600000" algn="tl" rotWithShape="0">
                    <a:srgbClr val="000000">
                      <a:alpha val="70000"/>
                    </a:srgbClr>
                  </a:outerShdw>
                </a:effectLst>
              </a:rPr>
              <a:t>,</a:t>
            </a:r>
          </a:p>
          <a:p>
            <a:pPr algn="l" rtl="0" eaLnBrk="1" hangingPunct="1">
              <a:buFontTx/>
              <a:buNone/>
            </a:pPr>
            <a:r>
              <a:rPr lang="en-US" altLang="ar-IQ" sz="2400" b="1" i="1" dirty="0" smtClean="0">
                <a:ln w="18415" cmpd="sng">
                  <a:solidFill>
                    <a:srgbClr val="FFFFFF"/>
                  </a:solidFill>
                  <a:prstDash val="solid"/>
                </a:ln>
                <a:effectLst>
                  <a:outerShdw blurRad="63500" dir="3600000" algn="tl" rotWithShape="0">
                    <a:srgbClr val="000000">
                      <a:alpha val="70000"/>
                    </a:srgbClr>
                  </a:outerShdw>
                </a:effectLst>
              </a:rPr>
              <a:t>    </a:t>
            </a:r>
            <a:r>
              <a:rPr lang="en-US" altLang="ar-IQ" sz="2400" b="1" i="1" u="sng" dirty="0" smtClean="0">
                <a:ln w="18415" cmpd="sng">
                  <a:solidFill>
                    <a:srgbClr val="FFFFFF"/>
                  </a:solidFill>
                  <a:prstDash val="solid"/>
                </a:ln>
                <a:effectLst>
                  <a:outerShdw blurRad="63500" dir="3600000" algn="tl" rotWithShape="0">
                    <a:srgbClr val="000000">
                      <a:alpha val="70000"/>
                    </a:srgbClr>
                  </a:outerShdw>
                </a:effectLst>
              </a:rPr>
              <a:t>adenosylcobalamin,</a:t>
            </a:r>
            <a:r>
              <a:rPr lang="en-US" altLang="ar-IQ" sz="2400" b="1" i="1" dirty="0" smtClean="0">
                <a:ln w="18415" cmpd="sng">
                  <a:solidFill>
                    <a:srgbClr val="FFFFFF"/>
                  </a:solidFill>
                  <a:prstDash val="solid"/>
                </a:ln>
                <a:effectLst>
                  <a:outerShdw blurRad="63500" dir="3600000" algn="tl" rotWithShape="0">
                    <a:srgbClr val="000000">
                      <a:alpha val="70000"/>
                    </a:srgbClr>
                  </a:outerShdw>
                </a:effectLst>
              </a:rPr>
              <a:t> and </a:t>
            </a:r>
            <a:r>
              <a:rPr lang="en-US" altLang="ar-IQ" sz="2400" b="1" i="1" u="sng" dirty="0" err="1" smtClean="0">
                <a:ln w="18415" cmpd="sng">
                  <a:solidFill>
                    <a:srgbClr val="FFFFFF"/>
                  </a:solidFill>
                  <a:prstDash val="solid"/>
                </a:ln>
                <a:effectLst>
                  <a:outerShdw blurRad="63500" dir="3600000" algn="tl" rotWithShape="0">
                    <a:srgbClr val="000000">
                      <a:alpha val="70000"/>
                    </a:srgbClr>
                  </a:outerShdw>
                </a:effectLst>
              </a:rPr>
              <a:t>hydroxycobalamin</a:t>
            </a:r>
            <a:r>
              <a:rPr lang="en-US" altLang="ar-IQ" sz="2400" b="1" i="1" dirty="0" smtClean="0">
                <a:ln w="18415" cmpd="sng">
                  <a:solidFill>
                    <a:srgbClr val="FFFFFF"/>
                  </a:solidFill>
                  <a:prstDash val="solid"/>
                </a:ln>
                <a:effectLst>
                  <a:outerShdw blurRad="63500" dir="3600000" algn="tl" rotWithShape="0">
                    <a:srgbClr val="000000">
                      <a:alpha val="70000"/>
                    </a:srgbClr>
                  </a:outerShdw>
                </a:effectLst>
              </a:rPr>
              <a:t>.</a:t>
            </a:r>
          </a:p>
          <a:p>
            <a:pPr algn="l" rtl="0" eaLnBrk="1" hangingPunct="1">
              <a:buFontTx/>
              <a:buNone/>
            </a:pPr>
            <a:endParaRPr lang="en-US" altLang="ar-IQ" sz="2400" b="1" i="1" dirty="0" smtClean="0">
              <a:ln w="18415" cmpd="sng">
                <a:solidFill>
                  <a:srgbClr val="FFFFFF"/>
                </a:solidFill>
                <a:prstDash val="solid"/>
              </a:ln>
              <a:solidFill>
                <a:srgbClr val="A10B8C"/>
              </a:solidFill>
              <a:effectLst>
                <a:outerShdw blurRad="63500" dir="3600000" algn="tl" rotWithShape="0">
                  <a:srgbClr val="000000">
                    <a:alpha val="70000"/>
                  </a:srgbClr>
                </a:outerShdw>
              </a:effectLst>
            </a:endParaRPr>
          </a:p>
          <a:p>
            <a:pPr algn="l" rtl="0" eaLnBrk="1" hangingPunct="1">
              <a:buFontTx/>
              <a:buNone/>
            </a:pPr>
            <a:endParaRPr lang="en-US" altLang="ar-IQ" sz="2400" b="1" i="1" dirty="0" smtClean="0">
              <a:solidFill>
                <a:srgbClr val="A10B8C"/>
              </a:solidFill>
            </a:endParaRPr>
          </a:p>
          <a:p>
            <a:pPr algn="l" rtl="0" eaLnBrk="1" hangingPunct="1">
              <a:buFontTx/>
              <a:buNone/>
            </a:pPr>
            <a:r>
              <a:rPr lang="en-US" altLang="ar-IQ" sz="2400" b="1" i="1" dirty="0" smtClean="0">
                <a:solidFill>
                  <a:srgbClr val="A10B8C"/>
                </a:solidFill>
              </a:rPr>
              <a:t> Liver is therefore a good source as is yeast. </a:t>
            </a:r>
          </a:p>
          <a:p>
            <a:pPr algn="l" rtl="0" eaLnBrk="1" hangingPunct="1">
              <a:buFontTx/>
              <a:buNone/>
            </a:pPr>
            <a:r>
              <a:rPr lang="en-US" altLang="ar-IQ" sz="2400" b="1" i="1" dirty="0" smtClean="0">
                <a:solidFill>
                  <a:srgbClr val="A10B8C"/>
                </a:solidFill>
              </a:rPr>
              <a:t>The commercial preparation is </a:t>
            </a:r>
            <a:r>
              <a:rPr lang="en-US" altLang="ar-IQ" sz="2400" b="1" i="1" u="sng" dirty="0" smtClean="0">
                <a:solidFill>
                  <a:srgbClr val="A10B8C"/>
                </a:solidFill>
              </a:rPr>
              <a:t>cyanocobalamin</a:t>
            </a:r>
            <a:r>
              <a:rPr lang="en-US" altLang="ar-IQ" sz="2400" b="1" i="1" dirty="0" smtClean="0">
                <a:solidFill>
                  <a:srgbClr val="A10B8C"/>
                </a:solidFill>
              </a:rPr>
              <a:t>  </a:t>
            </a:r>
          </a:p>
          <a:p>
            <a:pPr algn="l" rtl="0" eaLnBrk="1" hangingPunct="1">
              <a:buFontTx/>
              <a:buNone/>
            </a:pPr>
            <a:endParaRPr lang="en-US" altLang="ar-IQ" b="1" dirty="0" smtClean="0">
              <a:solidFill>
                <a:srgbClr val="A10B8C"/>
              </a:solidFill>
            </a:endParaRPr>
          </a:p>
        </p:txBody>
      </p:sp>
      <p:sp>
        <p:nvSpPr>
          <p:cNvPr id="107523" name="عنصر نائب لرقم الشريحة 4"/>
          <p:cNvSpPr>
            <a:spLocks noGrp="1"/>
          </p:cNvSpPr>
          <p:nvPr>
            <p:ph type="sldNum" sz="quarter" idx="12"/>
          </p:nvPr>
        </p:nvSpPr>
        <p:spPr/>
        <p:txBody>
          <a:bodyPr/>
          <a:lstStyle/>
          <a:p>
            <a:pPr>
              <a:defRPr/>
            </a:pPr>
            <a:fld id="{AACE785E-3B18-4131-B9CC-EB1965A47A9F}" type="slidenum">
              <a:rPr lang="ar-SA">
                <a:solidFill>
                  <a:srgbClr val="D4D2D0">
                    <a:shade val="50000"/>
                  </a:srgbClr>
                </a:solidFill>
              </a:rPr>
              <a:pPr>
                <a:defRPr/>
              </a:pPr>
              <a:t>108</a:t>
            </a:fld>
            <a:endParaRPr lang="en-US">
              <a:solidFill>
                <a:srgbClr val="D4D2D0">
                  <a:shade val="50000"/>
                </a:srgbClr>
              </a:solidFill>
            </a:endParaRPr>
          </a:p>
        </p:txBody>
      </p:sp>
    </p:spTree>
    <p:extLst>
      <p:ext uri="{BB962C8B-B14F-4D97-AF65-F5344CB8AC3E}">
        <p14:creationId xmlns="" xmlns:p14="http://schemas.microsoft.com/office/powerpoint/2010/main" val="37127984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12642">
                                            <p:txEl>
                                              <p:pRg st="0" end="0"/>
                                            </p:txEl>
                                          </p:spTgt>
                                        </p:tgtEl>
                                        <p:attrNameLst>
                                          <p:attrName>style.visibility</p:attrName>
                                        </p:attrNameLst>
                                      </p:cBhvr>
                                      <p:to>
                                        <p:strVal val="visible"/>
                                      </p:to>
                                    </p:set>
                                    <p:animEffect transition="in" filter="wheel(1)">
                                      <p:cBhvr>
                                        <p:cTn id="7" dur="500"/>
                                        <p:tgtEl>
                                          <p:spTgt spid="112642">
                                            <p:txEl>
                                              <p:pRg st="0" end="0"/>
                                            </p:tx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12642">
                                            <p:txEl>
                                              <p:pRg st="1" end="1"/>
                                            </p:txEl>
                                          </p:spTgt>
                                        </p:tgtEl>
                                        <p:attrNameLst>
                                          <p:attrName>style.visibility</p:attrName>
                                        </p:attrNameLst>
                                      </p:cBhvr>
                                      <p:to>
                                        <p:strVal val="visible"/>
                                      </p:to>
                                    </p:set>
                                    <p:animEffect transition="in" filter="wheel(1)">
                                      <p:cBhvr>
                                        <p:cTn id="10" dur="500"/>
                                        <p:tgtEl>
                                          <p:spTgt spid="112642">
                                            <p:txEl>
                                              <p:pRg st="1" end="1"/>
                                            </p:txEl>
                                          </p:spTgt>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12642">
                                            <p:txEl>
                                              <p:pRg st="2" end="2"/>
                                            </p:txEl>
                                          </p:spTgt>
                                        </p:tgtEl>
                                        <p:attrNameLst>
                                          <p:attrName>style.visibility</p:attrName>
                                        </p:attrNameLst>
                                      </p:cBhvr>
                                      <p:to>
                                        <p:strVal val="visible"/>
                                      </p:to>
                                    </p:set>
                                    <p:animEffect transition="in" filter="wheel(1)">
                                      <p:cBhvr>
                                        <p:cTn id="13" dur="500"/>
                                        <p:tgtEl>
                                          <p:spTgt spid="112642">
                                            <p:txEl>
                                              <p:pRg st="2" end="2"/>
                                            </p:txEl>
                                          </p:spTgt>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12642">
                                            <p:txEl>
                                              <p:pRg st="3" end="3"/>
                                            </p:txEl>
                                          </p:spTgt>
                                        </p:tgtEl>
                                        <p:attrNameLst>
                                          <p:attrName>style.visibility</p:attrName>
                                        </p:attrNameLst>
                                      </p:cBhvr>
                                      <p:to>
                                        <p:strVal val="visible"/>
                                      </p:to>
                                    </p:set>
                                    <p:animEffect transition="in" filter="wheel(1)">
                                      <p:cBhvr>
                                        <p:cTn id="16" dur="500"/>
                                        <p:tgtEl>
                                          <p:spTgt spid="112642">
                                            <p:txEl>
                                              <p:pRg st="3" end="3"/>
                                            </p:txEl>
                                          </p:spTgt>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12642">
                                            <p:txEl>
                                              <p:pRg st="4" end="4"/>
                                            </p:txEl>
                                          </p:spTgt>
                                        </p:tgtEl>
                                        <p:attrNameLst>
                                          <p:attrName>style.visibility</p:attrName>
                                        </p:attrNameLst>
                                      </p:cBhvr>
                                      <p:to>
                                        <p:strVal val="visible"/>
                                      </p:to>
                                    </p:set>
                                    <p:animEffect transition="in" filter="wheel(1)">
                                      <p:cBhvr>
                                        <p:cTn id="19" dur="500"/>
                                        <p:tgtEl>
                                          <p:spTgt spid="112642">
                                            <p:txEl>
                                              <p:pRg st="4" end="4"/>
                                            </p:txEl>
                                          </p:spTgt>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12642">
                                            <p:txEl>
                                              <p:pRg st="7" end="7"/>
                                            </p:txEl>
                                          </p:spTgt>
                                        </p:tgtEl>
                                        <p:attrNameLst>
                                          <p:attrName>style.visibility</p:attrName>
                                        </p:attrNameLst>
                                      </p:cBhvr>
                                      <p:to>
                                        <p:strVal val="visible"/>
                                      </p:to>
                                    </p:set>
                                    <p:animEffect transition="in" filter="wheel(1)">
                                      <p:cBhvr>
                                        <p:cTn id="22" dur="500"/>
                                        <p:tgtEl>
                                          <p:spTgt spid="112642">
                                            <p:txEl>
                                              <p:pRg st="7" end="7"/>
                                            </p:txEl>
                                          </p:spTgt>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112642">
                                            <p:txEl>
                                              <p:pRg st="8" end="8"/>
                                            </p:txEl>
                                          </p:spTgt>
                                        </p:tgtEl>
                                        <p:attrNameLst>
                                          <p:attrName>style.visibility</p:attrName>
                                        </p:attrNameLst>
                                      </p:cBhvr>
                                      <p:to>
                                        <p:strVal val="visible"/>
                                      </p:to>
                                    </p:set>
                                    <p:animEffect transition="in" filter="wheel(1)">
                                      <p:cBhvr>
                                        <p:cTn id="25" dur="500"/>
                                        <p:tgtEl>
                                          <p:spTgt spid="11264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2"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115714" name="Rectangle 3"/>
          <p:cNvSpPr>
            <a:spLocks noGrp="1" noChangeArrowheads="1"/>
          </p:cNvSpPr>
          <p:nvPr>
            <p:ph idx="1"/>
          </p:nvPr>
        </p:nvSpPr>
        <p:spPr>
          <a:xfrm>
            <a:off x="179512" y="188640"/>
            <a:ext cx="8712968" cy="5865515"/>
          </a:xfrm>
        </p:spPr>
        <p:txBody>
          <a:bodyPr/>
          <a:lstStyle/>
          <a:p>
            <a:pPr algn="l" rtl="0" eaLnBrk="1" hangingPunct="1">
              <a:buFontTx/>
              <a:buNone/>
            </a:pPr>
            <a:r>
              <a:rPr lang="en-US" altLang="ar-IQ" sz="4400" b="1" i="1" dirty="0" smtClean="0">
                <a:solidFill>
                  <a:srgbClr val="7030A0"/>
                </a:solidFill>
              </a:rPr>
              <a:t>   </a:t>
            </a:r>
            <a:r>
              <a:rPr lang="en-US" altLang="ar-IQ" sz="4400" b="1" i="1" u="sng" dirty="0" smtClean="0">
                <a:solidFill>
                  <a:srgbClr val="7030A0"/>
                </a:solidFill>
              </a:rPr>
              <a:t>Absorption:</a:t>
            </a:r>
          </a:p>
          <a:p>
            <a:pPr algn="l" rtl="0" eaLnBrk="1" hangingPunct="1">
              <a:buFontTx/>
              <a:buNone/>
            </a:pPr>
            <a:r>
              <a:rPr lang="en-US" altLang="ar-IQ" dirty="0" smtClean="0"/>
              <a:t> </a:t>
            </a:r>
            <a:r>
              <a:rPr lang="en-US" altLang="ar-IQ" sz="2400" b="1" i="1" dirty="0" smtClean="0">
                <a:solidFill>
                  <a:srgbClr val="A10B8C"/>
                </a:solidFill>
              </a:rPr>
              <a:t>The intestinal absorption of vitamin B12 is mediated by </a:t>
            </a:r>
          </a:p>
          <a:p>
            <a:pPr algn="l" rtl="0" eaLnBrk="1" hangingPunct="1">
              <a:buFontTx/>
              <a:buNone/>
            </a:pPr>
            <a:endParaRPr lang="en-US" altLang="ar-IQ" sz="2400" b="1" i="1" dirty="0" smtClean="0">
              <a:solidFill>
                <a:srgbClr val="A10B8C"/>
              </a:solidFill>
            </a:endParaRPr>
          </a:p>
          <a:p>
            <a:pPr algn="l" rtl="0" eaLnBrk="1" hangingPunct="1">
              <a:buFontTx/>
              <a:buNone/>
            </a:pPr>
            <a:r>
              <a:rPr lang="en-US" altLang="ar-IQ" sz="2400" b="1" i="1" dirty="0" smtClean="0">
                <a:solidFill>
                  <a:srgbClr val="A10B8C"/>
                </a:solidFill>
              </a:rPr>
              <a:t>receptor sites in the terminal ileum that require the vitamin </a:t>
            </a:r>
          </a:p>
          <a:p>
            <a:pPr algn="l" rtl="0" eaLnBrk="1" hangingPunct="1">
              <a:buFontTx/>
              <a:buNone/>
            </a:pPr>
            <a:endParaRPr lang="en-US" altLang="ar-IQ" sz="2400" b="1" i="1" dirty="0" smtClean="0">
              <a:solidFill>
                <a:srgbClr val="A10B8C"/>
              </a:solidFill>
            </a:endParaRPr>
          </a:p>
          <a:p>
            <a:pPr algn="l" rtl="0" eaLnBrk="1" hangingPunct="1">
              <a:buFontTx/>
              <a:buNone/>
            </a:pPr>
            <a:r>
              <a:rPr lang="en-US" altLang="ar-IQ" sz="2400" b="1" i="1" dirty="0" smtClean="0">
                <a:solidFill>
                  <a:srgbClr val="A10B8C"/>
                </a:solidFill>
              </a:rPr>
              <a:t>B12 to be bounded by a highly specific glycoprotein called </a:t>
            </a:r>
          </a:p>
          <a:p>
            <a:pPr algn="l" rtl="0" eaLnBrk="1" hangingPunct="1">
              <a:buFontTx/>
              <a:buNone/>
            </a:pPr>
            <a:endParaRPr lang="en-US" altLang="ar-IQ" sz="2400" b="1" i="1" dirty="0" smtClean="0">
              <a:solidFill>
                <a:srgbClr val="A10B8C"/>
              </a:solidFill>
            </a:endParaRPr>
          </a:p>
          <a:p>
            <a:pPr algn="l" rtl="0" eaLnBrk="1" hangingPunct="1">
              <a:buFontTx/>
              <a:buNone/>
            </a:pPr>
            <a:r>
              <a:rPr lang="en-US" altLang="ar-IQ" sz="2400" b="1" i="1" dirty="0" smtClean="0">
                <a:solidFill>
                  <a:srgbClr val="A10B8C"/>
                </a:solidFill>
              </a:rPr>
              <a:t>intrinsic factor which is secreted by gastric parietal cells</a:t>
            </a:r>
            <a:r>
              <a:rPr lang="en-US" altLang="ar-IQ" b="1" dirty="0" smtClean="0">
                <a:solidFill>
                  <a:srgbClr val="A10B8C"/>
                </a:solidFill>
              </a:rPr>
              <a:t>.</a:t>
            </a:r>
          </a:p>
        </p:txBody>
      </p:sp>
      <p:sp>
        <p:nvSpPr>
          <p:cNvPr id="110595" name="عنصر نائب لرقم الشريحة 4"/>
          <p:cNvSpPr>
            <a:spLocks noGrp="1"/>
          </p:cNvSpPr>
          <p:nvPr>
            <p:ph type="sldNum" sz="quarter" idx="12"/>
          </p:nvPr>
        </p:nvSpPr>
        <p:spPr/>
        <p:txBody>
          <a:bodyPr/>
          <a:lstStyle/>
          <a:p>
            <a:pPr>
              <a:defRPr/>
            </a:pPr>
            <a:fld id="{774D59FC-B693-4167-AC83-AF3B473B8D53}" type="slidenum">
              <a:rPr lang="ar-SA">
                <a:solidFill>
                  <a:srgbClr val="D4D2D0">
                    <a:shade val="50000"/>
                  </a:srgbClr>
                </a:solidFill>
              </a:rPr>
              <a:pPr>
                <a:defRPr/>
              </a:pPr>
              <a:t>109</a:t>
            </a:fld>
            <a:endParaRPr lang="en-US">
              <a:solidFill>
                <a:srgbClr val="D4D2D0">
                  <a:shade val="50000"/>
                </a:srgbClr>
              </a:solidFill>
            </a:endParaRPr>
          </a:p>
        </p:txBody>
      </p:sp>
    </p:spTree>
    <p:extLst>
      <p:ext uri="{BB962C8B-B14F-4D97-AF65-F5344CB8AC3E}">
        <p14:creationId xmlns="" xmlns:p14="http://schemas.microsoft.com/office/powerpoint/2010/main" val="32623458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15714">
                                            <p:txEl>
                                              <p:pRg st="0" end="0"/>
                                            </p:txEl>
                                          </p:spTgt>
                                        </p:tgtEl>
                                        <p:attrNameLst>
                                          <p:attrName>style.visibility</p:attrName>
                                        </p:attrNameLst>
                                      </p:cBhvr>
                                      <p:to>
                                        <p:strVal val="visible"/>
                                      </p:to>
                                    </p:set>
                                    <p:animEffect transition="in" filter="wheel(1)">
                                      <p:cBhvr>
                                        <p:cTn id="7" dur="500"/>
                                        <p:tgtEl>
                                          <p:spTgt spid="115714">
                                            <p:txEl>
                                              <p:pRg st="0" end="0"/>
                                            </p:tx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15714">
                                            <p:txEl>
                                              <p:pRg st="1" end="1"/>
                                            </p:txEl>
                                          </p:spTgt>
                                        </p:tgtEl>
                                        <p:attrNameLst>
                                          <p:attrName>style.visibility</p:attrName>
                                        </p:attrNameLst>
                                      </p:cBhvr>
                                      <p:to>
                                        <p:strVal val="visible"/>
                                      </p:to>
                                    </p:set>
                                    <p:animEffect transition="in" filter="wheel(1)">
                                      <p:cBhvr>
                                        <p:cTn id="10" dur="500"/>
                                        <p:tgtEl>
                                          <p:spTgt spid="115714">
                                            <p:txEl>
                                              <p:pRg st="1" end="1"/>
                                            </p:txEl>
                                          </p:spTgt>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15714">
                                            <p:txEl>
                                              <p:pRg st="3" end="3"/>
                                            </p:txEl>
                                          </p:spTgt>
                                        </p:tgtEl>
                                        <p:attrNameLst>
                                          <p:attrName>style.visibility</p:attrName>
                                        </p:attrNameLst>
                                      </p:cBhvr>
                                      <p:to>
                                        <p:strVal val="visible"/>
                                      </p:to>
                                    </p:set>
                                    <p:animEffect transition="in" filter="wheel(1)">
                                      <p:cBhvr>
                                        <p:cTn id="13" dur="500"/>
                                        <p:tgtEl>
                                          <p:spTgt spid="115714">
                                            <p:txEl>
                                              <p:pRg st="3" end="3"/>
                                            </p:txEl>
                                          </p:spTgt>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15714">
                                            <p:txEl>
                                              <p:pRg st="5" end="5"/>
                                            </p:txEl>
                                          </p:spTgt>
                                        </p:tgtEl>
                                        <p:attrNameLst>
                                          <p:attrName>style.visibility</p:attrName>
                                        </p:attrNameLst>
                                      </p:cBhvr>
                                      <p:to>
                                        <p:strVal val="visible"/>
                                      </p:to>
                                    </p:set>
                                    <p:animEffect transition="in" filter="wheel(1)">
                                      <p:cBhvr>
                                        <p:cTn id="16" dur="500"/>
                                        <p:tgtEl>
                                          <p:spTgt spid="115714">
                                            <p:txEl>
                                              <p:pRg st="5" end="5"/>
                                            </p:txEl>
                                          </p:spTgt>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15714">
                                            <p:txEl>
                                              <p:pRg st="7" end="7"/>
                                            </p:txEl>
                                          </p:spTgt>
                                        </p:tgtEl>
                                        <p:attrNameLst>
                                          <p:attrName>style.visibility</p:attrName>
                                        </p:attrNameLst>
                                      </p:cBhvr>
                                      <p:to>
                                        <p:strVal val="visible"/>
                                      </p:to>
                                    </p:set>
                                    <p:animEffect transition="in" filter="wheel(1)">
                                      <p:cBhvr>
                                        <p:cTn id="19" dur="500"/>
                                        <p:tgtEl>
                                          <p:spTgt spid="11571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6" name="Rectangle 4"/>
          <p:cNvSpPr>
            <a:spLocks noChangeArrowheads="1"/>
          </p:cNvSpPr>
          <p:nvPr/>
        </p:nvSpPr>
        <p:spPr bwMode="auto">
          <a:xfrm>
            <a:off x="179512" y="188640"/>
            <a:ext cx="8567613" cy="60470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SzPct val="70000"/>
              <a:buFont typeface="Wingdings" pitchFamily="2" charset="2"/>
              <a:buChar char="l"/>
              <a:defRPr sz="3000">
                <a:solidFill>
                  <a:schemeClr val="tx1"/>
                </a:solidFill>
                <a:latin typeface="Arial" pitchFamily="34" charset="0"/>
                <a:ea typeface="SimSun" pitchFamily="2" charset="-122"/>
              </a:defRPr>
            </a:lvl1pPr>
            <a:lvl2pPr marL="715963">
              <a:spcBef>
                <a:spcPct val="20000"/>
              </a:spcBef>
              <a:buClr>
                <a:schemeClr val="accent2"/>
              </a:buClr>
              <a:buSzPct val="70000"/>
              <a:buFont typeface="Wingdings" pitchFamily="2" charset="2"/>
              <a:buChar char="l"/>
              <a:defRPr sz="2600">
                <a:solidFill>
                  <a:schemeClr val="tx1"/>
                </a:solidFill>
                <a:latin typeface="Arial" pitchFamily="34" charset="0"/>
                <a:ea typeface="SimSun" pitchFamily="2" charset="-122"/>
              </a:defRPr>
            </a:lvl2pPr>
            <a:lvl3pPr marL="1431925" indent="-354013">
              <a:spcBef>
                <a:spcPct val="20000"/>
              </a:spcBef>
              <a:buClr>
                <a:schemeClr val="accent1"/>
              </a:buClr>
              <a:buSzPct val="70000"/>
              <a:buFont typeface="Wingdings" pitchFamily="2" charset="2"/>
              <a:buChar char="l"/>
              <a:defRPr sz="2300">
                <a:solidFill>
                  <a:schemeClr val="tx1"/>
                </a:solidFill>
                <a:latin typeface="Arial" pitchFamily="34" charset="0"/>
                <a:ea typeface="SimSun" pitchFamily="2" charset="-122"/>
              </a:defRPr>
            </a:lvl3pPr>
            <a:lvl4pPr marL="1931988" indent="-228600">
              <a:spcBef>
                <a:spcPct val="20000"/>
              </a:spcBef>
              <a:buClr>
                <a:schemeClr val="tx2"/>
              </a:buClr>
              <a:buSzPct val="75000"/>
              <a:buFont typeface="Wingdings" pitchFamily="2" charset="2"/>
              <a:buChar char="§"/>
              <a:defRPr sz="2000">
                <a:solidFill>
                  <a:schemeClr val="tx1"/>
                </a:solidFill>
                <a:latin typeface="Arial" pitchFamily="34" charset="0"/>
                <a:ea typeface="SimSun" pitchFamily="2" charset="-122"/>
              </a:defRPr>
            </a:lvl4pPr>
            <a:lvl5pPr marL="2339975" indent="-228600">
              <a:spcBef>
                <a:spcPct val="20000"/>
              </a:spcBef>
              <a:buClr>
                <a:schemeClr val="folHlink"/>
              </a:buClr>
              <a:buSzPct val="80000"/>
              <a:buFont typeface="Wingdings" pitchFamily="2" charset="2"/>
              <a:buChar char="§"/>
              <a:defRPr sz="2000">
                <a:solidFill>
                  <a:schemeClr val="tx1"/>
                </a:solidFill>
                <a:latin typeface="Arial" pitchFamily="34" charset="0"/>
                <a:ea typeface="SimSun" pitchFamily="2" charset="-122"/>
              </a:defRPr>
            </a:lvl5pPr>
            <a:lvl6pPr marL="2797175" indent="-228600"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6pPr>
            <a:lvl7pPr marL="3254375" indent="-228600"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7pPr>
            <a:lvl8pPr marL="3711575" indent="-228600"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8pPr>
            <a:lvl9pPr marL="4168775" indent="-228600"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9pPr>
          </a:lstStyle>
          <a:p>
            <a:pPr algn="l" rtl="0" fontAlgn="base">
              <a:lnSpc>
                <a:spcPct val="120000"/>
              </a:lnSpc>
              <a:spcAft>
                <a:spcPct val="0"/>
              </a:spcAft>
              <a:buClr>
                <a:srgbClr val="330066"/>
              </a:buClr>
              <a:buFont typeface="Wingdings" pitchFamily="2" charset="2"/>
              <a:buNone/>
            </a:pPr>
            <a:r>
              <a:rPr lang="en-US" altLang="zh-CN" sz="2400" b="1" i="1" u="sng" dirty="0" smtClean="0">
                <a:solidFill>
                  <a:srgbClr val="333399"/>
                </a:solidFill>
                <a:latin typeface="Times New Roman" pitchFamily="18" charset="0"/>
              </a:rPr>
              <a:t>Biochemical function and deficiency</a:t>
            </a:r>
            <a:r>
              <a:rPr lang="en-US" altLang="zh-CN" sz="2400" b="1" i="1" u="sng" dirty="0" smtClean="0">
                <a:solidFill>
                  <a:srgbClr val="FF3300"/>
                </a:solidFill>
              </a:rPr>
              <a:t> </a:t>
            </a:r>
          </a:p>
          <a:p>
            <a:pPr algn="l" rtl="0" fontAlgn="base">
              <a:lnSpc>
                <a:spcPct val="120000"/>
              </a:lnSpc>
              <a:spcAft>
                <a:spcPct val="0"/>
              </a:spcAft>
              <a:buClr>
                <a:srgbClr val="330066"/>
              </a:buClr>
              <a:buFont typeface="Wingdings" pitchFamily="2" charset="2"/>
              <a:buNone/>
            </a:pPr>
            <a:r>
              <a:rPr lang="en-US" altLang="zh-CN" sz="2400" b="1" i="1" dirty="0" smtClean="0">
                <a:solidFill>
                  <a:srgbClr val="FF3300"/>
                </a:solidFill>
              </a:rPr>
              <a:t>    </a:t>
            </a:r>
            <a:r>
              <a:rPr lang="en-US" altLang="zh-CN" sz="2400" b="1" i="1" dirty="0" smtClean="0">
                <a:solidFill>
                  <a:srgbClr val="002060"/>
                </a:solidFill>
              </a:rPr>
              <a:t> </a:t>
            </a:r>
            <a:r>
              <a:rPr lang="en-US" altLang="zh-CN" sz="2400" b="1" i="1" u="sng" dirty="0" smtClean="0">
                <a:solidFill>
                  <a:srgbClr val="002060"/>
                </a:solidFill>
              </a:rPr>
              <a:t>B</a:t>
            </a:r>
            <a:r>
              <a:rPr lang="en-US" altLang="zh-CN" sz="2400" b="1" i="1" u="sng" dirty="0" smtClean="0">
                <a:solidFill>
                  <a:srgbClr val="002060"/>
                </a:solidFill>
                <a:latin typeface="Times New Roman" pitchFamily="18" charset="0"/>
              </a:rPr>
              <a:t>iochemical function</a:t>
            </a:r>
            <a:endParaRPr lang="en-US" altLang="zh-CN" sz="2400" b="1" i="1" u="sng" dirty="0" smtClean="0">
              <a:solidFill>
                <a:srgbClr val="002060"/>
              </a:solidFill>
              <a:ea typeface="华文楷体" pitchFamily="2" charset="-122"/>
            </a:endParaRPr>
          </a:p>
          <a:p>
            <a:pPr lvl="2" algn="l" rtl="0" fontAlgn="base">
              <a:lnSpc>
                <a:spcPct val="160000"/>
              </a:lnSpc>
              <a:spcAft>
                <a:spcPct val="0"/>
              </a:spcAft>
              <a:buClr>
                <a:srgbClr val="CCCC00"/>
              </a:buClr>
              <a:buFont typeface="Wingdings" pitchFamily="2" charset="2"/>
              <a:buNone/>
            </a:pPr>
            <a:r>
              <a:rPr lang="zh-CN" altLang="en-US" sz="2400" b="1" i="1" dirty="0" smtClean="0">
                <a:solidFill>
                  <a:srgbClr val="D60093"/>
                </a:solidFill>
                <a:latin typeface="Times New Roman" pitchFamily="18" charset="0"/>
                <a:ea typeface="华文楷体" pitchFamily="2" charset="-122"/>
              </a:rPr>
              <a:t>＊</a:t>
            </a:r>
            <a:r>
              <a:rPr lang="en-US" altLang="zh-CN" sz="2400" b="1" i="1" dirty="0" smtClean="0">
                <a:solidFill>
                  <a:srgbClr val="D60093"/>
                </a:solidFill>
                <a:latin typeface="Times New Roman" pitchFamily="18" charset="0"/>
                <a:ea typeface="华文楷体" pitchFamily="2" charset="-122"/>
              </a:rPr>
              <a:t>Photographic substances in visual cell .</a:t>
            </a:r>
          </a:p>
          <a:p>
            <a:pPr lvl="2" algn="l" rtl="0" fontAlgn="base">
              <a:lnSpc>
                <a:spcPct val="160000"/>
              </a:lnSpc>
              <a:spcAft>
                <a:spcPct val="0"/>
              </a:spcAft>
              <a:buClr>
                <a:srgbClr val="CCCC00"/>
              </a:buClr>
              <a:buFont typeface="Wingdings" pitchFamily="2" charset="2"/>
              <a:buNone/>
            </a:pPr>
            <a:r>
              <a:rPr lang="zh-CN" altLang="en-US" sz="2400" b="1" i="1" dirty="0" smtClean="0">
                <a:solidFill>
                  <a:srgbClr val="D60093"/>
                </a:solidFill>
                <a:latin typeface="Times New Roman" pitchFamily="18" charset="0"/>
                <a:ea typeface="华文楷体" pitchFamily="2" charset="-122"/>
              </a:rPr>
              <a:t>＊</a:t>
            </a:r>
            <a:r>
              <a:rPr lang="en-US" altLang="zh-CN" sz="2400" b="1" i="1" dirty="0" smtClean="0">
                <a:solidFill>
                  <a:srgbClr val="D60093"/>
                </a:solidFill>
                <a:latin typeface="Times New Roman" pitchFamily="18" charset="0"/>
                <a:ea typeface="华文楷体" pitchFamily="2" charset="-122"/>
              </a:rPr>
              <a:t>P</a:t>
            </a:r>
            <a:r>
              <a:rPr lang="en-US" altLang="zh-CN" sz="2400" b="1" i="1" dirty="0" smtClean="0">
                <a:solidFill>
                  <a:srgbClr val="B40C9C"/>
                </a:solidFill>
                <a:latin typeface="Times New Roman" pitchFamily="18" charset="0"/>
                <a:ea typeface="华文楷体" pitchFamily="2" charset="-122"/>
              </a:rPr>
              <a:t>articipating synthesis of glycoprotein and maintaining differentiation of </a:t>
            </a:r>
            <a:r>
              <a:rPr lang="en-US" altLang="zh-CN" sz="2400" b="1" i="1" dirty="0" smtClean="0">
                <a:solidFill>
                  <a:srgbClr val="D60093"/>
                </a:solidFill>
                <a:latin typeface="Times New Roman" pitchFamily="18" charset="0"/>
                <a:ea typeface="华文楷体" pitchFamily="2" charset="-122"/>
              </a:rPr>
              <a:t>epithelial cells.</a:t>
            </a:r>
          </a:p>
          <a:p>
            <a:pPr lvl="2" algn="l" rtl="0" fontAlgn="base">
              <a:lnSpc>
                <a:spcPct val="160000"/>
              </a:lnSpc>
              <a:spcAft>
                <a:spcPct val="0"/>
              </a:spcAft>
              <a:buClr>
                <a:srgbClr val="CCCC00"/>
              </a:buClr>
              <a:buFont typeface="Wingdings" pitchFamily="2" charset="2"/>
              <a:buNone/>
            </a:pPr>
            <a:r>
              <a:rPr lang="zh-CN" altLang="en-US" sz="2400" b="1" i="1" dirty="0" smtClean="0">
                <a:solidFill>
                  <a:srgbClr val="D60093"/>
                </a:solidFill>
                <a:latin typeface="Times New Roman" pitchFamily="18" charset="0"/>
                <a:ea typeface="华文楷体" pitchFamily="2" charset="-122"/>
              </a:rPr>
              <a:t>＊</a:t>
            </a:r>
            <a:r>
              <a:rPr lang="en-US" altLang="zh-CN" sz="2400" b="1" i="1" dirty="0" smtClean="0">
                <a:solidFill>
                  <a:srgbClr val="D60093"/>
                </a:solidFill>
                <a:latin typeface="Times New Roman" pitchFamily="18" charset="0"/>
                <a:ea typeface="华文楷体" pitchFamily="2" charset="-122"/>
              </a:rPr>
              <a:t>Other function</a:t>
            </a:r>
            <a:r>
              <a:rPr lang="zh-CN" altLang="en-US" sz="2400" b="1" i="1" dirty="0" smtClean="0">
                <a:solidFill>
                  <a:srgbClr val="D60093"/>
                </a:solidFill>
                <a:latin typeface="Times New Roman" pitchFamily="18" charset="0"/>
                <a:ea typeface="华文楷体" pitchFamily="2" charset="-122"/>
              </a:rPr>
              <a:t>，</a:t>
            </a:r>
            <a:r>
              <a:rPr lang="en-US" altLang="zh-CN" sz="2400" b="1" i="1" dirty="0" smtClean="0">
                <a:solidFill>
                  <a:srgbClr val="D60093"/>
                </a:solidFill>
                <a:latin typeface="Times New Roman" pitchFamily="18" charset="0"/>
                <a:ea typeface="华文楷体" pitchFamily="2" charset="-122"/>
              </a:rPr>
              <a:t>e.g. affecting cell differentiation. </a:t>
            </a:r>
          </a:p>
          <a:p>
            <a:pPr algn="l" rtl="0" fontAlgn="base">
              <a:lnSpc>
                <a:spcPct val="60000"/>
              </a:lnSpc>
              <a:spcAft>
                <a:spcPct val="0"/>
              </a:spcAft>
              <a:buClr>
                <a:srgbClr val="330066"/>
              </a:buClr>
              <a:buFont typeface="Wingdings" pitchFamily="2" charset="2"/>
              <a:buNone/>
            </a:pPr>
            <a:endParaRPr lang="en-US" altLang="zh-CN" sz="2000" b="1" dirty="0" smtClean="0">
              <a:solidFill>
                <a:srgbClr val="D60093"/>
              </a:solidFill>
              <a:latin typeface="Times New Roman" pitchFamily="18" charset="0"/>
              <a:ea typeface="华文楷体" pitchFamily="2" charset="-122"/>
            </a:endParaRPr>
          </a:p>
        </p:txBody>
      </p:sp>
    </p:spTree>
    <p:extLst>
      <p:ext uri="{BB962C8B-B14F-4D97-AF65-F5344CB8AC3E}">
        <p14:creationId xmlns="" xmlns:p14="http://schemas.microsoft.com/office/powerpoint/2010/main" val="133566665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3528" y="116632"/>
            <a:ext cx="8363272" cy="576064"/>
          </a:xfrm>
        </p:spPr>
        <p:txBody>
          <a:bodyPr/>
          <a:lstStyle/>
          <a:p>
            <a:r>
              <a:rPr lang="en-US" sz="3200" i="1" u="sng" dirty="0">
                <a:solidFill>
                  <a:srgbClr val="0070C0"/>
                </a:solidFill>
              </a:rPr>
              <a:t>Recommendations</a:t>
            </a:r>
            <a:endParaRPr lang="ar-IQ" sz="3200" i="1" u="sng" dirty="0">
              <a:solidFill>
                <a:srgbClr val="0070C0"/>
              </a:solidFill>
            </a:endParaRPr>
          </a:p>
        </p:txBody>
      </p:sp>
      <p:sp>
        <p:nvSpPr>
          <p:cNvPr id="4" name="عنصر نائب للمحتوى 3"/>
          <p:cNvSpPr>
            <a:spLocks noGrp="1"/>
          </p:cNvSpPr>
          <p:nvPr>
            <p:ph sz="half" idx="2"/>
          </p:nvPr>
        </p:nvSpPr>
        <p:spPr>
          <a:xfrm>
            <a:off x="107504" y="476672"/>
            <a:ext cx="7128792" cy="1512168"/>
          </a:xfrm>
        </p:spPr>
        <p:txBody>
          <a:bodyPr/>
          <a:lstStyle/>
          <a:p>
            <a:pPr marL="0" indent="0">
              <a:buNone/>
            </a:pPr>
            <a:r>
              <a:rPr lang="en-US" dirty="0" smtClean="0">
                <a:solidFill>
                  <a:srgbClr val="B40C9C"/>
                </a:solidFill>
              </a:rPr>
              <a:t> </a:t>
            </a:r>
            <a:endParaRPr lang="en-US" dirty="0">
              <a:solidFill>
                <a:srgbClr val="B40C9C"/>
              </a:solidFill>
            </a:endParaRPr>
          </a:p>
          <a:p>
            <a:pPr marL="0" indent="0">
              <a:buNone/>
            </a:pPr>
            <a:r>
              <a:rPr lang="en-US" b="1" dirty="0" smtClean="0">
                <a:solidFill>
                  <a:srgbClr val="B40C9C"/>
                </a:solidFill>
              </a:rPr>
              <a:t>   </a:t>
            </a:r>
            <a:r>
              <a:rPr lang="en-US" b="1" i="1" dirty="0" smtClean="0">
                <a:solidFill>
                  <a:srgbClr val="B40C9C"/>
                </a:solidFill>
              </a:rPr>
              <a:t>Men </a:t>
            </a:r>
            <a:r>
              <a:rPr lang="en-US" b="1" i="1" dirty="0">
                <a:solidFill>
                  <a:srgbClr val="B40C9C"/>
                </a:solidFill>
              </a:rPr>
              <a:t>and </a:t>
            </a:r>
            <a:r>
              <a:rPr lang="en-US" b="1" i="1" dirty="0" smtClean="0">
                <a:solidFill>
                  <a:srgbClr val="B40C9C"/>
                </a:solidFill>
              </a:rPr>
              <a:t>Women       </a:t>
            </a:r>
          </a:p>
          <a:p>
            <a:pPr marL="0" indent="0">
              <a:buNone/>
            </a:pPr>
            <a:r>
              <a:rPr lang="en-US" b="1" i="1" dirty="0">
                <a:solidFill>
                  <a:srgbClr val="B40C9C"/>
                </a:solidFill>
              </a:rPr>
              <a:t> </a:t>
            </a:r>
            <a:r>
              <a:rPr lang="en-US" b="1" i="1" dirty="0" smtClean="0">
                <a:solidFill>
                  <a:srgbClr val="B40C9C"/>
                </a:solidFill>
              </a:rPr>
              <a:t>            = 2-3 ug/day</a:t>
            </a:r>
            <a:endParaRPr lang="en-US" b="1" i="1" dirty="0">
              <a:solidFill>
                <a:srgbClr val="B40C9C"/>
              </a:solidFill>
            </a:endParaRPr>
          </a:p>
          <a:p>
            <a:pPr>
              <a:buFont typeface="Arial" panose="020B0604020202020204" pitchFamily="34" charset="0"/>
              <a:buChar char="•"/>
            </a:pPr>
            <a:endParaRPr lang="ar-IQ" dirty="0">
              <a:solidFill>
                <a:srgbClr val="B40C9C"/>
              </a:solidFill>
            </a:endParaRPr>
          </a:p>
        </p:txBody>
      </p:sp>
      <p:sp>
        <p:nvSpPr>
          <p:cNvPr id="3" name="Rectangle 2"/>
          <p:cNvSpPr/>
          <p:nvPr/>
        </p:nvSpPr>
        <p:spPr>
          <a:xfrm>
            <a:off x="107505" y="2348880"/>
            <a:ext cx="7416824" cy="584775"/>
          </a:xfrm>
          <a:prstGeom prst="rect">
            <a:avLst/>
          </a:prstGeom>
        </p:spPr>
        <p:txBody>
          <a:bodyPr wrap="square">
            <a:spAutoFit/>
          </a:bodyPr>
          <a:lstStyle/>
          <a:p>
            <a:r>
              <a:rPr lang="en-US" altLang="zh-CN" sz="3200" b="1" i="1" u="sng" dirty="0">
                <a:solidFill>
                  <a:srgbClr val="333399"/>
                </a:solidFill>
              </a:rPr>
              <a:t>Biochemical function and deficiency</a:t>
            </a:r>
            <a:endParaRPr lang="en-US" sz="3200" dirty="0"/>
          </a:p>
        </p:txBody>
      </p:sp>
      <p:sp>
        <p:nvSpPr>
          <p:cNvPr id="5" name="Rectangle 4"/>
          <p:cNvSpPr/>
          <p:nvPr/>
        </p:nvSpPr>
        <p:spPr>
          <a:xfrm>
            <a:off x="107504" y="3645023"/>
            <a:ext cx="8856984" cy="2456057"/>
          </a:xfrm>
          <a:prstGeom prst="rect">
            <a:avLst/>
          </a:prstGeom>
        </p:spPr>
        <p:txBody>
          <a:bodyPr wrap="square">
            <a:spAutoFit/>
          </a:bodyPr>
          <a:lstStyle/>
          <a:p>
            <a:pPr algn="l" rtl="0" fontAlgn="base">
              <a:lnSpc>
                <a:spcPct val="120000"/>
              </a:lnSpc>
              <a:spcAft>
                <a:spcPct val="0"/>
              </a:spcAft>
              <a:buClr>
                <a:srgbClr val="330066"/>
              </a:buClr>
              <a:buFont typeface="Wingdings" pitchFamily="2" charset="2"/>
              <a:buNone/>
            </a:pPr>
            <a:r>
              <a:rPr lang="en-US" altLang="zh-CN" dirty="0">
                <a:solidFill>
                  <a:srgbClr val="333399"/>
                </a:solidFill>
                <a:ea typeface="华文楷体" pitchFamily="2" charset="-122"/>
              </a:rPr>
              <a:t>﹡</a:t>
            </a:r>
            <a:r>
              <a:rPr lang="en-US" altLang="zh-CN" sz="2800" i="1" u="sng" dirty="0">
                <a:solidFill>
                  <a:srgbClr val="333399"/>
                </a:solidFill>
                <a:ea typeface="华文楷体" pitchFamily="2" charset="-122"/>
              </a:rPr>
              <a:t>B</a:t>
            </a:r>
            <a:r>
              <a:rPr kumimoji="1" lang="en-US" altLang="zh-CN" sz="2800" b="1" i="1" u="sng" dirty="0">
                <a:solidFill>
                  <a:srgbClr val="333399"/>
                </a:solidFill>
              </a:rPr>
              <a:t>iochemical function: </a:t>
            </a:r>
          </a:p>
          <a:p>
            <a:pPr algn="l" rtl="0" fontAlgn="base">
              <a:lnSpc>
                <a:spcPct val="120000"/>
              </a:lnSpc>
              <a:spcAft>
                <a:spcPct val="0"/>
              </a:spcAft>
              <a:buClr>
                <a:srgbClr val="330066"/>
              </a:buClr>
              <a:buFont typeface="Wingdings" pitchFamily="2" charset="2"/>
              <a:buNone/>
            </a:pPr>
            <a:r>
              <a:rPr kumimoji="1" lang="en-US" altLang="zh-CN" sz="2400" b="1" i="1" dirty="0">
                <a:solidFill>
                  <a:srgbClr val="333399"/>
                </a:solidFill>
              </a:rPr>
              <a:t>          </a:t>
            </a:r>
            <a:r>
              <a:rPr kumimoji="1" lang="en-US" altLang="zh-CN" sz="2400" b="1" i="1" dirty="0">
                <a:solidFill>
                  <a:srgbClr val="B40C9C"/>
                </a:solidFill>
              </a:rPr>
              <a:t>Methyl transfer</a:t>
            </a:r>
            <a:r>
              <a:rPr kumimoji="1" lang="en-US" altLang="zh-CN" sz="2400" b="1" i="1" dirty="0">
                <a:solidFill>
                  <a:srgbClr val="D60093"/>
                </a:solidFill>
              </a:rPr>
              <a:t>.</a:t>
            </a:r>
          </a:p>
          <a:p>
            <a:pPr algn="l" rtl="0" fontAlgn="base">
              <a:lnSpc>
                <a:spcPct val="120000"/>
              </a:lnSpc>
              <a:spcAft>
                <a:spcPct val="0"/>
              </a:spcAft>
              <a:buClr>
                <a:srgbClr val="330066"/>
              </a:buClr>
              <a:buFont typeface="Wingdings" pitchFamily="2" charset="2"/>
              <a:buNone/>
            </a:pPr>
            <a:r>
              <a:rPr lang="en-US" altLang="zh-CN" sz="2800" b="1" i="1" u="sng" dirty="0">
                <a:solidFill>
                  <a:srgbClr val="333399"/>
                </a:solidFill>
                <a:ea typeface="华文楷体" pitchFamily="2" charset="-122"/>
              </a:rPr>
              <a:t>D</a:t>
            </a:r>
            <a:r>
              <a:rPr kumimoji="1" lang="en-US" altLang="zh-CN" sz="2800" b="1" i="1" u="sng" dirty="0">
                <a:solidFill>
                  <a:srgbClr val="333399"/>
                </a:solidFill>
              </a:rPr>
              <a:t>eficiency</a:t>
            </a:r>
            <a:r>
              <a:rPr kumimoji="1" lang="en-US" altLang="zh-CN" sz="2800" b="1" i="1" u="sng" dirty="0">
                <a:solidFill>
                  <a:srgbClr val="333399"/>
                </a:solidFill>
                <a:ea typeface="华文楷体" pitchFamily="2" charset="-122"/>
              </a:rPr>
              <a:t> </a:t>
            </a:r>
            <a:r>
              <a:rPr kumimoji="1" lang="en-US" altLang="zh-CN" sz="2800" b="1" u="sng" dirty="0">
                <a:solidFill>
                  <a:srgbClr val="333399"/>
                </a:solidFill>
                <a:ea typeface="华文楷体" pitchFamily="2" charset="-122"/>
              </a:rPr>
              <a:t>:</a:t>
            </a:r>
          </a:p>
          <a:p>
            <a:pPr algn="l" rtl="0" fontAlgn="base">
              <a:lnSpc>
                <a:spcPct val="120000"/>
              </a:lnSpc>
              <a:spcAft>
                <a:spcPct val="0"/>
              </a:spcAft>
              <a:buClr>
                <a:srgbClr val="330066"/>
              </a:buClr>
              <a:buFont typeface="Wingdings" pitchFamily="2" charset="2"/>
              <a:buNone/>
            </a:pPr>
            <a:r>
              <a:rPr kumimoji="1" lang="en-US" altLang="zh-CN" sz="2400" b="1" dirty="0">
                <a:solidFill>
                  <a:srgbClr val="333399"/>
                </a:solidFill>
                <a:ea typeface="华文楷体" pitchFamily="2" charset="-122"/>
              </a:rPr>
              <a:t>  </a:t>
            </a:r>
            <a:r>
              <a:rPr kumimoji="1" lang="en-US" altLang="zh-CN" sz="2400" b="1" i="1" dirty="0" smtClean="0">
                <a:solidFill>
                  <a:srgbClr val="D60093"/>
                </a:solidFill>
              </a:rPr>
              <a:t>Megaloblastic   </a:t>
            </a:r>
            <a:r>
              <a:rPr kumimoji="1" lang="en-US" altLang="zh-CN" sz="2400" b="1" i="1" dirty="0">
                <a:solidFill>
                  <a:srgbClr val="D60093"/>
                </a:solidFill>
              </a:rPr>
              <a:t>anemia , nerve disease , High blood level </a:t>
            </a:r>
            <a:r>
              <a:rPr kumimoji="1" lang="en-US" altLang="zh-CN" sz="2400" b="1" i="1" dirty="0" smtClean="0">
                <a:solidFill>
                  <a:srgbClr val="D60093"/>
                </a:solidFill>
              </a:rPr>
              <a:t> </a:t>
            </a:r>
          </a:p>
          <a:p>
            <a:pPr algn="l" rtl="0" fontAlgn="base">
              <a:lnSpc>
                <a:spcPct val="120000"/>
              </a:lnSpc>
              <a:spcAft>
                <a:spcPct val="0"/>
              </a:spcAft>
              <a:buClr>
                <a:srgbClr val="330066"/>
              </a:buClr>
              <a:buFont typeface="Wingdings" pitchFamily="2" charset="2"/>
              <a:buNone/>
            </a:pPr>
            <a:r>
              <a:rPr kumimoji="1" lang="en-US" altLang="zh-CN" sz="2400" b="1" i="1" dirty="0" smtClean="0">
                <a:solidFill>
                  <a:srgbClr val="D60093"/>
                </a:solidFill>
              </a:rPr>
              <a:t>  of </a:t>
            </a:r>
            <a:r>
              <a:rPr kumimoji="1" lang="en-US" altLang="zh-CN" sz="2400" b="1" i="1" dirty="0">
                <a:solidFill>
                  <a:srgbClr val="D60093"/>
                </a:solidFill>
              </a:rPr>
              <a:t>homocysteine</a:t>
            </a:r>
          </a:p>
        </p:txBody>
      </p:sp>
    </p:spTree>
    <p:extLst>
      <p:ext uri="{BB962C8B-B14F-4D97-AF65-F5344CB8AC3E}">
        <p14:creationId xmlns="" xmlns:p14="http://schemas.microsoft.com/office/powerpoint/2010/main" val="323486970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95536" y="908720"/>
            <a:ext cx="8352928" cy="4739759"/>
          </a:xfrm>
          <a:prstGeom prst="rect">
            <a:avLst/>
          </a:prstGeom>
        </p:spPr>
        <p:txBody>
          <a:bodyPr wrap="square">
            <a:spAutoFit/>
          </a:bodyPr>
          <a:lstStyle/>
          <a:p>
            <a:pPr algn="l" rtl="0"/>
            <a:endParaRPr lang="en-US" altLang="ar-IQ" i="1" dirty="0" smtClean="0"/>
          </a:p>
          <a:p>
            <a:pPr algn="l" rtl="0"/>
            <a:r>
              <a:rPr lang="en-US" altLang="ar-IQ" sz="2400" b="1" i="1" dirty="0" smtClean="0">
                <a:solidFill>
                  <a:srgbClr val="A81897"/>
                </a:solidFill>
              </a:rPr>
              <a:t>Propionyl -CoA                              Methyl Malonyl –CoA</a:t>
            </a:r>
          </a:p>
          <a:p>
            <a:pPr algn="l" rtl="0"/>
            <a:r>
              <a:rPr lang="en-US" altLang="ar-IQ" sz="2400" b="1" i="1" dirty="0" smtClean="0">
                <a:solidFill>
                  <a:srgbClr val="A81897"/>
                </a:solidFill>
              </a:rPr>
              <a:t>                                    Mutase</a:t>
            </a:r>
          </a:p>
          <a:p>
            <a:pPr algn="l" rtl="0"/>
            <a:r>
              <a:rPr lang="en-US" altLang="ar-IQ" sz="2400" b="1" i="1" dirty="0" smtClean="0">
                <a:solidFill>
                  <a:srgbClr val="A81897"/>
                </a:solidFill>
              </a:rPr>
              <a:t>                     5-doexy adenosyl  Cobalamine</a:t>
            </a:r>
          </a:p>
          <a:p>
            <a:pPr algn="l" rtl="0"/>
            <a:endParaRPr lang="en-US" altLang="ar-IQ" sz="2400" b="1" i="1" dirty="0" smtClean="0">
              <a:solidFill>
                <a:srgbClr val="A81897"/>
              </a:solidFill>
            </a:endParaRPr>
          </a:p>
          <a:p>
            <a:pPr algn="l" rtl="0"/>
            <a:r>
              <a:rPr lang="en-US" altLang="ar-IQ" sz="2400" b="1" i="1" dirty="0" smtClean="0">
                <a:solidFill>
                  <a:srgbClr val="A81897"/>
                </a:solidFill>
              </a:rPr>
              <a:t>                                                </a:t>
            </a:r>
          </a:p>
          <a:p>
            <a:pPr algn="l" rtl="0"/>
            <a:endParaRPr lang="en-US" altLang="ar-IQ" sz="2400" b="1" i="1" dirty="0" smtClean="0">
              <a:solidFill>
                <a:srgbClr val="A81897"/>
              </a:solidFill>
            </a:endParaRPr>
          </a:p>
          <a:p>
            <a:pPr algn="l" rtl="0"/>
            <a:endParaRPr lang="en-US" altLang="ar-IQ" sz="2400" b="1" i="1" dirty="0" smtClean="0">
              <a:solidFill>
                <a:srgbClr val="A81897"/>
              </a:solidFill>
            </a:endParaRPr>
          </a:p>
          <a:p>
            <a:pPr algn="l" rtl="0"/>
            <a:r>
              <a:rPr lang="en-US" altLang="ar-IQ" sz="2400" b="1" i="1" dirty="0" smtClean="0">
                <a:solidFill>
                  <a:srgbClr val="A81897"/>
                </a:solidFill>
              </a:rPr>
              <a:t>                                </a:t>
            </a:r>
          </a:p>
          <a:p>
            <a:pPr algn="l" rtl="0"/>
            <a:r>
              <a:rPr lang="en-US" altLang="ar-IQ" sz="2400" b="1" i="1" dirty="0" smtClean="0">
                <a:solidFill>
                  <a:srgbClr val="A81897"/>
                </a:solidFill>
              </a:rPr>
              <a:t>                                      </a:t>
            </a:r>
          </a:p>
          <a:p>
            <a:pPr algn="l" rtl="0"/>
            <a:endParaRPr lang="en-US" altLang="ar-IQ" sz="2400" b="1" i="1" dirty="0" smtClean="0">
              <a:solidFill>
                <a:srgbClr val="A81897"/>
              </a:solidFill>
            </a:endParaRPr>
          </a:p>
          <a:p>
            <a:pPr algn="l" rtl="0"/>
            <a:r>
              <a:rPr lang="en-US" altLang="ar-IQ" sz="2400" b="1" i="1" dirty="0" smtClean="0">
                <a:solidFill>
                  <a:srgbClr val="A81897"/>
                </a:solidFill>
              </a:rPr>
              <a:t>                                                  Succinyl -CoA</a:t>
            </a:r>
          </a:p>
          <a:p>
            <a:r>
              <a:rPr lang="en-US" altLang="ar-IQ" sz="2000" b="1" dirty="0" smtClean="0">
                <a:solidFill>
                  <a:srgbClr val="A81897"/>
                </a:solidFill>
              </a:rPr>
              <a:t>     </a:t>
            </a:r>
            <a:endParaRPr lang="ar-IQ" altLang="ar-IQ" sz="2000" b="1" dirty="0" smtClean="0">
              <a:solidFill>
                <a:srgbClr val="A81897"/>
              </a:solidFill>
            </a:endParaRPr>
          </a:p>
        </p:txBody>
      </p:sp>
      <p:cxnSp>
        <p:nvCxnSpPr>
          <p:cNvPr id="3" name="رابط كسهم مستقيم 2"/>
          <p:cNvCxnSpPr/>
          <p:nvPr/>
        </p:nvCxnSpPr>
        <p:spPr>
          <a:xfrm>
            <a:off x="3059832" y="1412776"/>
            <a:ext cx="1872208" cy="0"/>
          </a:xfrm>
          <a:prstGeom prst="straightConnector1">
            <a:avLst/>
          </a:prstGeom>
          <a:ln>
            <a:solidFill>
              <a:schemeClr val="accent2">
                <a:lumMod val="60000"/>
                <a:lumOff val="40000"/>
              </a:schemeClr>
            </a:solidFill>
            <a:tailEnd type="arrow"/>
          </a:ln>
        </p:spPr>
        <p:style>
          <a:lnRef idx="2">
            <a:schemeClr val="dk1"/>
          </a:lnRef>
          <a:fillRef idx="0">
            <a:schemeClr val="dk1"/>
          </a:fillRef>
          <a:effectRef idx="1">
            <a:schemeClr val="dk1"/>
          </a:effectRef>
          <a:fontRef idx="minor">
            <a:schemeClr val="tx1"/>
          </a:fontRef>
        </p:style>
      </p:cxnSp>
      <p:cxnSp>
        <p:nvCxnSpPr>
          <p:cNvPr id="4" name="رابط كسهم مستقيم 3"/>
          <p:cNvCxnSpPr/>
          <p:nvPr/>
        </p:nvCxnSpPr>
        <p:spPr>
          <a:xfrm>
            <a:off x="5652120" y="2564904"/>
            <a:ext cx="0" cy="1944216"/>
          </a:xfrm>
          <a:prstGeom prst="straightConnector1">
            <a:avLst/>
          </a:prstGeom>
          <a:ln>
            <a:solidFill>
              <a:schemeClr val="accent2">
                <a:lumMod val="60000"/>
                <a:lumOff val="40000"/>
              </a:schemeClr>
            </a:solidFill>
            <a:tailEnd type="arrow"/>
          </a:ln>
        </p:spPr>
        <p:style>
          <a:lnRef idx="2">
            <a:schemeClr val="dk1"/>
          </a:lnRef>
          <a:fillRef idx="0">
            <a:schemeClr val="dk1"/>
          </a:fillRef>
          <a:effectRef idx="1">
            <a:schemeClr val="dk1"/>
          </a:effectRef>
          <a:fontRef idx="minor">
            <a:schemeClr val="tx1"/>
          </a:fontRef>
        </p:style>
      </p:cxn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51520" y="764704"/>
            <a:ext cx="8496944" cy="4154984"/>
          </a:xfrm>
          <a:prstGeom prst="rect">
            <a:avLst/>
          </a:prstGeom>
        </p:spPr>
        <p:txBody>
          <a:bodyPr wrap="square">
            <a:spAutoFit/>
          </a:bodyPr>
          <a:lstStyle/>
          <a:p>
            <a:pPr algn="l" rtl="0">
              <a:defRPr/>
            </a:pPr>
            <a:r>
              <a:rPr lang="en-US" sz="2400" b="1" i="1" dirty="0" smtClean="0">
                <a:solidFill>
                  <a:srgbClr val="A81897"/>
                </a:solidFill>
              </a:rPr>
              <a:t>N5-Methyl THFA          Coblamine                   Methionine</a:t>
            </a:r>
          </a:p>
          <a:p>
            <a:pPr algn="l" rtl="0">
              <a:defRPr/>
            </a:pPr>
            <a:endParaRPr lang="en-US" sz="2400" b="1" i="1" dirty="0" smtClean="0">
              <a:solidFill>
                <a:srgbClr val="A81897"/>
              </a:solidFill>
            </a:endParaRPr>
          </a:p>
          <a:p>
            <a:pPr algn="l" rtl="0">
              <a:defRPr/>
            </a:pPr>
            <a:endParaRPr lang="en-US" sz="2400" b="1" i="1" dirty="0" smtClean="0">
              <a:solidFill>
                <a:srgbClr val="A81897"/>
              </a:solidFill>
            </a:endParaRPr>
          </a:p>
          <a:p>
            <a:pPr algn="l" rtl="0">
              <a:defRPr/>
            </a:pPr>
            <a:r>
              <a:rPr lang="en-US" sz="2400" b="1" i="1" dirty="0" smtClean="0">
                <a:solidFill>
                  <a:srgbClr val="A81897"/>
                </a:solidFill>
              </a:rPr>
              <a:t>         </a:t>
            </a:r>
            <a:endParaRPr lang="en-US" sz="2400" i="1" dirty="0" smtClean="0">
              <a:solidFill>
                <a:srgbClr val="A81897"/>
              </a:solidFill>
            </a:endParaRPr>
          </a:p>
          <a:p>
            <a:pPr algn="l" rtl="0">
              <a:defRPr/>
            </a:pPr>
            <a:endParaRPr lang="en-US" sz="2400" b="1" i="1" dirty="0" smtClean="0">
              <a:solidFill>
                <a:srgbClr val="A81897"/>
              </a:solidFill>
            </a:endParaRPr>
          </a:p>
          <a:p>
            <a:pPr algn="l" rtl="0">
              <a:defRPr/>
            </a:pPr>
            <a:endParaRPr lang="en-US" sz="2400" b="1" i="1" dirty="0" smtClean="0">
              <a:solidFill>
                <a:srgbClr val="A81897"/>
              </a:solidFill>
            </a:endParaRPr>
          </a:p>
          <a:p>
            <a:pPr algn="l" rtl="0">
              <a:defRPr/>
            </a:pPr>
            <a:endParaRPr lang="en-US" sz="2400" b="1" i="1" dirty="0" smtClean="0">
              <a:solidFill>
                <a:srgbClr val="A81897"/>
              </a:solidFill>
            </a:endParaRPr>
          </a:p>
          <a:p>
            <a:pPr algn="l" rtl="0">
              <a:defRPr/>
            </a:pPr>
            <a:r>
              <a:rPr lang="en-US" sz="2400" b="1" i="1" dirty="0" smtClean="0">
                <a:solidFill>
                  <a:srgbClr val="A81897"/>
                </a:solidFill>
              </a:rPr>
              <a:t>     </a:t>
            </a:r>
          </a:p>
          <a:p>
            <a:pPr algn="l" rtl="0">
              <a:defRPr/>
            </a:pPr>
            <a:r>
              <a:rPr lang="en-US" sz="2400" b="1" i="1" dirty="0" smtClean="0">
                <a:solidFill>
                  <a:srgbClr val="A81897"/>
                </a:solidFill>
              </a:rPr>
              <a:t>      </a:t>
            </a:r>
          </a:p>
          <a:p>
            <a:pPr algn="l" rtl="0">
              <a:defRPr/>
            </a:pPr>
            <a:r>
              <a:rPr lang="en-US" sz="2400" b="1" i="1" dirty="0" smtClean="0">
                <a:solidFill>
                  <a:srgbClr val="A81897"/>
                </a:solidFill>
              </a:rPr>
              <a:t>        THFA                         Methyl                   Homocysteine</a:t>
            </a:r>
          </a:p>
          <a:p>
            <a:pPr algn="l" rtl="0">
              <a:defRPr/>
            </a:pPr>
            <a:r>
              <a:rPr lang="en-US" sz="2400" b="1" i="1" dirty="0" smtClean="0">
                <a:solidFill>
                  <a:srgbClr val="A81897"/>
                </a:solidFill>
              </a:rPr>
              <a:t>                                       Cobalamine </a:t>
            </a:r>
            <a:endParaRPr lang="ar-SA" sz="2400" b="1" dirty="0">
              <a:solidFill>
                <a:srgbClr val="A81897"/>
              </a:solidFill>
            </a:endParaRPr>
          </a:p>
        </p:txBody>
      </p:sp>
      <p:sp>
        <p:nvSpPr>
          <p:cNvPr id="3" name="قوس 2"/>
          <p:cNvSpPr/>
          <p:nvPr/>
        </p:nvSpPr>
        <p:spPr>
          <a:xfrm>
            <a:off x="1979712" y="1412776"/>
            <a:ext cx="1145381" cy="2570510"/>
          </a:xfrm>
          <a:prstGeom prst="arc">
            <a:avLst>
              <a:gd name="adj1" fmla="val 16674977"/>
              <a:gd name="adj2" fmla="val 5138820"/>
            </a:avLst>
          </a:prstGeom>
          <a:ln>
            <a:solidFill>
              <a:schemeClr val="accent2">
                <a:lumMod val="60000"/>
                <a:lumOff val="40000"/>
              </a:schemeClr>
            </a:solidFill>
          </a:ln>
        </p:spPr>
        <p:style>
          <a:lnRef idx="2">
            <a:schemeClr val="dk1"/>
          </a:lnRef>
          <a:fillRef idx="0">
            <a:schemeClr val="dk1"/>
          </a:fillRef>
          <a:effectRef idx="1">
            <a:schemeClr val="dk1"/>
          </a:effectRef>
          <a:fontRef idx="minor">
            <a:schemeClr val="tx1"/>
          </a:fontRef>
        </p:style>
        <p:txBody>
          <a:bodyPr rtlCol="1" anchor="ctr"/>
          <a:lstStyle/>
          <a:p>
            <a:pPr algn="ctr" defTabSz="685800" fontAlgn="base">
              <a:spcBef>
                <a:spcPct val="0"/>
              </a:spcBef>
              <a:spcAft>
                <a:spcPct val="0"/>
              </a:spcAft>
              <a:defRPr/>
            </a:pPr>
            <a:endParaRPr lang="ar-IQ" sz="1350" dirty="0">
              <a:solidFill>
                <a:prstClr val="white"/>
              </a:solidFill>
              <a:latin typeface="Arial"/>
              <a:cs typeface="Tahoma" panose="020B0604030504040204" pitchFamily="34" charset="0"/>
            </a:endParaRPr>
          </a:p>
        </p:txBody>
      </p:sp>
      <p:sp>
        <p:nvSpPr>
          <p:cNvPr id="4" name="قوس 3"/>
          <p:cNvSpPr/>
          <p:nvPr/>
        </p:nvSpPr>
        <p:spPr>
          <a:xfrm rot="10800000">
            <a:off x="3131840" y="1268760"/>
            <a:ext cx="1085850" cy="2592288"/>
          </a:xfrm>
          <a:prstGeom prst="arc">
            <a:avLst>
              <a:gd name="adj1" fmla="val 15944727"/>
              <a:gd name="adj2" fmla="val 4982342"/>
            </a:avLst>
          </a:prstGeom>
          <a:ln>
            <a:solidFill>
              <a:schemeClr val="accent2">
                <a:lumMod val="60000"/>
                <a:lumOff val="40000"/>
              </a:schemeClr>
            </a:solidFill>
          </a:ln>
        </p:spPr>
        <p:style>
          <a:lnRef idx="2">
            <a:schemeClr val="dk1"/>
          </a:lnRef>
          <a:fillRef idx="0">
            <a:schemeClr val="dk1"/>
          </a:fillRef>
          <a:effectRef idx="1">
            <a:schemeClr val="dk1"/>
          </a:effectRef>
          <a:fontRef idx="minor">
            <a:schemeClr val="tx1"/>
          </a:fontRef>
        </p:style>
        <p:txBody>
          <a:bodyPr rtlCol="1" anchor="ctr"/>
          <a:lstStyle/>
          <a:p>
            <a:pPr algn="ctr" defTabSz="685800" fontAlgn="base">
              <a:spcBef>
                <a:spcPct val="0"/>
              </a:spcBef>
              <a:spcAft>
                <a:spcPct val="0"/>
              </a:spcAft>
              <a:defRPr/>
            </a:pPr>
            <a:endParaRPr lang="ar-IQ" sz="1350" dirty="0">
              <a:solidFill>
                <a:prstClr val="white"/>
              </a:solidFill>
              <a:latin typeface="Arial"/>
              <a:cs typeface="Tahoma" panose="020B0604030504040204" pitchFamily="34" charset="0"/>
            </a:endParaRPr>
          </a:p>
        </p:txBody>
      </p:sp>
      <p:sp>
        <p:nvSpPr>
          <p:cNvPr id="5" name="قوس 4"/>
          <p:cNvSpPr/>
          <p:nvPr/>
        </p:nvSpPr>
        <p:spPr>
          <a:xfrm>
            <a:off x="4355976" y="1412776"/>
            <a:ext cx="1368152" cy="2426494"/>
          </a:xfrm>
          <a:prstGeom prst="arc">
            <a:avLst>
              <a:gd name="adj1" fmla="val 16425717"/>
              <a:gd name="adj2" fmla="val 5426146"/>
            </a:avLst>
          </a:prstGeom>
          <a:ln>
            <a:solidFill>
              <a:schemeClr val="accent2">
                <a:lumMod val="60000"/>
                <a:lumOff val="40000"/>
              </a:schemeClr>
            </a:solidFill>
          </a:ln>
        </p:spPr>
        <p:style>
          <a:lnRef idx="2">
            <a:schemeClr val="dk1"/>
          </a:lnRef>
          <a:fillRef idx="0">
            <a:schemeClr val="dk1"/>
          </a:fillRef>
          <a:effectRef idx="1">
            <a:schemeClr val="dk1"/>
          </a:effectRef>
          <a:fontRef idx="minor">
            <a:schemeClr val="tx1"/>
          </a:fontRef>
        </p:style>
        <p:txBody>
          <a:bodyPr rtlCol="1" anchor="ctr"/>
          <a:lstStyle/>
          <a:p>
            <a:pPr algn="ctr" defTabSz="685800" fontAlgn="base">
              <a:spcBef>
                <a:spcPct val="0"/>
              </a:spcBef>
              <a:spcAft>
                <a:spcPct val="0"/>
              </a:spcAft>
              <a:defRPr/>
            </a:pPr>
            <a:endParaRPr lang="ar-IQ" sz="1350" dirty="0">
              <a:solidFill>
                <a:prstClr val="white"/>
              </a:solidFill>
              <a:latin typeface="Arial"/>
              <a:cs typeface="Tahoma" panose="020B0604030504040204" pitchFamily="34" charset="0"/>
            </a:endParaRPr>
          </a:p>
        </p:txBody>
      </p:sp>
      <p:sp>
        <p:nvSpPr>
          <p:cNvPr id="6" name="قوس 5"/>
          <p:cNvSpPr/>
          <p:nvPr/>
        </p:nvSpPr>
        <p:spPr>
          <a:xfrm rot="10800000">
            <a:off x="5724128" y="1340768"/>
            <a:ext cx="1080120" cy="2450306"/>
          </a:xfrm>
          <a:prstGeom prst="arc">
            <a:avLst>
              <a:gd name="adj1" fmla="val 16034873"/>
              <a:gd name="adj2" fmla="val 4982342"/>
            </a:avLst>
          </a:prstGeom>
          <a:ln>
            <a:solidFill>
              <a:schemeClr val="accent2">
                <a:lumMod val="60000"/>
                <a:lumOff val="40000"/>
              </a:schemeClr>
            </a:solidFill>
          </a:ln>
        </p:spPr>
        <p:style>
          <a:lnRef idx="2">
            <a:schemeClr val="dk1"/>
          </a:lnRef>
          <a:fillRef idx="0">
            <a:schemeClr val="dk1"/>
          </a:fillRef>
          <a:effectRef idx="1">
            <a:schemeClr val="dk1"/>
          </a:effectRef>
          <a:fontRef idx="minor">
            <a:schemeClr val="tx1"/>
          </a:fontRef>
        </p:style>
        <p:txBody>
          <a:bodyPr rtlCol="1" anchor="ctr"/>
          <a:lstStyle/>
          <a:p>
            <a:pPr algn="ctr" defTabSz="685800" fontAlgn="base">
              <a:spcBef>
                <a:spcPct val="0"/>
              </a:spcBef>
              <a:spcAft>
                <a:spcPct val="0"/>
              </a:spcAft>
              <a:defRPr/>
            </a:pPr>
            <a:endParaRPr lang="ar-IQ" sz="1350" dirty="0">
              <a:solidFill>
                <a:prstClr val="white"/>
              </a:solidFill>
              <a:latin typeface="Arial"/>
              <a:cs typeface="Tahoma" panose="020B0604030504040204" pitchFamily="34"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51520" y="692696"/>
            <a:ext cx="8712968" cy="4108817"/>
          </a:xfrm>
          <a:prstGeom prst="rect">
            <a:avLst/>
          </a:prstGeom>
        </p:spPr>
        <p:txBody>
          <a:bodyPr wrap="square">
            <a:spAutoFit/>
          </a:bodyPr>
          <a:lstStyle/>
          <a:p>
            <a:pPr algn="l" rtl="0">
              <a:lnSpc>
                <a:spcPct val="90000"/>
              </a:lnSpc>
            </a:pPr>
            <a:r>
              <a:rPr lang="en-US" altLang="ar-IQ" sz="3200" b="1" i="1" dirty="0" smtClean="0">
                <a:solidFill>
                  <a:srgbClr val="FF0000"/>
                </a:solidFill>
              </a:rPr>
              <a:t>The metabolic benefit of this reaction are:</a:t>
            </a:r>
          </a:p>
          <a:p>
            <a:pPr algn="l" rtl="0">
              <a:lnSpc>
                <a:spcPct val="90000"/>
              </a:lnSpc>
            </a:pPr>
            <a:endParaRPr lang="en-US" altLang="ar-IQ" i="1" dirty="0" smtClean="0"/>
          </a:p>
          <a:p>
            <a:pPr algn="l" rtl="0">
              <a:lnSpc>
                <a:spcPct val="90000"/>
              </a:lnSpc>
            </a:pPr>
            <a:r>
              <a:rPr lang="en-US" altLang="ar-IQ" sz="2400" i="1" dirty="0" smtClean="0">
                <a:solidFill>
                  <a:srgbClr val="A81897"/>
                </a:solidFill>
              </a:rPr>
              <a:t>1-  Synthesis of methionine from homocysteine .</a:t>
            </a:r>
          </a:p>
          <a:p>
            <a:pPr algn="l" rtl="0">
              <a:lnSpc>
                <a:spcPct val="90000"/>
              </a:lnSpc>
            </a:pPr>
            <a:endParaRPr lang="en-US" altLang="ar-IQ" sz="2400" i="1" dirty="0" smtClean="0">
              <a:solidFill>
                <a:srgbClr val="A81897"/>
              </a:solidFill>
            </a:endParaRPr>
          </a:p>
          <a:p>
            <a:pPr algn="l" rtl="0">
              <a:lnSpc>
                <a:spcPct val="90000"/>
              </a:lnSpc>
            </a:pPr>
            <a:endParaRPr lang="en-US" altLang="ar-IQ" sz="2400" i="1" dirty="0" smtClean="0">
              <a:solidFill>
                <a:srgbClr val="A81897"/>
              </a:solidFill>
            </a:endParaRPr>
          </a:p>
          <a:p>
            <a:pPr algn="l" rtl="0">
              <a:lnSpc>
                <a:spcPct val="90000"/>
              </a:lnSpc>
            </a:pPr>
            <a:r>
              <a:rPr lang="en-US" altLang="ar-IQ" sz="2400" i="1" dirty="0" smtClean="0">
                <a:solidFill>
                  <a:srgbClr val="A81897"/>
                </a:solidFill>
              </a:rPr>
              <a:t>2- THFA is made available to participate in nucleotide </a:t>
            </a:r>
          </a:p>
          <a:p>
            <a:pPr algn="l" rtl="0">
              <a:lnSpc>
                <a:spcPct val="90000"/>
              </a:lnSpc>
            </a:pPr>
            <a:endParaRPr lang="en-US" altLang="ar-IQ" sz="2400" i="1" dirty="0" smtClean="0">
              <a:solidFill>
                <a:srgbClr val="A81897"/>
              </a:solidFill>
            </a:endParaRPr>
          </a:p>
          <a:p>
            <a:pPr algn="l" rtl="0">
              <a:lnSpc>
                <a:spcPct val="90000"/>
              </a:lnSpc>
            </a:pPr>
            <a:r>
              <a:rPr lang="en-US" altLang="ar-IQ" sz="2400" i="1" dirty="0" smtClean="0">
                <a:solidFill>
                  <a:srgbClr val="A81897"/>
                </a:solidFill>
              </a:rPr>
              <a:t>synthesis.</a:t>
            </a:r>
          </a:p>
          <a:p>
            <a:pPr algn="l" rtl="0">
              <a:lnSpc>
                <a:spcPct val="90000"/>
              </a:lnSpc>
            </a:pPr>
            <a:endParaRPr lang="en-US" altLang="ar-IQ" sz="2400" i="1" dirty="0" smtClean="0">
              <a:solidFill>
                <a:srgbClr val="A81897"/>
              </a:solidFill>
            </a:endParaRPr>
          </a:p>
          <a:p>
            <a:pPr algn="l" rtl="0">
              <a:lnSpc>
                <a:spcPct val="90000"/>
              </a:lnSpc>
            </a:pPr>
            <a:r>
              <a:rPr lang="en-US" altLang="ar-IQ" sz="2400" i="1" dirty="0" smtClean="0">
                <a:solidFill>
                  <a:srgbClr val="A81897"/>
                </a:solidFill>
              </a:rPr>
              <a:t> Because the N5 – methyl THFA is the predominant form of </a:t>
            </a:r>
          </a:p>
          <a:p>
            <a:pPr algn="l" rtl="0">
              <a:lnSpc>
                <a:spcPct val="90000"/>
              </a:lnSpc>
            </a:pPr>
            <a:endParaRPr lang="en-US" altLang="ar-IQ" sz="2400" i="1" dirty="0" smtClean="0">
              <a:solidFill>
                <a:srgbClr val="A81897"/>
              </a:solidFill>
            </a:endParaRPr>
          </a:p>
          <a:p>
            <a:pPr algn="l" rtl="0">
              <a:lnSpc>
                <a:spcPct val="90000"/>
              </a:lnSpc>
            </a:pPr>
            <a:r>
              <a:rPr lang="en-US" altLang="ar-IQ" sz="2400" i="1" dirty="0" smtClean="0">
                <a:solidFill>
                  <a:srgbClr val="A81897"/>
                </a:solidFill>
              </a:rPr>
              <a:t>folic acid in human serum and  liver.</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23528" y="404664"/>
            <a:ext cx="8496944" cy="4216539"/>
          </a:xfrm>
          <a:prstGeom prst="rect">
            <a:avLst/>
          </a:prstGeom>
        </p:spPr>
        <p:txBody>
          <a:bodyPr wrap="square">
            <a:spAutoFit/>
          </a:bodyPr>
          <a:lstStyle/>
          <a:p>
            <a:pPr algn="l" rtl="0"/>
            <a:r>
              <a:rPr lang="en-US" altLang="ar-IQ" sz="2400" i="1" dirty="0" smtClean="0">
                <a:solidFill>
                  <a:srgbClr val="A81897"/>
                </a:solidFill>
              </a:rPr>
              <a:t>A deficiency in vitamin B12 produce in its effect a deficiency </a:t>
            </a:r>
          </a:p>
          <a:p>
            <a:pPr algn="l" rtl="0"/>
            <a:r>
              <a:rPr lang="en-US" altLang="ar-IQ" sz="2400" i="1" dirty="0" smtClean="0">
                <a:solidFill>
                  <a:srgbClr val="A81897"/>
                </a:solidFill>
              </a:rPr>
              <a:t> </a:t>
            </a:r>
          </a:p>
          <a:p>
            <a:pPr algn="l" rtl="0"/>
            <a:r>
              <a:rPr lang="en-US" altLang="ar-IQ" sz="2400" i="1" dirty="0" smtClean="0">
                <a:solidFill>
                  <a:srgbClr val="A81897"/>
                </a:solidFill>
              </a:rPr>
              <a:t>in folic acid as folate being trapped as methyl-THAF</a:t>
            </a:r>
          </a:p>
          <a:p>
            <a:pPr algn="l" rtl="0"/>
            <a:endParaRPr lang="en-US" altLang="ar-IQ" sz="2400" i="1" dirty="0" smtClean="0">
              <a:solidFill>
                <a:srgbClr val="A81897"/>
              </a:solidFill>
            </a:endParaRPr>
          </a:p>
          <a:p>
            <a:pPr algn="l" rtl="0"/>
            <a:r>
              <a:rPr lang="en-US" altLang="ar-IQ" sz="2400" i="1" dirty="0" smtClean="0">
                <a:solidFill>
                  <a:srgbClr val="A81897"/>
                </a:solidFill>
              </a:rPr>
              <a:t> a phenomenon called </a:t>
            </a:r>
            <a:r>
              <a:rPr lang="en-US" altLang="ar-IQ" sz="2800" b="1" i="1" u="sng" dirty="0" smtClean="0">
                <a:solidFill>
                  <a:srgbClr val="A81897"/>
                </a:solidFill>
              </a:rPr>
              <a:t>folate trap. </a:t>
            </a:r>
          </a:p>
          <a:p>
            <a:pPr algn="l" rtl="0"/>
            <a:endParaRPr lang="en-US" altLang="ar-IQ" sz="2400" i="1" dirty="0" smtClean="0">
              <a:solidFill>
                <a:srgbClr val="A81897"/>
              </a:solidFill>
            </a:endParaRPr>
          </a:p>
          <a:p>
            <a:pPr algn="l" rtl="0"/>
            <a:endParaRPr lang="en-US" altLang="ar-IQ" sz="2400" i="1" dirty="0" smtClean="0">
              <a:solidFill>
                <a:srgbClr val="A81897"/>
              </a:solidFill>
            </a:endParaRPr>
          </a:p>
          <a:p>
            <a:pPr algn="l" rtl="0"/>
            <a:r>
              <a:rPr lang="en-US" altLang="ar-IQ" sz="2400" i="1" dirty="0" smtClean="0">
                <a:solidFill>
                  <a:srgbClr val="A81897"/>
                </a:solidFill>
              </a:rPr>
              <a:t>So in both B12 and folate deficiency there is impaired</a:t>
            </a:r>
          </a:p>
          <a:p>
            <a:pPr algn="l" rtl="0"/>
            <a:r>
              <a:rPr lang="en-US" altLang="ar-IQ" sz="2400" i="1" dirty="0" smtClean="0">
                <a:solidFill>
                  <a:srgbClr val="A81897"/>
                </a:solidFill>
              </a:rPr>
              <a:t> </a:t>
            </a:r>
          </a:p>
          <a:p>
            <a:pPr algn="l" rtl="0"/>
            <a:r>
              <a:rPr lang="en-US" altLang="ar-IQ" sz="2400" i="1" dirty="0" smtClean="0">
                <a:solidFill>
                  <a:srgbClr val="A81897"/>
                </a:solidFill>
              </a:rPr>
              <a:t>nucleotides and DNA synthesis leading to megaloblastic </a:t>
            </a:r>
          </a:p>
          <a:p>
            <a:pPr algn="l" rtl="0"/>
            <a:r>
              <a:rPr lang="en-US" altLang="ar-IQ" sz="2400" i="1" dirty="0" smtClean="0">
                <a:solidFill>
                  <a:srgbClr val="A81897"/>
                </a:solidFill>
              </a:rPr>
              <a:t>anemia.</a:t>
            </a:r>
            <a:endParaRPr lang="ar-SA" sz="2400" dirty="0">
              <a:solidFill>
                <a:srgbClr val="A81897"/>
              </a:solidFil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51520" y="1052737"/>
            <a:ext cx="8640960" cy="2677656"/>
          </a:xfrm>
          <a:prstGeom prst="rect">
            <a:avLst/>
          </a:prstGeom>
        </p:spPr>
        <p:txBody>
          <a:bodyPr wrap="square">
            <a:spAutoFit/>
          </a:bodyPr>
          <a:lstStyle/>
          <a:p>
            <a:pPr algn="l" rtl="0"/>
            <a:r>
              <a:rPr lang="en-US" altLang="ar-IQ" sz="2400" b="1" i="1" dirty="0" smtClean="0">
                <a:solidFill>
                  <a:srgbClr val="A81897"/>
                </a:solidFill>
              </a:rPr>
              <a:t>There is also relative deficiency of methionine which may </a:t>
            </a:r>
          </a:p>
          <a:p>
            <a:pPr algn="l" rtl="0"/>
            <a:endParaRPr lang="en-US" altLang="ar-IQ" sz="2400" b="1" i="1" dirty="0" smtClean="0">
              <a:solidFill>
                <a:srgbClr val="A81897"/>
              </a:solidFill>
            </a:endParaRPr>
          </a:p>
          <a:p>
            <a:pPr algn="l" rtl="0"/>
            <a:r>
              <a:rPr lang="en-US" altLang="ar-IQ" sz="2400" b="1" i="1" dirty="0" smtClean="0">
                <a:solidFill>
                  <a:srgbClr val="A81897"/>
                </a:solidFill>
              </a:rPr>
              <a:t>account for the neurological disorder associated with </a:t>
            </a:r>
          </a:p>
          <a:p>
            <a:pPr algn="l" rtl="0"/>
            <a:endParaRPr lang="en-US" altLang="ar-IQ" sz="2400" b="1" i="1" dirty="0" smtClean="0">
              <a:solidFill>
                <a:srgbClr val="A81897"/>
              </a:solidFill>
            </a:endParaRPr>
          </a:p>
          <a:p>
            <a:pPr algn="l" rtl="0"/>
            <a:r>
              <a:rPr lang="en-US" altLang="ar-IQ" sz="2400" b="1" i="1" dirty="0" smtClean="0">
                <a:solidFill>
                  <a:srgbClr val="A81897"/>
                </a:solidFill>
              </a:rPr>
              <a:t>vitamin B12 deficiency (sub acute combined degeneration </a:t>
            </a:r>
          </a:p>
          <a:p>
            <a:pPr algn="l" rtl="0"/>
            <a:endParaRPr lang="en-US" altLang="ar-IQ" sz="2400" b="1" i="1" dirty="0" smtClean="0">
              <a:solidFill>
                <a:srgbClr val="A81897"/>
              </a:solidFill>
            </a:endParaRPr>
          </a:p>
          <a:p>
            <a:pPr algn="l" rtl="0"/>
            <a:r>
              <a:rPr lang="en-US" altLang="ar-IQ" sz="2400" b="1" i="1" dirty="0" smtClean="0">
                <a:solidFill>
                  <a:srgbClr val="A81897"/>
                </a:solidFill>
              </a:rPr>
              <a:t>of the spinal cord).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51520" y="476672"/>
            <a:ext cx="7749480" cy="720080"/>
          </a:xfrm>
        </p:spPr>
        <p:txBody>
          <a:bodyPr/>
          <a:lstStyle/>
          <a:p>
            <a:r>
              <a:rPr lang="en-US" sz="3600" i="1" u="sng" dirty="0" smtClean="0">
                <a:solidFill>
                  <a:srgbClr val="0070C0"/>
                </a:solidFill>
              </a:rPr>
              <a:t>Cobalamin</a:t>
            </a:r>
            <a:endParaRPr lang="ar-IQ" sz="3600" i="1" u="sng" dirty="0">
              <a:solidFill>
                <a:srgbClr val="0070C0"/>
              </a:solidFill>
            </a:endParaRPr>
          </a:p>
        </p:txBody>
      </p:sp>
      <p:sp>
        <p:nvSpPr>
          <p:cNvPr id="3" name="عنصر نائب للمحتوى 2"/>
          <p:cNvSpPr>
            <a:spLocks noGrp="1"/>
          </p:cNvSpPr>
          <p:nvPr>
            <p:ph idx="1"/>
          </p:nvPr>
        </p:nvSpPr>
        <p:spPr>
          <a:xfrm>
            <a:off x="179512" y="1340768"/>
            <a:ext cx="8507288" cy="4790157"/>
          </a:xfrm>
        </p:spPr>
        <p:txBody>
          <a:bodyPr/>
          <a:lstStyle/>
          <a:p>
            <a:pPr>
              <a:buFont typeface="Arial" panose="020B0604020202020204" pitchFamily="34" charset="0"/>
              <a:buChar char="•"/>
            </a:pPr>
            <a:r>
              <a:rPr lang="en-US" sz="2800" b="1" i="1" u="sng" dirty="0">
                <a:solidFill>
                  <a:srgbClr val="B40C9C"/>
                </a:solidFill>
              </a:rPr>
              <a:t>Important in:</a:t>
            </a:r>
          </a:p>
          <a:p>
            <a:pPr>
              <a:buFont typeface="Arial" panose="020B0604020202020204" pitchFamily="34" charset="0"/>
              <a:buChar char="•"/>
            </a:pPr>
            <a:r>
              <a:rPr lang="en-US" sz="2400" i="1" dirty="0" smtClean="0">
                <a:solidFill>
                  <a:srgbClr val="B40C9C"/>
                </a:solidFill>
              </a:rPr>
              <a:t>Proper </a:t>
            </a:r>
            <a:r>
              <a:rPr lang="en-US" sz="2400" i="1" dirty="0">
                <a:solidFill>
                  <a:srgbClr val="B40C9C"/>
                </a:solidFill>
              </a:rPr>
              <a:t>nerve </a:t>
            </a:r>
            <a:r>
              <a:rPr lang="en-US" sz="2400" i="1" dirty="0" smtClean="0">
                <a:solidFill>
                  <a:srgbClr val="B40C9C"/>
                </a:solidFill>
              </a:rPr>
              <a:t>function.</a:t>
            </a:r>
            <a:endParaRPr lang="en-US" sz="2400" i="1" dirty="0">
              <a:solidFill>
                <a:srgbClr val="B40C9C"/>
              </a:solidFill>
            </a:endParaRPr>
          </a:p>
          <a:p>
            <a:pPr>
              <a:buFont typeface="Arial" panose="020B0604020202020204" pitchFamily="34" charset="0"/>
              <a:buChar char="•"/>
            </a:pPr>
            <a:r>
              <a:rPr lang="en-US" sz="2400" i="1" dirty="0" smtClean="0">
                <a:solidFill>
                  <a:srgbClr val="B40C9C"/>
                </a:solidFill>
              </a:rPr>
              <a:t>Production </a:t>
            </a:r>
            <a:r>
              <a:rPr lang="en-US" sz="2400" i="1" dirty="0">
                <a:solidFill>
                  <a:srgbClr val="B40C9C"/>
                </a:solidFill>
              </a:rPr>
              <a:t>of red blood </a:t>
            </a:r>
            <a:r>
              <a:rPr lang="en-US" sz="2400" i="1" dirty="0" smtClean="0">
                <a:solidFill>
                  <a:srgbClr val="B40C9C"/>
                </a:solidFill>
              </a:rPr>
              <a:t>cells.</a:t>
            </a:r>
            <a:endParaRPr lang="en-US" sz="2400" i="1" dirty="0">
              <a:solidFill>
                <a:srgbClr val="B40C9C"/>
              </a:solidFill>
            </a:endParaRPr>
          </a:p>
          <a:p>
            <a:pPr>
              <a:buFont typeface="Arial" panose="020B0604020202020204" pitchFamily="34" charset="0"/>
              <a:buChar char="•"/>
            </a:pPr>
            <a:r>
              <a:rPr lang="en-US" sz="2400" i="1" dirty="0" smtClean="0">
                <a:solidFill>
                  <a:srgbClr val="B40C9C"/>
                </a:solidFill>
              </a:rPr>
              <a:t>Metabolizing </a:t>
            </a:r>
            <a:r>
              <a:rPr lang="en-US" sz="2400" i="1" dirty="0">
                <a:solidFill>
                  <a:srgbClr val="B40C9C"/>
                </a:solidFill>
              </a:rPr>
              <a:t>fats and </a:t>
            </a:r>
            <a:r>
              <a:rPr lang="en-US" sz="2400" i="1" dirty="0" smtClean="0">
                <a:solidFill>
                  <a:srgbClr val="B40C9C"/>
                </a:solidFill>
              </a:rPr>
              <a:t>proteins.</a:t>
            </a:r>
            <a:endParaRPr lang="en-US" sz="2400" i="1" dirty="0">
              <a:solidFill>
                <a:srgbClr val="B40C9C"/>
              </a:solidFill>
            </a:endParaRPr>
          </a:p>
          <a:p>
            <a:pPr>
              <a:buFont typeface="Arial" panose="020B0604020202020204" pitchFamily="34" charset="0"/>
              <a:buChar char="•"/>
            </a:pPr>
            <a:r>
              <a:rPr lang="en-US" sz="2400" i="1" dirty="0" smtClean="0">
                <a:solidFill>
                  <a:srgbClr val="B40C9C"/>
                </a:solidFill>
              </a:rPr>
              <a:t>Prevention </a:t>
            </a:r>
            <a:r>
              <a:rPr lang="en-US" sz="2400" i="1" dirty="0">
                <a:solidFill>
                  <a:srgbClr val="B40C9C"/>
                </a:solidFill>
              </a:rPr>
              <a:t>of </a:t>
            </a:r>
            <a:r>
              <a:rPr lang="en-US" sz="2400" i="1" dirty="0" smtClean="0">
                <a:solidFill>
                  <a:srgbClr val="B40C9C"/>
                </a:solidFill>
              </a:rPr>
              <a:t>anemia.</a:t>
            </a:r>
            <a:endParaRPr lang="en-US" sz="2400" i="1" dirty="0">
              <a:solidFill>
                <a:srgbClr val="B40C9C"/>
              </a:solidFill>
            </a:endParaRPr>
          </a:p>
          <a:p>
            <a:pPr>
              <a:buFont typeface="Arial" panose="020B0604020202020204" pitchFamily="34" charset="0"/>
              <a:buChar char="•"/>
            </a:pPr>
            <a:r>
              <a:rPr lang="en-US" sz="2400" i="1" dirty="0">
                <a:solidFill>
                  <a:srgbClr val="B40C9C"/>
                </a:solidFill>
              </a:rPr>
              <a:t>DNA </a:t>
            </a:r>
            <a:r>
              <a:rPr lang="en-US" sz="2400" i="1" dirty="0" smtClean="0">
                <a:solidFill>
                  <a:srgbClr val="B40C9C"/>
                </a:solidFill>
              </a:rPr>
              <a:t>reproduction.</a:t>
            </a:r>
            <a:endParaRPr lang="en-US" sz="2400" i="1" dirty="0">
              <a:solidFill>
                <a:srgbClr val="B40C9C"/>
              </a:solidFill>
            </a:endParaRPr>
          </a:p>
          <a:p>
            <a:pPr>
              <a:buFont typeface="Arial" panose="020B0604020202020204" pitchFamily="34" charset="0"/>
              <a:buChar char="•"/>
            </a:pPr>
            <a:r>
              <a:rPr lang="en-US" sz="2400" i="1" dirty="0" smtClean="0">
                <a:solidFill>
                  <a:srgbClr val="B40C9C"/>
                </a:solidFill>
              </a:rPr>
              <a:t>Energy </a:t>
            </a:r>
            <a:r>
              <a:rPr lang="en-US" sz="2400" i="1" dirty="0">
                <a:solidFill>
                  <a:srgbClr val="B40C9C"/>
                </a:solidFill>
              </a:rPr>
              <a:t>production?</a:t>
            </a:r>
          </a:p>
          <a:p>
            <a:pPr>
              <a:buFont typeface="Arial" panose="020B0604020202020204" pitchFamily="34" charset="0"/>
              <a:buChar char="•"/>
            </a:pPr>
            <a:endParaRPr lang="ar-IQ" sz="2400" dirty="0">
              <a:solidFill>
                <a:srgbClr val="B40C9C"/>
              </a:solidFill>
            </a:endParaRPr>
          </a:p>
        </p:txBody>
      </p:sp>
    </p:spTree>
    <p:extLst>
      <p:ext uri="{BB962C8B-B14F-4D97-AF65-F5344CB8AC3E}">
        <p14:creationId xmlns="" xmlns:p14="http://schemas.microsoft.com/office/powerpoint/2010/main" val="347964622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119810" name="Rectangle 3"/>
          <p:cNvSpPr>
            <a:spLocks noGrp="1" noChangeArrowheads="1"/>
          </p:cNvSpPr>
          <p:nvPr>
            <p:ph idx="1"/>
          </p:nvPr>
        </p:nvSpPr>
        <p:spPr>
          <a:xfrm>
            <a:off x="251520" y="188640"/>
            <a:ext cx="8712968" cy="5937523"/>
          </a:xfrm>
        </p:spPr>
        <p:txBody>
          <a:bodyPr/>
          <a:lstStyle/>
          <a:p>
            <a:pPr algn="l" rtl="0" eaLnBrk="1" hangingPunct="1">
              <a:buFontTx/>
              <a:buNone/>
            </a:pPr>
            <a:r>
              <a:rPr lang="en-US" altLang="ar-IQ" b="1" dirty="0" smtClean="0">
                <a:solidFill>
                  <a:srgbClr val="FFFF00"/>
                </a:solidFill>
              </a:rPr>
              <a:t>   </a:t>
            </a:r>
            <a:r>
              <a:rPr lang="en-US" altLang="ar-IQ" sz="4400" b="1" i="1" u="sng" dirty="0" smtClean="0">
                <a:solidFill>
                  <a:srgbClr val="7030A0"/>
                </a:solidFill>
              </a:rPr>
              <a:t>Deficiency</a:t>
            </a:r>
            <a:endParaRPr lang="en-US" altLang="ar-IQ" sz="4400" b="1" i="1" dirty="0" smtClean="0">
              <a:solidFill>
                <a:srgbClr val="7030A0"/>
              </a:solidFill>
            </a:endParaRPr>
          </a:p>
          <a:p>
            <a:pPr algn="l" rtl="0" eaLnBrk="1" hangingPunct="1">
              <a:buFontTx/>
              <a:buChar char="-"/>
            </a:pPr>
            <a:r>
              <a:rPr lang="en-US" altLang="ar-IQ" sz="2400" b="1" i="1" dirty="0" smtClean="0">
                <a:solidFill>
                  <a:srgbClr val="A10B8C"/>
                </a:solidFill>
              </a:rPr>
              <a:t>Poor dietary intake.</a:t>
            </a:r>
          </a:p>
          <a:p>
            <a:pPr algn="l" rtl="0" eaLnBrk="1" hangingPunct="1">
              <a:buFontTx/>
              <a:buChar char="-"/>
            </a:pPr>
            <a:endParaRPr lang="en-US" altLang="ar-IQ" sz="2400" b="1" i="1" dirty="0" smtClean="0">
              <a:solidFill>
                <a:srgbClr val="A10B8C"/>
              </a:solidFill>
            </a:endParaRPr>
          </a:p>
          <a:p>
            <a:pPr algn="l" rtl="0" eaLnBrk="1" hangingPunct="1">
              <a:buFontTx/>
              <a:buChar char="-"/>
            </a:pPr>
            <a:r>
              <a:rPr lang="en-US" altLang="ar-IQ" sz="2400" b="1" i="1" dirty="0" smtClean="0">
                <a:solidFill>
                  <a:srgbClr val="A10B8C"/>
                </a:solidFill>
              </a:rPr>
              <a:t>Vegans are at special risk.</a:t>
            </a:r>
          </a:p>
          <a:p>
            <a:pPr algn="l" rtl="0" eaLnBrk="1" hangingPunct="1">
              <a:buFontTx/>
              <a:buChar char="-"/>
            </a:pPr>
            <a:endParaRPr lang="en-US" altLang="ar-IQ" sz="2400" b="1" i="1" dirty="0" smtClean="0">
              <a:solidFill>
                <a:srgbClr val="A10B8C"/>
              </a:solidFill>
            </a:endParaRPr>
          </a:p>
          <a:p>
            <a:pPr algn="l" rtl="0" eaLnBrk="1" hangingPunct="1">
              <a:buNone/>
            </a:pPr>
            <a:r>
              <a:rPr lang="en-US" altLang="ar-IQ" sz="2400" b="1" i="1" dirty="0" smtClean="0">
                <a:solidFill>
                  <a:srgbClr val="A10B8C"/>
                </a:solidFill>
              </a:rPr>
              <a:t>Impaired secretion of intrinsic factor (pernicious anemia)</a:t>
            </a:r>
          </a:p>
          <a:p>
            <a:pPr algn="l" rtl="0" eaLnBrk="1" hangingPunct="1">
              <a:buFontTx/>
              <a:buChar char="-"/>
            </a:pPr>
            <a:endParaRPr lang="en-US" altLang="ar-IQ" sz="2400" b="1" i="1" dirty="0" smtClean="0">
              <a:solidFill>
                <a:srgbClr val="A10B8C"/>
              </a:solidFill>
            </a:endParaRPr>
          </a:p>
          <a:p>
            <a:pPr algn="l" rtl="0" eaLnBrk="1" hangingPunct="1">
              <a:buFontTx/>
              <a:buChar char="-"/>
            </a:pPr>
            <a:r>
              <a:rPr lang="en-US" altLang="ar-IQ" sz="2400" b="1" i="1" dirty="0" smtClean="0">
                <a:solidFill>
                  <a:srgbClr val="A10B8C"/>
                </a:solidFill>
              </a:rPr>
              <a:t>Gastrectomy.</a:t>
            </a:r>
          </a:p>
          <a:p>
            <a:pPr algn="l" rtl="0" eaLnBrk="1" hangingPunct="1">
              <a:buFontTx/>
              <a:buChar char="-"/>
            </a:pPr>
            <a:endParaRPr lang="en-US" altLang="ar-IQ" sz="2400" b="1" i="1" dirty="0" smtClean="0">
              <a:solidFill>
                <a:srgbClr val="A10B8C"/>
              </a:solidFill>
            </a:endParaRPr>
          </a:p>
          <a:p>
            <a:pPr algn="l" rtl="0" eaLnBrk="1" hangingPunct="1">
              <a:buFontTx/>
              <a:buChar char="-"/>
            </a:pPr>
            <a:r>
              <a:rPr lang="en-US" altLang="ar-IQ" sz="2400" b="1" i="1" dirty="0" smtClean="0">
                <a:solidFill>
                  <a:srgbClr val="A10B8C"/>
                </a:solidFill>
              </a:rPr>
              <a:t>Terminal ileal resection.</a:t>
            </a:r>
          </a:p>
        </p:txBody>
      </p:sp>
      <p:sp>
        <p:nvSpPr>
          <p:cNvPr id="114691" name="عنصر نائب لرقم الشريحة 4"/>
          <p:cNvSpPr>
            <a:spLocks noGrp="1"/>
          </p:cNvSpPr>
          <p:nvPr>
            <p:ph type="sldNum" sz="quarter" idx="12"/>
          </p:nvPr>
        </p:nvSpPr>
        <p:spPr/>
        <p:txBody>
          <a:bodyPr/>
          <a:lstStyle/>
          <a:p>
            <a:pPr>
              <a:defRPr/>
            </a:pPr>
            <a:fld id="{C9EC244A-A4EF-4B1A-8D8C-D4B8B4BC76C8}" type="slidenum">
              <a:rPr lang="ar-SA">
                <a:solidFill>
                  <a:srgbClr val="D4D2D0">
                    <a:shade val="50000"/>
                  </a:srgbClr>
                </a:solidFill>
              </a:rPr>
              <a:pPr>
                <a:defRPr/>
              </a:pPr>
              <a:t>117</a:t>
            </a:fld>
            <a:endParaRPr lang="en-US" dirty="0">
              <a:solidFill>
                <a:srgbClr val="D4D2D0">
                  <a:shade val="50000"/>
                </a:srgbClr>
              </a:solidFill>
            </a:endParaRPr>
          </a:p>
        </p:txBody>
      </p:sp>
    </p:spTree>
    <p:extLst>
      <p:ext uri="{BB962C8B-B14F-4D97-AF65-F5344CB8AC3E}">
        <p14:creationId xmlns="" xmlns:p14="http://schemas.microsoft.com/office/powerpoint/2010/main" val="16619557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19810">
                                            <p:txEl>
                                              <p:pRg st="0" end="0"/>
                                            </p:txEl>
                                          </p:spTgt>
                                        </p:tgtEl>
                                        <p:attrNameLst>
                                          <p:attrName>style.visibility</p:attrName>
                                        </p:attrNameLst>
                                      </p:cBhvr>
                                      <p:to>
                                        <p:strVal val="visible"/>
                                      </p:to>
                                    </p:set>
                                    <p:animEffect transition="in" filter="wheel(1)">
                                      <p:cBhvr>
                                        <p:cTn id="7" dur="500"/>
                                        <p:tgtEl>
                                          <p:spTgt spid="119810">
                                            <p:txEl>
                                              <p:pRg st="0" end="0"/>
                                            </p:txEl>
                                          </p:spTgt>
                                        </p:tgtEl>
                                      </p:cBhvr>
                                    </p:animEffect>
                                  </p:childTnLst>
                                </p:cTn>
                              </p:par>
                            </p:childTnLst>
                          </p:cTn>
                        </p:par>
                        <p:par>
                          <p:cTn id="8" fill="hold" nodeType="afterGroup">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19810">
                                            <p:txEl>
                                              <p:pRg st="1" end="1"/>
                                            </p:txEl>
                                          </p:spTgt>
                                        </p:tgtEl>
                                        <p:attrNameLst>
                                          <p:attrName>style.visibility</p:attrName>
                                        </p:attrNameLst>
                                      </p:cBhvr>
                                      <p:to>
                                        <p:strVal val="visible"/>
                                      </p:to>
                                    </p:set>
                                    <p:animEffect transition="in" filter="wheel(1)">
                                      <p:cBhvr>
                                        <p:cTn id="11" dur="500"/>
                                        <p:tgtEl>
                                          <p:spTgt spid="119810">
                                            <p:txEl>
                                              <p:pRg st="1" end="1"/>
                                            </p:txEl>
                                          </p:spTgt>
                                        </p:tgtEl>
                                      </p:cBhvr>
                                    </p:animEffect>
                                  </p:childTnLst>
                                </p:cTn>
                              </p:par>
                            </p:childTnLst>
                          </p:cTn>
                        </p:par>
                        <p:par>
                          <p:cTn id="12" fill="hold" nodeType="afterGroup">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119810">
                                            <p:txEl>
                                              <p:pRg st="3" end="3"/>
                                            </p:txEl>
                                          </p:spTgt>
                                        </p:tgtEl>
                                        <p:attrNameLst>
                                          <p:attrName>style.visibility</p:attrName>
                                        </p:attrNameLst>
                                      </p:cBhvr>
                                      <p:to>
                                        <p:strVal val="visible"/>
                                      </p:to>
                                    </p:set>
                                    <p:animEffect transition="in" filter="wheel(1)">
                                      <p:cBhvr>
                                        <p:cTn id="15" dur="500"/>
                                        <p:tgtEl>
                                          <p:spTgt spid="119810">
                                            <p:txEl>
                                              <p:pRg st="3" end="3"/>
                                            </p:txEl>
                                          </p:spTgt>
                                        </p:tgtEl>
                                      </p:cBhvr>
                                    </p:animEffect>
                                  </p:childTnLst>
                                </p:cTn>
                              </p:par>
                            </p:childTnLst>
                          </p:cTn>
                        </p:par>
                        <p:par>
                          <p:cTn id="16" fill="hold" nodeType="afterGroup">
                            <p:stCondLst>
                              <p:cond delay="1500"/>
                            </p:stCondLst>
                            <p:childTnLst>
                              <p:par>
                                <p:cTn id="17" presetID="21" presetClass="entr" presetSubtype="1" fill="hold" grpId="0" nodeType="afterEffect">
                                  <p:stCondLst>
                                    <p:cond delay="0"/>
                                  </p:stCondLst>
                                  <p:childTnLst>
                                    <p:set>
                                      <p:cBhvr>
                                        <p:cTn id="18" dur="1" fill="hold">
                                          <p:stCondLst>
                                            <p:cond delay="0"/>
                                          </p:stCondLst>
                                        </p:cTn>
                                        <p:tgtEl>
                                          <p:spTgt spid="119810">
                                            <p:txEl>
                                              <p:pRg st="5" end="5"/>
                                            </p:txEl>
                                          </p:spTgt>
                                        </p:tgtEl>
                                        <p:attrNameLst>
                                          <p:attrName>style.visibility</p:attrName>
                                        </p:attrNameLst>
                                      </p:cBhvr>
                                      <p:to>
                                        <p:strVal val="visible"/>
                                      </p:to>
                                    </p:set>
                                    <p:animEffect transition="in" filter="wheel(1)">
                                      <p:cBhvr>
                                        <p:cTn id="19" dur="500"/>
                                        <p:tgtEl>
                                          <p:spTgt spid="119810">
                                            <p:txEl>
                                              <p:pRg st="5" end="5"/>
                                            </p:txEl>
                                          </p:spTgt>
                                        </p:tgtEl>
                                      </p:cBhvr>
                                    </p:animEffect>
                                  </p:childTnLst>
                                </p:cTn>
                              </p:par>
                            </p:childTnLst>
                          </p:cTn>
                        </p:par>
                        <p:par>
                          <p:cTn id="20" fill="hold" nodeType="afterGroup">
                            <p:stCondLst>
                              <p:cond delay="2000"/>
                            </p:stCondLst>
                            <p:childTnLst>
                              <p:par>
                                <p:cTn id="21" presetID="21" presetClass="entr" presetSubtype="1" fill="hold" grpId="0" nodeType="afterEffect">
                                  <p:stCondLst>
                                    <p:cond delay="0"/>
                                  </p:stCondLst>
                                  <p:childTnLst>
                                    <p:set>
                                      <p:cBhvr>
                                        <p:cTn id="22" dur="1" fill="hold">
                                          <p:stCondLst>
                                            <p:cond delay="0"/>
                                          </p:stCondLst>
                                        </p:cTn>
                                        <p:tgtEl>
                                          <p:spTgt spid="119810">
                                            <p:txEl>
                                              <p:pRg st="7" end="7"/>
                                            </p:txEl>
                                          </p:spTgt>
                                        </p:tgtEl>
                                        <p:attrNameLst>
                                          <p:attrName>style.visibility</p:attrName>
                                        </p:attrNameLst>
                                      </p:cBhvr>
                                      <p:to>
                                        <p:strVal val="visible"/>
                                      </p:to>
                                    </p:set>
                                    <p:animEffect transition="in" filter="wheel(1)">
                                      <p:cBhvr>
                                        <p:cTn id="23" dur="500"/>
                                        <p:tgtEl>
                                          <p:spTgt spid="119810">
                                            <p:txEl>
                                              <p:pRg st="7" end="7"/>
                                            </p:txEl>
                                          </p:spTgt>
                                        </p:tgtEl>
                                      </p:cBhvr>
                                    </p:animEffect>
                                  </p:childTnLst>
                                </p:cTn>
                              </p:par>
                            </p:childTnLst>
                          </p:cTn>
                        </p:par>
                        <p:par>
                          <p:cTn id="24" fill="hold" nodeType="afterGroup">
                            <p:stCondLst>
                              <p:cond delay="2500"/>
                            </p:stCondLst>
                            <p:childTnLst>
                              <p:par>
                                <p:cTn id="25" presetID="21" presetClass="entr" presetSubtype="1" fill="hold" grpId="0" nodeType="afterEffect">
                                  <p:stCondLst>
                                    <p:cond delay="0"/>
                                  </p:stCondLst>
                                  <p:childTnLst>
                                    <p:set>
                                      <p:cBhvr>
                                        <p:cTn id="26" dur="1" fill="hold">
                                          <p:stCondLst>
                                            <p:cond delay="0"/>
                                          </p:stCondLst>
                                        </p:cTn>
                                        <p:tgtEl>
                                          <p:spTgt spid="119810">
                                            <p:txEl>
                                              <p:pRg st="9" end="9"/>
                                            </p:txEl>
                                          </p:spTgt>
                                        </p:tgtEl>
                                        <p:attrNameLst>
                                          <p:attrName>style.visibility</p:attrName>
                                        </p:attrNameLst>
                                      </p:cBhvr>
                                      <p:to>
                                        <p:strVal val="visible"/>
                                      </p:to>
                                    </p:set>
                                    <p:animEffect transition="in" filter="wheel(1)">
                                      <p:cBhvr>
                                        <p:cTn id="27" dur="500"/>
                                        <p:tgtEl>
                                          <p:spTgt spid="1198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404664"/>
            <a:ext cx="7543800" cy="1012974"/>
          </a:xfrm>
        </p:spPr>
        <p:txBody>
          <a:bodyPr/>
          <a:lstStyle/>
          <a:p>
            <a:r>
              <a:rPr lang="en-US" sz="3200" i="1" u="sng" dirty="0">
                <a:solidFill>
                  <a:srgbClr val="0070C0"/>
                </a:solidFill>
              </a:rPr>
              <a:t>Who’s at Risk?</a:t>
            </a:r>
            <a:endParaRPr lang="ar-IQ" sz="3200" i="1" u="sng" dirty="0">
              <a:solidFill>
                <a:srgbClr val="0070C0"/>
              </a:solidFill>
            </a:endParaRPr>
          </a:p>
        </p:txBody>
      </p:sp>
      <p:sp>
        <p:nvSpPr>
          <p:cNvPr id="3" name="عنصر نائب للمحتوى 2"/>
          <p:cNvSpPr>
            <a:spLocks noGrp="1"/>
          </p:cNvSpPr>
          <p:nvPr>
            <p:ph idx="1"/>
          </p:nvPr>
        </p:nvSpPr>
        <p:spPr>
          <a:xfrm>
            <a:off x="251520" y="1417638"/>
            <a:ext cx="8435280" cy="4713287"/>
          </a:xfrm>
        </p:spPr>
        <p:txBody>
          <a:bodyPr/>
          <a:lstStyle/>
          <a:p>
            <a:pPr>
              <a:buFont typeface="Arial" panose="020B0604020202020204" pitchFamily="34" charset="0"/>
              <a:buChar char="•"/>
            </a:pPr>
            <a:r>
              <a:rPr lang="en-US" sz="2400" i="1" dirty="0" smtClean="0">
                <a:solidFill>
                  <a:srgbClr val="B40C9C"/>
                </a:solidFill>
              </a:rPr>
              <a:t>Pernicious anemia.</a:t>
            </a:r>
            <a:endParaRPr lang="en-US" sz="2400" i="1" dirty="0">
              <a:solidFill>
                <a:srgbClr val="B40C9C"/>
              </a:solidFill>
            </a:endParaRPr>
          </a:p>
          <a:p>
            <a:pPr>
              <a:buFont typeface="Arial" panose="020B0604020202020204" pitchFamily="34" charset="0"/>
              <a:buChar char="•"/>
            </a:pPr>
            <a:endParaRPr lang="en-US" sz="2400" i="1" dirty="0" smtClean="0">
              <a:solidFill>
                <a:srgbClr val="B40C9C"/>
              </a:solidFill>
            </a:endParaRPr>
          </a:p>
          <a:p>
            <a:pPr>
              <a:buFont typeface="Arial" panose="020B0604020202020204" pitchFamily="34" charset="0"/>
              <a:buChar char="•"/>
            </a:pPr>
            <a:r>
              <a:rPr lang="en-US" sz="2400" i="1" dirty="0" smtClean="0">
                <a:solidFill>
                  <a:srgbClr val="B40C9C"/>
                </a:solidFill>
              </a:rPr>
              <a:t>B-12 </a:t>
            </a:r>
            <a:r>
              <a:rPr lang="en-US" sz="2400" i="1" dirty="0">
                <a:solidFill>
                  <a:srgbClr val="B40C9C"/>
                </a:solidFill>
              </a:rPr>
              <a:t>injections often taken </a:t>
            </a:r>
            <a:r>
              <a:rPr lang="en-US" sz="2400" i="1" dirty="0" smtClean="0">
                <a:solidFill>
                  <a:srgbClr val="B40C9C"/>
                </a:solidFill>
              </a:rPr>
              <a:t>regularly.</a:t>
            </a:r>
            <a:endParaRPr lang="en-US" sz="2400" i="1" dirty="0">
              <a:solidFill>
                <a:srgbClr val="B40C9C"/>
              </a:solidFill>
            </a:endParaRPr>
          </a:p>
          <a:p>
            <a:pPr>
              <a:buFont typeface="Arial" panose="020B0604020202020204" pitchFamily="34" charset="0"/>
              <a:buChar char="•"/>
            </a:pPr>
            <a:endParaRPr lang="en-US" sz="2400" i="1" dirty="0" smtClean="0">
              <a:solidFill>
                <a:srgbClr val="B40C9C"/>
              </a:solidFill>
            </a:endParaRPr>
          </a:p>
          <a:p>
            <a:pPr>
              <a:buFont typeface="Arial" panose="020B0604020202020204" pitchFamily="34" charset="0"/>
              <a:buChar char="•"/>
            </a:pPr>
            <a:r>
              <a:rPr lang="en-US" sz="2400" i="1" dirty="0" smtClean="0">
                <a:solidFill>
                  <a:srgbClr val="B40C9C"/>
                </a:solidFill>
              </a:rPr>
              <a:t>HIV.</a:t>
            </a:r>
            <a:endParaRPr lang="en-US" sz="2400" i="1" dirty="0">
              <a:solidFill>
                <a:srgbClr val="B40C9C"/>
              </a:solidFill>
            </a:endParaRPr>
          </a:p>
          <a:p>
            <a:pPr>
              <a:buFont typeface="Arial" panose="020B0604020202020204" pitchFamily="34" charset="0"/>
              <a:buChar char="•"/>
            </a:pPr>
            <a:endParaRPr lang="en-US" sz="2400" i="1" dirty="0" smtClean="0">
              <a:solidFill>
                <a:srgbClr val="B40C9C"/>
              </a:solidFill>
            </a:endParaRPr>
          </a:p>
          <a:p>
            <a:pPr>
              <a:buFont typeface="Arial" panose="020B0604020202020204" pitchFamily="34" charset="0"/>
              <a:buChar char="•"/>
            </a:pPr>
            <a:r>
              <a:rPr lang="en-US" sz="2400" i="1" dirty="0" smtClean="0">
                <a:solidFill>
                  <a:srgbClr val="B40C9C"/>
                </a:solidFill>
              </a:rPr>
              <a:t>Chronic </a:t>
            </a:r>
            <a:r>
              <a:rPr lang="en-US" sz="2400" i="1" dirty="0">
                <a:solidFill>
                  <a:srgbClr val="B40C9C"/>
                </a:solidFill>
              </a:rPr>
              <a:t>Fatigue </a:t>
            </a:r>
            <a:r>
              <a:rPr lang="en-US" sz="2400" i="1" dirty="0" smtClean="0">
                <a:solidFill>
                  <a:srgbClr val="B40C9C"/>
                </a:solidFill>
              </a:rPr>
              <a:t>Syndrome.</a:t>
            </a:r>
            <a:endParaRPr lang="en-US" sz="2400" i="1" dirty="0">
              <a:solidFill>
                <a:srgbClr val="B40C9C"/>
              </a:solidFill>
            </a:endParaRPr>
          </a:p>
          <a:p>
            <a:pPr>
              <a:buFont typeface="Arial" panose="020B0604020202020204" pitchFamily="34" charset="0"/>
              <a:buChar char="•"/>
            </a:pPr>
            <a:endParaRPr lang="ar-IQ" sz="2400" i="1" dirty="0">
              <a:solidFill>
                <a:srgbClr val="B40C9C"/>
              </a:solidFill>
            </a:endParaRPr>
          </a:p>
        </p:txBody>
      </p:sp>
    </p:spTree>
    <p:extLst>
      <p:ext uri="{BB962C8B-B14F-4D97-AF65-F5344CB8AC3E}">
        <p14:creationId xmlns="" xmlns:p14="http://schemas.microsoft.com/office/powerpoint/2010/main" val="48143949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110594" name="Rectangle 3"/>
          <p:cNvSpPr>
            <a:spLocks noGrp="1" noChangeArrowheads="1"/>
          </p:cNvSpPr>
          <p:nvPr>
            <p:ph idx="1"/>
          </p:nvPr>
        </p:nvSpPr>
        <p:spPr>
          <a:xfrm>
            <a:off x="323528" y="404664"/>
            <a:ext cx="8136904" cy="4525963"/>
          </a:xfrm>
        </p:spPr>
        <p:txBody>
          <a:bodyPr/>
          <a:lstStyle/>
          <a:p>
            <a:pPr algn="l" rtl="0" eaLnBrk="1" hangingPunct="1">
              <a:buFontTx/>
              <a:buNone/>
            </a:pPr>
            <a:r>
              <a:rPr lang="en-US" altLang="ar-IQ" dirty="0" smtClean="0"/>
              <a:t> </a:t>
            </a:r>
            <a:r>
              <a:rPr lang="en-US" altLang="ar-IQ" sz="2400" b="1" i="1" dirty="0" smtClean="0">
                <a:solidFill>
                  <a:srgbClr val="A10B8C"/>
                </a:solidFill>
              </a:rPr>
              <a:t>Tissues with high degree of cell multiplication are </a:t>
            </a:r>
          </a:p>
          <a:p>
            <a:pPr algn="l" rtl="0" eaLnBrk="1" hangingPunct="1">
              <a:buFontTx/>
              <a:buNone/>
            </a:pPr>
            <a:endParaRPr lang="en-US" altLang="ar-IQ" sz="2400" b="1" i="1" dirty="0" smtClean="0">
              <a:solidFill>
                <a:srgbClr val="A10B8C"/>
              </a:solidFill>
            </a:endParaRPr>
          </a:p>
          <a:p>
            <a:pPr algn="l" rtl="0" eaLnBrk="1" hangingPunct="1">
              <a:buFontTx/>
              <a:buNone/>
            </a:pPr>
            <a:r>
              <a:rPr lang="en-US" altLang="ar-IQ" sz="2400" b="1" i="1" dirty="0" smtClean="0">
                <a:solidFill>
                  <a:srgbClr val="A10B8C"/>
                </a:solidFill>
              </a:rPr>
              <a:t>therefore first affected such as bone marrow leading </a:t>
            </a:r>
          </a:p>
          <a:p>
            <a:pPr algn="l" rtl="0" eaLnBrk="1" hangingPunct="1">
              <a:buFontTx/>
              <a:buNone/>
            </a:pPr>
            <a:endParaRPr lang="en-US" altLang="ar-IQ" sz="2400" b="1" i="1" dirty="0" smtClean="0">
              <a:solidFill>
                <a:srgbClr val="A10B8C"/>
              </a:solidFill>
            </a:endParaRPr>
          </a:p>
          <a:p>
            <a:pPr algn="l" rtl="0" eaLnBrk="1" hangingPunct="1">
              <a:buFontTx/>
              <a:buNone/>
            </a:pPr>
            <a:r>
              <a:rPr lang="en-US" altLang="ar-IQ" sz="2400" b="1" i="1" dirty="0" smtClean="0">
                <a:solidFill>
                  <a:srgbClr val="A10B8C"/>
                </a:solidFill>
              </a:rPr>
              <a:t>to Megaloblastic anaemia. </a:t>
            </a:r>
          </a:p>
          <a:p>
            <a:pPr algn="l" rtl="0" eaLnBrk="1" hangingPunct="1">
              <a:buFontTx/>
              <a:buNone/>
            </a:pPr>
            <a:endParaRPr lang="en-US" altLang="ar-IQ" sz="2400" b="1" i="1" dirty="0" smtClean="0">
              <a:solidFill>
                <a:srgbClr val="A10B8C"/>
              </a:solidFill>
            </a:endParaRPr>
          </a:p>
          <a:p>
            <a:pPr algn="l" rtl="0" eaLnBrk="1" hangingPunct="1">
              <a:buFontTx/>
              <a:buNone/>
            </a:pPr>
            <a:endParaRPr lang="en-US" altLang="ar-IQ" sz="2400" b="1" i="1" dirty="0" smtClean="0">
              <a:solidFill>
                <a:srgbClr val="A10B8C"/>
              </a:solidFill>
            </a:endParaRPr>
          </a:p>
          <a:p>
            <a:pPr algn="l" rtl="0" eaLnBrk="1" hangingPunct="1">
              <a:buFontTx/>
              <a:buNone/>
            </a:pPr>
            <a:r>
              <a:rPr lang="en-US" altLang="ar-IQ" sz="2400" b="1" i="1" dirty="0" smtClean="0">
                <a:solidFill>
                  <a:srgbClr val="A10B8C"/>
                </a:solidFill>
              </a:rPr>
              <a:t>Other cells that areprone to be affected are leukocyte </a:t>
            </a:r>
          </a:p>
          <a:p>
            <a:pPr algn="l" rtl="0" eaLnBrk="1" hangingPunct="1">
              <a:buFontTx/>
              <a:buNone/>
            </a:pPr>
            <a:endParaRPr lang="en-US" altLang="ar-IQ" sz="2400" b="1" i="1" dirty="0" smtClean="0">
              <a:solidFill>
                <a:srgbClr val="A10B8C"/>
              </a:solidFill>
            </a:endParaRPr>
          </a:p>
          <a:p>
            <a:pPr algn="l" rtl="0" eaLnBrk="1" hangingPunct="1">
              <a:buFontTx/>
              <a:buNone/>
            </a:pPr>
            <a:r>
              <a:rPr lang="en-US" altLang="ar-IQ" sz="2400" b="1" i="1" dirty="0" smtClean="0">
                <a:solidFill>
                  <a:srgbClr val="A10B8C"/>
                </a:solidFill>
              </a:rPr>
              <a:t>and epithelial cells lining the gastrointestinal tract. </a:t>
            </a:r>
          </a:p>
        </p:txBody>
      </p:sp>
      <p:sp>
        <p:nvSpPr>
          <p:cNvPr id="105475" name="عنصر نائب لرقم الشريحة 4"/>
          <p:cNvSpPr>
            <a:spLocks noGrp="1"/>
          </p:cNvSpPr>
          <p:nvPr>
            <p:ph type="sldNum" sz="quarter" idx="12"/>
          </p:nvPr>
        </p:nvSpPr>
        <p:spPr/>
        <p:txBody>
          <a:bodyPr/>
          <a:lstStyle/>
          <a:p>
            <a:pPr>
              <a:defRPr/>
            </a:pPr>
            <a:fld id="{E5AD72C5-B1ED-4D7A-BBCA-D3E7452252B4}" type="slidenum">
              <a:rPr lang="ar-SA">
                <a:solidFill>
                  <a:srgbClr val="D4D2D0">
                    <a:shade val="50000"/>
                  </a:srgbClr>
                </a:solidFill>
              </a:rPr>
              <a:pPr>
                <a:defRPr/>
              </a:pPr>
              <a:t>119</a:t>
            </a:fld>
            <a:endParaRPr lang="en-US" dirty="0">
              <a:solidFill>
                <a:srgbClr val="D4D2D0">
                  <a:shade val="50000"/>
                </a:srgbClr>
              </a:solidFill>
            </a:endParaRPr>
          </a:p>
        </p:txBody>
      </p:sp>
    </p:spTree>
    <p:extLst>
      <p:ext uri="{BB962C8B-B14F-4D97-AF65-F5344CB8AC3E}">
        <p14:creationId xmlns="" xmlns:p14="http://schemas.microsoft.com/office/powerpoint/2010/main" val="2286755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10594">
                                            <p:txEl>
                                              <p:pRg st="0" end="0"/>
                                            </p:txEl>
                                          </p:spTgt>
                                        </p:tgtEl>
                                        <p:attrNameLst>
                                          <p:attrName>style.visibility</p:attrName>
                                        </p:attrNameLst>
                                      </p:cBhvr>
                                      <p:to>
                                        <p:strVal val="visible"/>
                                      </p:to>
                                    </p:set>
                                    <p:animEffect transition="in" filter="wheel(1)">
                                      <p:cBhvr>
                                        <p:cTn id="7" dur="500"/>
                                        <p:tgtEl>
                                          <p:spTgt spid="110594">
                                            <p:txEl>
                                              <p:pRg st="0" end="0"/>
                                            </p:tx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10594">
                                            <p:txEl>
                                              <p:pRg st="2" end="2"/>
                                            </p:txEl>
                                          </p:spTgt>
                                        </p:tgtEl>
                                        <p:attrNameLst>
                                          <p:attrName>style.visibility</p:attrName>
                                        </p:attrNameLst>
                                      </p:cBhvr>
                                      <p:to>
                                        <p:strVal val="visible"/>
                                      </p:to>
                                    </p:set>
                                    <p:animEffect transition="in" filter="wheel(1)">
                                      <p:cBhvr>
                                        <p:cTn id="10" dur="500"/>
                                        <p:tgtEl>
                                          <p:spTgt spid="110594">
                                            <p:txEl>
                                              <p:pRg st="2" end="2"/>
                                            </p:txEl>
                                          </p:spTgt>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10594">
                                            <p:txEl>
                                              <p:pRg st="4" end="4"/>
                                            </p:txEl>
                                          </p:spTgt>
                                        </p:tgtEl>
                                        <p:attrNameLst>
                                          <p:attrName>style.visibility</p:attrName>
                                        </p:attrNameLst>
                                      </p:cBhvr>
                                      <p:to>
                                        <p:strVal val="visible"/>
                                      </p:to>
                                    </p:set>
                                    <p:animEffect transition="in" filter="wheel(1)">
                                      <p:cBhvr>
                                        <p:cTn id="13" dur="500"/>
                                        <p:tgtEl>
                                          <p:spTgt spid="110594">
                                            <p:txEl>
                                              <p:pRg st="4" end="4"/>
                                            </p:txEl>
                                          </p:spTgt>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10594">
                                            <p:txEl>
                                              <p:pRg st="7" end="7"/>
                                            </p:txEl>
                                          </p:spTgt>
                                        </p:tgtEl>
                                        <p:attrNameLst>
                                          <p:attrName>style.visibility</p:attrName>
                                        </p:attrNameLst>
                                      </p:cBhvr>
                                      <p:to>
                                        <p:strVal val="visible"/>
                                      </p:to>
                                    </p:set>
                                    <p:animEffect transition="in" filter="wheel(1)">
                                      <p:cBhvr>
                                        <p:cTn id="16" dur="500"/>
                                        <p:tgtEl>
                                          <p:spTgt spid="110594">
                                            <p:txEl>
                                              <p:pRg st="7" end="7"/>
                                            </p:txEl>
                                          </p:spTgt>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10594">
                                            <p:txEl>
                                              <p:pRg st="9" end="9"/>
                                            </p:txEl>
                                          </p:spTgt>
                                        </p:tgtEl>
                                        <p:attrNameLst>
                                          <p:attrName>style.visibility</p:attrName>
                                        </p:attrNameLst>
                                      </p:cBhvr>
                                      <p:to>
                                        <p:strVal val="visible"/>
                                      </p:to>
                                    </p:set>
                                    <p:animEffect transition="in" filter="wheel(1)">
                                      <p:cBhvr>
                                        <p:cTn id="19" dur="500"/>
                                        <p:tgtEl>
                                          <p:spTgt spid="11059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07504" y="116632"/>
            <a:ext cx="9036496" cy="6048672"/>
          </a:xfrm>
        </p:spPr>
        <p:txBody>
          <a:bodyPr/>
          <a:lstStyle/>
          <a:p>
            <a:pPr marL="0" indent="0">
              <a:buNone/>
            </a:pPr>
            <a:r>
              <a:rPr lang="en-US" sz="3200" b="1" i="1" u="sng" dirty="0">
                <a:solidFill>
                  <a:srgbClr val="B40C9C"/>
                </a:solidFill>
              </a:rPr>
              <a:t>Metabolism:</a:t>
            </a:r>
          </a:p>
          <a:p>
            <a:pPr marL="0" indent="0">
              <a:buNone/>
            </a:pPr>
            <a:r>
              <a:rPr lang="en-US" sz="2400" i="1" dirty="0" smtClean="0">
                <a:solidFill>
                  <a:srgbClr val="A10B8C"/>
                </a:solidFill>
              </a:rPr>
              <a:t>     Retinol </a:t>
            </a:r>
            <a:r>
              <a:rPr lang="en-US" sz="2400" i="1" dirty="0">
                <a:solidFill>
                  <a:srgbClr val="A10B8C"/>
                </a:solidFill>
              </a:rPr>
              <a:t>absorbed from the intestine is secreted as a component of chylomicrons into lymphatic system, to be taken up by, and stored in, the liver</a:t>
            </a:r>
            <a:r>
              <a:rPr lang="en-US" sz="2400" i="1" dirty="0" smtClean="0">
                <a:solidFill>
                  <a:srgbClr val="A10B8C"/>
                </a:solidFill>
              </a:rPr>
              <a:t>.</a:t>
            </a:r>
          </a:p>
          <a:p>
            <a:pPr marL="0" indent="0">
              <a:buNone/>
            </a:pPr>
            <a:endParaRPr lang="en-US" sz="2400" i="1" dirty="0">
              <a:solidFill>
                <a:srgbClr val="A10B8C"/>
              </a:solidFill>
            </a:endParaRPr>
          </a:p>
          <a:p>
            <a:pPr marL="0" indent="0">
              <a:buNone/>
            </a:pPr>
            <a:r>
              <a:rPr lang="en-US" sz="2400" i="1" dirty="0" smtClean="0">
                <a:solidFill>
                  <a:srgbClr val="A10B8C"/>
                </a:solidFill>
              </a:rPr>
              <a:t>   When </a:t>
            </a:r>
            <a:r>
              <a:rPr lang="en-US" sz="2400" i="1" dirty="0">
                <a:solidFill>
                  <a:srgbClr val="A10B8C"/>
                </a:solidFill>
              </a:rPr>
              <a:t>needed, retinol is released from the liver and transported to extra-hepatic tissues by the plasma retinol-binding protein (RBP</a:t>
            </a:r>
            <a:r>
              <a:rPr lang="en-US" sz="2400" i="1" dirty="0" smtClean="0">
                <a:solidFill>
                  <a:srgbClr val="A10B8C"/>
                </a:solidFill>
              </a:rPr>
              <a:t>).</a:t>
            </a:r>
          </a:p>
          <a:p>
            <a:pPr marL="0" indent="0">
              <a:buNone/>
            </a:pPr>
            <a:endParaRPr lang="en-US" sz="2400" i="1" dirty="0">
              <a:solidFill>
                <a:srgbClr val="A10B8C"/>
              </a:solidFill>
            </a:endParaRPr>
          </a:p>
          <a:p>
            <a:pPr marL="0" indent="0">
              <a:buNone/>
            </a:pPr>
            <a:r>
              <a:rPr lang="en-US" sz="2400" i="1" dirty="0" smtClean="0">
                <a:solidFill>
                  <a:srgbClr val="A10B8C"/>
                </a:solidFill>
              </a:rPr>
              <a:t>   The </a:t>
            </a:r>
            <a:r>
              <a:rPr lang="en-US" sz="2400" i="1" dirty="0">
                <a:solidFill>
                  <a:srgbClr val="A10B8C"/>
                </a:solidFill>
              </a:rPr>
              <a:t>retinol-RBP complex attaches to specific receptors on cell surface, permitting retinol to enter; then acts on nuclear receptors.</a:t>
            </a:r>
          </a:p>
          <a:p>
            <a:pPr marL="0" indent="0">
              <a:buNone/>
            </a:pPr>
            <a:endParaRPr lang="ar-IQ" sz="2400" dirty="0">
              <a:solidFill>
                <a:srgbClr val="A10B8C"/>
              </a:solidFill>
            </a:endParaRPr>
          </a:p>
        </p:txBody>
      </p:sp>
    </p:spTree>
    <p:extLst>
      <p:ext uri="{BB962C8B-B14F-4D97-AF65-F5344CB8AC3E}">
        <p14:creationId xmlns="" xmlns:p14="http://schemas.microsoft.com/office/powerpoint/2010/main" val="412163391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6" name="Rectangle 4"/>
          <p:cNvSpPr>
            <a:spLocks noChangeArrowheads="1"/>
          </p:cNvSpPr>
          <p:nvPr/>
        </p:nvSpPr>
        <p:spPr bwMode="auto">
          <a:xfrm>
            <a:off x="251520" y="620713"/>
            <a:ext cx="889248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SzPct val="70000"/>
              <a:buFont typeface="Wingdings" pitchFamily="2" charset="2"/>
              <a:buChar char="l"/>
              <a:defRPr sz="3000">
                <a:solidFill>
                  <a:schemeClr val="tx1"/>
                </a:solidFill>
                <a:latin typeface="Arial" pitchFamily="34" charset="0"/>
                <a:ea typeface="SimSun" pitchFamily="2" charset="-122"/>
              </a:defRPr>
            </a:lvl1pPr>
            <a:lvl2pPr marL="692150" indent="-347663">
              <a:spcBef>
                <a:spcPct val="20000"/>
              </a:spcBef>
              <a:buClr>
                <a:schemeClr val="accent2"/>
              </a:buClr>
              <a:buSzPct val="70000"/>
              <a:buFont typeface="Wingdings" pitchFamily="2" charset="2"/>
              <a:buChar char="l"/>
              <a:defRPr sz="2600">
                <a:solidFill>
                  <a:schemeClr val="tx1"/>
                </a:solidFill>
                <a:latin typeface="Arial" pitchFamily="34" charset="0"/>
                <a:ea typeface="SimSun" pitchFamily="2" charset="-122"/>
              </a:defRPr>
            </a:lvl2pPr>
            <a:lvl3pPr marL="987425" indent="-293688">
              <a:spcBef>
                <a:spcPct val="20000"/>
              </a:spcBef>
              <a:buClr>
                <a:schemeClr val="accent1"/>
              </a:buClr>
              <a:buSzPct val="70000"/>
              <a:buFont typeface="Wingdings" pitchFamily="2" charset="2"/>
              <a:buChar char="l"/>
              <a:defRPr sz="2300">
                <a:solidFill>
                  <a:schemeClr val="tx1"/>
                </a:solidFill>
                <a:latin typeface="Arial" pitchFamily="34" charset="0"/>
                <a:ea typeface="SimSun" pitchFamily="2" charset="-122"/>
              </a:defRPr>
            </a:lvl3pPr>
            <a:lvl4pPr marL="1281113" indent="-292100">
              <a:spcBef>
                <a:spcPct val="20000"/>
              </a:spcBef>
              <a:buClr>
                <a:schemeClr val="tx2"/>
              </a:buClr>
              <a:buSzPct val="75000"/>
              <a:buFont typeface="Wingdings" pitchFamily="2" charset="2"/>
              <a:buChar char="§"/>
              <a:defRPr sz="2000">
                <a:solidFill>
                  <a:schemeClr val="tx1"/>
                </a:solidFill>
                <a:latin typeface="Arial" pitchFamily="34" charset="0"/>
                <a:ea typeface="SimSun" pitchFamily="2" charset="-122"/>
              </a:defRPr>
            </a:lvl4pPr>
            <a:lvl5pPr marL="1598613" indent="-315913">
              <a:spcBef>
                <a:spcPct val="20000"/>
              </a:spcBef>
              <a:buClr>
                <a:schemeClr val="folHlink"/>
              </a:buClr>
              <a:buSzPct val="80000"/>
              <a:buFont typeface="Wingdings" pitchFamily="2" charset="2"/>
              <a:buChar char="§"/>
              <a:defRPr sz="2000">
                <a:solidFill>
                  <a:schemeClr val="tx1"/>
                </a:solidFill>
                <a:latin typeface="Arial" pitchFamily="34" charset="0"/>
                <a:ea typeface="SimSun" pitchFamily="2" charset="-122"/>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9pPr>
          </a:lstStyle>
          <a:p>
            <a:pPr algn="just" rtl="0" fontAlgn="base">
              <a:spcAft>
                <a:spcPct val="0"/>
              </a:spcAft>
              <a:buClr>
                <a:srgbClr val="330066"/>
              </a:buClr>
              <a:buFont typeface="Wingdings" pitchFamily="2" charset="2"/>
              <a:buNone/>
            </a:pPr>
            <a:r>
              <a:rPr lang="en-US" altLang="zh-CN" b="1" dirty="0" smtClean="0">
                <a:solidFill>
                  <a:srgbClr val="0000CC"/>
                </a:solidFill>
              </a:rPr>
              <a:t>                     </a:t>
            </a:r>
            <a:r>
              <a:rPr lang="en-US" altLang="zh-CN" sz="3600" b="1" i="1" u="sng" dirty="0" smtClean="0">
                <a:solidFill>
                  <a:srgbClr val="0000CC"/>
                </a:solidFill>
              </a:rPr>
              <a:t>Vitamin C</a:t>
            </a:r>
            <a:r>
              <a:rPr lang="en-US" altLang="zh-CN" sz="3600" dirty="0" smtClean="0">
                <a:solidFill>
                  <a:srgbClr val="0000CC"/>
                </a:solidFill>
              </a:rPr>
              <a:t> </a:t>
            </a:r>
          </a:p>
          <a:p>
            <a:pPr algn="l" rtl="0">
              <a:buNone/>
            </a:pPr>
            <a:r>
              <a:rPr lang="en-US" altLang="zh-CN" sz="3600" dirty="0" smtClean="0">
                <a:solidFill>
                  <a:srgbClr val="0000CC"/>
                </a:solidFill>
              </a:rPr>
              <a:t>              </a:t>
            </a:r>
            <a:r>
              <a:rPr lang="en-US" altLang="zh-CN" sz="3600" b="1" i="1" dirty="0" smtClean="0">
                <a:solidFill>
                  <a:srgbClr val="FF0000"/>
                </a:solidFill>
              </a:rPr>
              <a:t>(</a:t>
            </a:r>
            <a:r>
              <a:rPr lang="en-US" altLang="zh-CN" sz="3600" i="1" dirty="0" smtClean="0">
                <a:solidFill>
                  <a:srgbClr val="FF3300"/>
                </a:solidFill>
              </a:rPr>
              <a:t>ascorbic acid</a:t>
            </a:r>
            <a:r>
              <a:rPr lang="en-US" altLang="zh-CN" sz="3600" b="1" i="1" dirty="0" smtClean="0">
                <a:solidFill>
                  <a:srgbClr val="FF0000"/>
                </a:solidFill>
              </a:rPr>
              <a:t>)</a:t>
            </a:r>
            <a:r>
              <a:rPr lang="en-US" altLang="ar-IQ" sz="3600" dirty="0" smtClean="0">
                <a:solidFill>
                  <a:srgbClr val="FF0000"/>
                </a:solidFill>
              </a:rPr>
              <a:t> </a:t>
            </a:r>
          </a:p>
          <a:p>
            <a:pPr algn="l" rtl="0">
              <a:buNone/>
            </a:pPr>
            <a:r>
              <a:rPr lang="en-US" altLang="ar-IQ" sz="2400" b="1" i="1" dirty="0" smtClean="0">
                <a:solidFill>
                  <a:srgbClr val="A10B8C"/>
                </a:solidFill>
              </a:rPr>
              <a:t>Ascorbic acid is an </a:t>
            </a:r>
            <a:r>
              <a:rPr lang="en-US" altLang="ar-IQ" sz="2400" b="1" i="1" dirty="0" err="1" smtClean="0">
                <a:solidFill>
                  <a:srgbClr val="A10B8C"/>
                </a:solidFill>
              </a:rPr>
              <a:t>enediol</a:t>
            </a:r>
            <a:r>
              <a:rPr lang="en-US" altLang="ar-IQ" sz="2400" b="1" i="1" dirty="0" smtClean="0">
                <a:solidFill>
                  <a:srgbClr val="A10B8C"/>
                </a:solidFill>
              </a:rPr>
              <a:t> derivative of L–</a:t>
            </a:r>
            <a:r>
              <a:rPr lang="en-US" altLang="ar-IQ" sz="2400" b="1" i="1" dirty="0" err="1" smtClean="0">
                <a:solidFill>
                  <a:srgbClr val="A10B8C"/>
                </a:solidFill>
              </a:rPr>
              <a:t>gulonalactone</a:t>
            </a:r>
            <a:r>
              <a:rPr lang="en-US" altLang="ar-IQ" sz="2400" b="1" i="1" dirty="0" smtClean="0">
                <a:solidFill>
                  <a:srgbClr val="A10B8C"/>
                </a:solidFill>
              </a:rPr>
              <a:t>. </a:t>
            </a:r>
            <a:endParaRPr lang="en-US" altLang="zh-CN" sz="2400" b="1" i="1" dirty="0" smtClean="0">
              <a:solidFill>
                <a:srgbClr val="A10B8C"/>
              </a:solidFill>
            </a:endParaRPr>
          </a:p>
          <a:p>
            <a:pPr algn="just" rtl="0" fontAlgn="base">
              <a:spcAft>
                <a:spcPct val="0"/>
              </a:spcAft>
              <a:buClr>
                <a:srgbClr val="330066"/>
              </a:buClr>
              <a:buFont typeface="Wingdings" pitchFamily="2" charset="2"/>
              <a:buNone/>
            </a:pPr>
            <a:endParaRPr lang="en-US" altLang="zh-CN" sz="3600" i="1" dirty="0" smtClean="0">
              <a:solidFill>
                <a:srgbClr val="0000CC"/>
              </a:solidFill>
            </a:endParaRPr>
          </a:p>
        </p:txBody>
      </p:sp>
      <p:grpSp>
        <p:nvGrpSpPr>
          <p:cNvPr id="197637" name="Group 5"/>
          <p:cNvGrpSpPr>
            <a:grpSpLocks/>
          </p:cNvGrpSpPr>
          <p:nvPr/>
        </p:nvGrpSpPr>
        <p:grpSpPr bwMode="auto">
          <a:xfrm>
            <a:off x="690" y="2492933"/>
            <a:ext cx="8099386" cy="1285218"/>
            <a:chOff x="29" y="-162"/>
            <a:chExt cx="4723" cy="8658"/>
          </a:xfrm>
        </p:grpSpPr>
        <p:sp>
          <p:nvSpPr>
            <p:cNvPr id="197638" name="Rectangle 6"/>
            <p:cNvSpPr>
              <a:spLocks noChangeArrowheads="1"/>
            </p:cNvSpPr>
            <p:nvPr/>
          </p:nvSpPr>
          <p:spPr bwMode="auto">
            <a:xfrm>
              <a:off x="175" y="-162"/>
              <a:ext cx="3523" cy="67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marL="609600" indent="-609600">
                <a:defRPr kumimoji="1" sz="2400">
                  <a:solidFill>
                    <a:schemeClr val="tx1"/>
                  </a:solidFill>
                  <a:latin typeface="Times New Roman" pitchFamily="18" charset="0"/>
                  <a:ea typeface="SimSun" pitchFamily="2" charset="-122"/>
                </a:defRPr>
              </a:lvl1pPr>
              <a:lvl2pPr>
                <a:defRPr kumimoji="1" sz="2400">
                  <a:solidFill>
                    <a:schemeClr val="tx1"/>
                  </a:solidFill>
                  <a:latin typeface="Times New Roman" pitchFamily="18" charset="0"/>
                  <a:ea typeface="SimSun" pitchFamily="2" charset="-122"/>
                </a:defRPr>
              </a:lvl2pPr>
              <a:lvl3pPr>
                <a:defRPr kumimoji="1" sz="2400">
                  <a:solidFill>
                    <a:schemeClr val="tx1"/>
                  </a:solidFill>
                  <a:latin typeface="Times New Roman" pitchFamily="18" charset="0"/>
                  <a:ea typeface="SimSun" pitchFamily="2" charset="-122"/>
                </a:defRPr>
              </a:lvl3pPr>
              <a:lvl4pPr>
                <a:defRPr kumimoji="1" sz="2400">
                  <a:solidFill>
                    <a:schemeClr val="tx1"/>
                  </a:solidFill>
                  <a:latin typeface="Times New Roman" pitchFamily="18" charset="0"/>
                  <a:ea typeface="SimSun" pitchFamily="2" charset="-122"/>
                </a:defRPr>
              </a:lvl4pPr>
              <a:lvl5pPr>
                <a:defRPr kumimoji="1" sz="2400">
                  <a:solidFill>
                    <a:schemeClr val="tx1"/>
                  </a:solidFill>
                  <a:latin typeface="Times New Roman" pitchFamily="18" charset="0"/>
                  <a:ea typeface="SimSun" pitchFamily="2" charset="-122"/>
                </a:defRPr>
              </a:lvl5pPr>
              <a:lvl6pPr algn="l" rtl="0" fontAlgn="base">
                <a:spcBef>
                  <a:spcPct val="0"/>
                </a:spcBef>
                <a:spcAft>
                  <a:spcPct val="0"/>
                </a:spcAft>
                <a:defRPr kumimoji="1" sz="2400">
                  <a:solidFill>
                    <a:schemeClr val="tx1"/>
                  </a:solidFill>
                  <a:latin typeface="Times New Roman" pitchFamily="18" charset="0"/>
                  <a:ea typeface="SimSun" pitchFamily="2" charset="-122"/>
                </a:defRPr>
              </a:lvl6pPr>
              <a:lvl7pPr algn="l" rtl="0" fontAlgn="base">
                <a:spcBef>
                  <a:spcPct val="0"/>
                </a:spcBef>
                <a:spcAft>
                  <a:spcPct val="0"/>
                </a:spcAft>
                <a:defRPr kumimoji="1" sz="2400">
                  <a:solidFill>
                    <a:schemeClr val="tx1"/>
                  </a:solidFill>
                  <a:latin typeface="Times New Roman" pitchFamily="18" charset="0"/>
                  <a:ea typeface="SimSun" pitchFamily="2" charset="-122"/>
                </a:defRPr>
              </a:lvl7pPr>
              <a:lvl8pPr algn="l" rtl="0" fontAlgn="base">
                <a:spcBef>
                  <a:spcPct val="0"/>
                </a:spcBef>
                <a:spcAft>
                  <a:spcPct val="0"/>
                </a:spcAft>
                <a:defRPr kumimoji="1" sz="2400">
                  <a:solidFill>
                    <a:schemeClr val="tx1"/>
                  </a:solidFill>
                  <a:latin typeface="Times New Roman" pitchFamily="18" charset="0"/>
                  <a:ea typeface="SimSun" pitchFamily="2" charset="-122"/>
                </a:defRPr>
              </a:lvl8pPr>
              <a:lvl9pPr algn="l" rtl="0" fontAlgn="base">
                <a:spcBef>
                  <a:spcPct val="0"/>
                </a:spcBef>
                <a:spcAft>
                  <a:spcPct val="0"/>
                </a:spcAft>
                <a:defRPr kumimoji="1" sz="2400">
                  <a:solidFill>
                    <a:schemeClr val="tx1"/>
                  </a:solidFill>
                  <a:latin typeface="Times New Roman" pitchFamily="18" charset="0"/>
                  <a:ea typeface="SimSun" pitchFamily="2" charset="-122"/>
                </a:defRPr>
              </a:lvl9pPr>
            </a:lstStyle>
            <a:p>
              <a:pPr algn="l" rtl="0" fontAlgn="base">
                <a:lnSpc>
                  <a:spcPct val="90000"/>
                </a:lnSpc>
                <a:spcBef>
                  <a:spcPct val="20000"/>
                </a:spcBef>
                <a:spcAft>
                  <a:spcPct val="0"/>
                </a:spcAft>
                <a:buClr>
                  <a:srgbClr val="330066"/>
                </a:buClr>
                <a:buSzPct val="75000"/>
                <a:buFont typeface="Wingdings" pitchFamily="2" charset="2"/>
                <a:buNone/>
              </a:pPr>
              <a:r>
                <a:rPr lang="en-US" altLang="zh-CN" sz="2800" b="1" i="1" u="sng" dirty="0" smtClean="0">
                  <a:solidFill>
                    <a:srgbClr val="333399"/>
                  </a:solidFill>
                  <a:latin typeface="Arial" pitchFamily="34" charset="0"/>
                </a:rPr>
                <a:t>Chemical nature and properties</a:t>
              </a:r>
              <a:r>
                <a:rPr lang="en-US" altLang="zh-CN" sz="3200" b="1" i="1" u="sng" dirty="0" smtClean="0">
                  <a:solidFill>
                    <a:srgbClr val="FF3300"/>
                  </a:solidFill>
                </a:rPr>
                <a:t> </a:t>
              </a:r>
            </a:p>
            <a:p>
              <a:pPr algn="l" rtl="0" fontAlgn="base">
                <a:lnSpc>
                  <a:spcPct val="90000"/>
                </a:lnSpc>
                <a:spcBef>
                  <a:spcPct val="20000"/>
                </a:spcBef>
                <a:spcAft>
                  <a:spcPct val="0"/>
                </a:spcAft>
                <a:buClr>
                  <a:srgbClr val="330066"/>
                </a:buClr>
                <a:buSzPct val="75000"/>
                <a:buFont typeface="Wingdings" pitchFamily="2" charset="2"/>
                <a:buNone/>
              </a:pPr>
              <a:endParaRPr lang="en-US" altLang="zh-CN" sz="3200" b="1" u="sng" dirty="0">
                <a:solidFill>
                  <a:srgbClr val="FF3300"/>
                </a:solidFill>
              </a:endParaRPr>
            </a:p>
            <a:p>
              <a:pPr algn="l" rtl="0" fontAlgn="base">
                <a:lnSpc>
                  <a:spcPct val="90000"/>
                </a:lnSpc>
                <a:spcBef>
                  <a:spcPct val="20000"/>
                </a:spcBef>
                <a:spcAft>
                  <a:spcPct val="0"/>
                </a:spcAft>
                <a:buClr>
                  <a:srgbClr val="330066"/>
                </a:buClr>
                <a:buSzPct val="75000"/>
                <a:buFont typeface="Wingdings" pitchFamily="2" charset="2"/>
                <a:buNone/>
              </a:pPr>
              <a:endParaRPr lang="en-US" altLang="zh-CN" sz="3200" b="1" dirty="0" smtClean="0">
                <a:solidFill>
                  <a:srgbClr val="FF3300"/>
                </a:solidFill>
              </a:endParaRPr>
            </a:p>
          </p:txBody>
        </p:sp>
        <p:sp>
          <p:nvSpPr>
            <p:cNvPr id="197639" name="Rectangle 7"/>
            <p:cNvSpPr>
              <a:spLocks noChangeArrowheads="1"/>
            </p:cNvSpPr>
            <p:nvPr/>
          </p:nvSpPr>
          <p:spPr bwMode="auto">
            <a:xfrm>
              <a:off x="29" y="1488"/>
              <a:ext cx="4723" cy="70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marL="533400">
                <a:defRPr kumimoji="1" sz="2400">
                  <a:solidFill>
                    <a:schemeClr val="tx1"/>
                  </a:solidFill>
                  <a:latin typeface="Times New Roman" pitchFamily="18" charset="0"/>
                  <a:ea typeface="SimSun" pitchFamily="2" charset="-122"/>
                </a:defRPr>
              </a:lvl1pPr>
              <a:lvl2pPr marL="987425">
                <a:defRPr kumimoji="1" sz="2400">
                  <a:solidFill>
                    <a:schemeClr val="tx1"/>
                  </a:solidFill>
                  <a:latin typeface="Times New Roman" pitchFamily="18" charset="0"/>
                  <a:ea typeface="SimSun" pitchFamily="2" charset="-122"/>
                </a:defRPr>
              </a:lvl2pPr>
              <a:lvl3pPr marL="1166813">
                <a:defRPr kumimoji="1" sz="2400">
                  <a:solidFill>
                    <a:schemeClr val="tx1"/>
                  </a:solidFill>
                  <a:latin typeface="Times New Roman" pitchFamily="18" charset="0"/>
                  <a:ea typeface="SimSun" pitchFamily="2" charset="-122"/>
                </a:defRPr>
              </a:lvl3pPr>
              <a:lvl4pPr>
                <a:defRPr kumimoji="1" sz="2400">
                  <a:solidFill>
                    <a:schemeClr val="tx1"/>
                  </a:solidFill>
                  <a:latin typeface="Times New Roman" pitchFamily="18" charset="0"/>
                  <a:ea typeface="SimSun" pitchFamily="2" charset="-122"/>
                </a:defRPr>
              </a:lvl4pPr>
              <a:lvl5pPr>
                <a:defRPr kumimoji="1" sz="2400">
                  <a:solidFill>
                    <a:schemeClr val="tx1"/>
                  </a:solidFill>
                  <a:latin typeface="Times New Roman" pitchFamily="18" charset="0"/>
                  <a:ea typeface="SimSun" pitchFamily="2" charset="-122"/>
                </a:defRPr>
              </a:lvl5pPr>
              <a:lvl6pPr algn="l" rtl="0" fontAlgn="base">
                <a:spcBef>
                  <a:spcPct val="0"/>
                </a:spcBef>
                <a:spcAft>
                  <a:spcPct val="0"/>
                </a:spcAft>
                <a:defRPr kumimoji="1" sz="2400">
                  <a:solidFill>
                    <a:schemeClr val="tx1"/>
                  </a:solidFill>
                  <a:latin typeface="Times New Roman" pitchFamily="18" charset="0"/>
                  <a:ea typeface="SimSun" pitchFamily="2" charset="-122"/>
                </a:defRPr>
              </a:lvl6pPr>
              <a:lvl7pPr algn="l" rtl="0" fontAlgn="base">
                <a:spcBef>
                  <a:spcPct val="0"/>
                </a:spcBef>
                <a:spcAft>
                  <a:spcPct val="0"/>
                </a:spcAft>
                <a:defRPr kumimoji="1" sz="2400">
                  <a:solidFill>
                    <a:schemeClr val="tx1"/>
                  </a:solidFill>
                  <a:latin typeface="Times New Roman" pitchFamily="18" charset="0"/>
                  <a:ea typeface="SimSun" pitchFamily="2" charset="-122"/>
                </a:defRPr>
              </a:lvl7pPr>
              <a:lvl8pPr algn="l" rtl="0" fontAlgn="base">
                <a:spcBef>
                  <a:spcPct val="0"/>
                </a:spcBef>
                <a:spcAft>
                  <a:spcPct val="0"/>
                </a:spcAft>
                <a:defRPr kumimoji="1" sz="2400">
                  <a:solidFill>
                    <a:schemeClr val="tx1"/>
                  </a:solidFill>
                  <a:latin typeface="Times New Roman" pitchFamily="18" charset="0"/>
                  <a:ea typeface="SimSun" pitchFamily="2" charset="-122"/>
                </a:defRPr>
              </a:lvl8pPr>
              <a:lvl9pPr algn="l" rtl="0" fontAlgn="base">
                <a:spcBef>
                  <a:spcPct val="0"/>
                </a:spcBef>
                <a:spcAft>
                  <a:spcPct val="0"/>
                </a:spcAft>
                <a:defRPr kumimoji="1" sz="2400">
                  <a:solidFill>
                    <a:schemeClr val="tx1"/>
                  </a:solidFill>
                  <a:latin typeface="Times New Roman" pitchFamily="18" charset="0"/>
                  <a:ea typeface="SimSun" pitchFamily="2" charset="-122"/>
                </a:defRPr>
              </a:lvl9pPr>
            </a:lstStyle>
            <a:p>
              <a:pPr algn="l" rtl="0" fontAlgn="base">
                <a:spcBef>
                  <a:spcPct val="20000"/>
                </a:spcBef>
                <a:spcAft>
                  <a:spcPct val="0"/>
                </a:spcAft>
                <a:buClr>
                  <a:srgbClr val="330066"/>
                </a:buClr>
                <a:buSzPct val="75000"/>
                <a:buFont typeface="Wingdings" pitchFamily="2" charset="2"/>
                <a:buNone/>
              </a:pPr>
              <a:endParaRPr lang="en-US" altLang="zh-CN" sz="2800" b="1" dirty="0" smtClean="0">
                <a:solidFill>
                  <a:srgbClr val="000000"/>
                </a:solidFill>
                <a:ea typeface="华文楷体" pitchFamily="2" charset="-122"/>
              </a:endParaRPr>
            </a:p>
            <a:p>
              <a:pPr algn="l" rtl="0" fontAlgn="base">
                <a:spcBef>
                  <a:spcPct val="20000"/>
                </a:spcBef>
                <a:spcAft>
                  <a:spcPct val="0"/>
                </a:spcAft>
                <a:buClr>
                  <a:srgbClr val="330066"/>
                </a:buClr>
                <a:buSzPct val="75000"/>
                <a:buFont typeface="Wingdings" pitchFamily="2" charset="2"/>
                <a:buNone/>
              </a:pPr>
              <a:r>
                <a:rPr lang="en-US" altLang="zh-CN" sz="2800" b="1" i="1" dirty="0" smtClean="0">
                  <a:solidFill>
                    <a:srgbClr val="000000"/>
                  </a:solidFill>
                  <a:ea typeface="华文楷体" pitchFamily="2" charset="-122"/>
                </a:rPr>
                <a:t>Vitamin C: </a:t>
              </a:r>
              <a:r>
                <a:rPr lang="en-US" altLang="zh-CN" sz="2800" b="1" i="1" dirty="0" smtClean="0">
                  <a:solidFill>
                    <a:srgbClr val="B40C9C"/>
                  </a:solidFill>
                  <a:ea typeface="华文楷体" pitchFamily="2" charset="-122"/>
                </a:rPr>
                <a:t>A</a:t>
              </a:r>
              <a:r>
                <a:rPr lang="en-US" altLang="zh-CN" sz="2800" b="1" i="1" dirty="0" smtClean="0">
                  <a:solidFill>
                    <a:srgbClr val="D60093"/>
                  </a:solidFill>
                  <a:ea typeface="华文楷体" pitchFamily="2" charset="-122"/>
                </a:rPr>
                <a:t>scorbic acid.</a:t>
              </a:r>
              <a:r>
                <a:rPr lang="en-US" altLang="zh-CN" sz="2800" b="1" i="1" dirty="0" smtClean="0">
                  <a:solidFill>
                    <a:srgbClr val="000000"/>
                  </a:solidFill>
                  <a:effectLst>
                    <a:outerShdw blurRad="38100" dist="38100" dir="2700000" algn="tl">
                      <a:srgbClr val="C0C0C0"/>
                    </a:outerShdw>
                  </a:effectLst>
                  <a:ea typeface="华文楷体" pitchFamily="2" charset="-122"/>
                </a:rPr>
                <a:t>  </a:t>
              </a:r>
            </a:p>
          </p:txBody>
        </p:sp>
      </p:grpSp>
      <p:sp>
        <p:nvSpPr>
          <p:cNvPr id="2" name="Rectangle 1"/>
          <p:cNvSpPr/>
          <p:nvPr/>
        </p:nvSpPr>
        <p:spPr>
          <a:xfrm>
            <a:off x="539552" y="3645024"/>
            <a:ext cx="5112568" cy="1723549"/>
          </a:xfrm>
          <a:prstGeom prst="rect">
            <a:avLst/>
          </a:prstGeom>
        </p:spPr>
        <p:txBody>
          <a:bodyPr wrap="square">
            <a:spAutoFit/>
          </a:bodyPr>
          <a:lstStyle/>
          <a:p>
            <a:pPr algn="l" rtl="0"/>
            <a:endParaRPr lang="en-US" altLang="ar-IQ" sz="3200" b="1" i="1" u="sng" dirty="0" smtClean="0">
              <a:solidFill>
                <a:srgbClr val="7030A0"/>
              </a:solidFill>
            </a:endParaRPr>
          </a:p>
          <a:p>
            <a:pPr algn="l" rtl="0"/>
            <a:r>
              <a:rPr lang="en-US" altLang="ar-IQ" sz="3200" b="1" i="1" u="sng" dirty="0" smtClean="0">
                <a:solidFill>
                  <a:srgbClr val="7030A0"/>
                </a:solidFill>
              </a:rPr>
              <a:t>Requirement</a:t>
            </a:r>
            <a:r>
              <a:rPr lang="en-US" altLang="ar-IQ" sz="3200" b="1" i="1" u="sng" dirty="0">
                <a:solidFill>
                  <a:srgbClr val="7030A0"/>
                </a:solidFill>
              </a:rPr>
              <a:t>:</a:t>
            </a:r>
          </a:p>
          <a:p>
            <a:pPr algn="l" rtl="0"/>
            <a:r>
              <a:rPr lang="en-US" altLang="ar-IQ" i="1" dirty="0"/>
              <a:t> </a:t>
            </a:r>
            <a:endParaRPr lang="en-US" altLang="ar-IQ" i="1" dirty="0" smtClean="0"/>
          </a:p>
          <a:p>
            <a:pPr algn="l" rtl="0"/>
            <a:r>
              <a:rPr lang="en-US" altLang="ar-IQ" i="1" dirty="0" smtClean="0"/>
              <a:t>    </a:t>
            </a:r>
            <a:r>
              <a:rPr lang="en-US" altLang="ar-IQ" sz="2400" b="1" i="1" dirty="0" smtClean="0"/>
              <a:t>Is </a:t>
            </a:r>
            <a:r>
              <a:rPr lang="en-US" altLang="ar-IQ" sz="2400" b="1" i="1" dirty="0"/>
              <a:t>from 30 – 50 mg</a:t>
            </a:r>
            <a:r>
              <a:rPr lang="en-US" altLang="ar-IQ" sz="2400" b="1" dirty="0"/>
              <a:t>.</a:t>
            </a:r>
          </a:p>
        </p:txBody>
      </p:sp>
      <p:sp>
        <p:nvSpPr>
          <p:cNvPr id="3" name="Rectangle 2"/>
          <p:cNvSpPr/>
          <p:nvPr/>
        </p:nvSpPr>
        <p:spPr>
          <a:xfrm>
            <a:off x="611188" y="5229200"/>
            <a:ext cx="3528764" cy="954107"/>
          </a:xfrm>
          <a:prstGeom prst="rect">
            <a:avLst/>
          </a:prstGeom>
        </p:spPr>
        <p:txBody>
          <a:bodyPr wrap="square">
            <a:spAutoFit/>
          </a:bodyPr>
          <a:lstStyle/>
          <a:p>
            <a:endParaRPr lang="en-US" altLang="zh-CN" sz="2800" b="1" i="1" u="sng" dirty="0" smtClean="0">
              <a:solidFill>
                <a:srgbClr val="333399"/>
              </a:solidFill>
            </a:endParaRPr>
          </a:p>
          <a:p>
            <a:r>
              <a:rPr lang="en-US" altLang="zh-CN" sz="2800" b="1" i="1" u="sng" dirty="0" smtClean="0">
                <a:solidFill>
                  <a:srgbClr val="333399"/>
                </a:solidFill>
              </a:rPr>
              <a:t>Deficiency</a:t>
            </a:r>
            <a:r>
              <a:rPr lang="zh-CN" altLang="en-US" sz="2800" b="1" dirty="0" smtClean="0">
                <a:solidFill>
                  <a:srgbClr val="333399"/>
                </a:solidFill>
              </a:rPr>
              <a:t>：</a:t>
            </a:r>
            <a:r>
              <a:rPr lang="en-US" altLang="zh-CN" sz="2800" b="1" i="1" dirty="0" smtClean="0">
                <a:solidFill>
                  <a:srgbClr val="B40C9C"/>
                </a:solidFill>
              </a:rPr>
              <a:t>S</a:t>
            </a:r>
            <a:r>
              <a:rPr lang="en-US" altLang="zh-CN" sz="2800" b="1" i="1" dirty="0" smtClean="0">
                <a:solidFill>
                  <a:srgbClr val="D60093"/>
                </a:solidFill>
              </a:rPr>
              <a:t>curvy</a:t>
            </a:r>
            <a:endParaRPr lang="en-US" sz="2800" i="1" dirty="0"/>
          </a:p>
        </p:txBody>
      </p:sp>
    </p:spTree>
    <p:extLst>
      <p:ext uri="{BB962C8B-B14F-4D97-AF65-F5344CB8AC3E}">
        <p14:creationId xmlns="" xmlns:p14="http://schemas.microsoft.com/office/powerpoint/2010/main" val="35627071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97637"/>
                                        </p:tgtEl>
                                        <p:attrNameLst>
                                          <p:attrName>style.visibility</p:attrName>
                                        </p:attrNameLst>
                                      </p:cBhvr>
                                      <p:to>
                                        <p:strVal val="visible"/>
                                      </p:to>
                                    </p:set>
                                    <p:animEffect transition="in" filter="wipe(left)">
                                      <p:cBhvr>
                                        <p:cTn id="7" dur="500"/>
                                        <p:tgtEl>
                                          <p:spTgt spid="1976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3" name="Rectangle 7"/>
          <p:cNvSpPr>
            <a:spLocks noChangeArrowheads="1"/>
          </p:cNvSpPr>
          <p:nvPr/>
        </p:nvSpPr>
        <p:spPr bwMode="auto">
          <a:xfrm>
            <a:off x="1619250" y="6237288"/>
            <a:ext cx="1439863" cy="476250"/>
          </a:xfrm>
          <a:prstGeom prst="rect">
            <a:avLst/>
          </a:prstGeom>
          <a:solidFill>
            <a:schemeClr val="bg1"/>
          </a:solidFill>
          <a:ln>
            <a:noFill/>
          </a:ln>
          <a:effectLst/>
          <a:extLs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graphicFrame>
        <p:nvGraphicFramePr>
          <p:cNvPr id="70677" name="Object 21"/>
          <p:cNvGraphicFramePr>
            <a:graphicFrameLocks noChangeAspect="1"/>
          </p:cNvGraphicFramePr>
          <p:nvPr/>
        </p:nvGraphicFramePr>
        <p:xfrm>
          <a:off x="874713" y="177800"/>
          <a:ext cx="7086600" cy="4832350"/>
        </p:xfrm>
        <a:graphic>
          <a:graphicData uri="http://schemas.openxmlformats.org/presentationml/2006/ole">
            <p:oleObj spid="_x0000_s19528" name="ChemSketch" r:id="rId3" imgW="3169920" imgH="2176272" progId="">
              <p:embed/>
            </p:oleObj>
          </a:graphicData>
        </a:graphic>
      </p:graphicFrame>
      <p:sp>
        <p:nvSpPr>
          <p:cNvPr id="70678" name="Text Box 22"/>
          <p:cNvSpPr txBox="1">
            <a:spLocks noChangeArrowheads="1"/>
          </p:cNvSpPr>
          <p:nvPr/>
        </p:nvSpPr>
        <p:spPr bwMode="auto">
          <a:xfrm>
            <a:off x="1828800" y="5421313"/>
            <a:ext cx="1930400"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rtl="0" fontAlgn="base">
              <a:spcBef>
                <a:spcPct val="0"/>
              </a:spcBef>
              <a:spcAft>
                <a:spcPct val="0"/>
              </a:spcAft>
            </a:pPr>
            <a:r>
              <a:rPr kumimoji="1" lang="en-US" altLang="zh-CN" sz="2800" b="1" i="1" dirty="0" smtClean="0">
                <a:solidFill>
                  <a:srgbClr val="008000"/>
                </a:solidFill>
                <a:latin typeface="华文楷体" pitchFamily="2" charset="-122"/>
                <a:ea typeface="华文楷体" pitchFamily="2" charset="-122"/>
              </a:rPr>
              <a:t>Vitamin </a:t>
            </a:r>
            <a:r>
              <a:rPr kumimoji="1" lang="en-US" altLang="zh-CN" sz="2800" b="1" i="1" dirty="0" smtClean="0">
                <a:solidFill>
                  <a:srgbClr val="008000"/>
                </a:solidFill>
                <a:latin typeface="Times New Roman" pitchFamily="18" charset="0"/>
                <a:ea typeface="华文楷体" pitchFamily="2" charset="-122"/>
              </a:rPr>
              <a:t>C</a:t>
            </a:r>
          </a:p>
        </p:txBody>
      </p:sp>
      <p:sp>
        <p:nvSpPr>
          <p:cNvPr id="70679" name="Text Box 23"/>
          <p:cNvSpPr txBox="1">
            <a:spLocks noChangeArrowheads="1"/>
          </p:cNvSpPr>
          <p:nvPr/>
        </p:nvSpPr>
        <p:spPr bwMode="auto">
          <a:xfrm>
            <a:off x="5664200" y="5399088"/>
            <a:ext cx="3051175"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rtl="0" fontAlgn="base">
              <a:spcBef>
                <a:spcPct val="0"/>
              </a:spcBef>
              <a:spcAft>
                <a:spcPct val="0"/>
              </a:spcAft>
            </a:pPr>
            <a:r>
              <a:rPr kumimoji="1" lang="en-US" altLang="zh-CN" sz="2800" b="1" i="1" dirty="0" err="1" smtClean="0">
                <a:solidFill>
                  <a:srgbClr val="008000"/>
                </a:solidFill>
                <a:latin typeface="Times New Roman" pitchFamily="18" charset="0"/>
                <a:ea typeface="华文楷体" pitchFamily="2" charset="-122"/>
              </a:rPr>
              <a:t>Dehydro</a:t>
            </a:r>
            <a:r>
              <a:rPr kumimoji="1" lang="en-US" altLang="zh-CN" sz="2800" b="1" i="1" dirty="0" smtClean="0">
                <a:solidFill>
                  <a:srgbClr val="008000"/>
                </a:solidFill>
                <a:latin typeface="Times New Roman" pitchFamily="18" charset="0"/>
                <a:ea typeface="华文楷体" pitchFamily="2" charset="-122"/>
              </a:rPr>
              <a:t>-vitamin </a:t>
            </a:r>
            <a:r>
              <a:rPr kumimoji="1" lang="en-US" altLang="zh-CN" sz="2800" b="1" i="1" dirty="0" smtClean="0">
                <a:solidFill>
                  <a:srgbClr val="008000"/>
                </a:solidFill>
                <a:latin typeface="Times New Roman" pitchFamily="18" charset="0"/>
                <a:ea typeface="华文中宋" pitchFamily="2" charset="-122"/>
              </a:rPr>
              <a:t>C</a:t>
            </a:r>
          </a:p>
        </p:txBody>
      </p:sp>
    </p:spTree>
    <p:extLst>
      <p:ext uri="{BB962C8B-B14F-4D97-AF65-F5344CB8AC3E}">
        <p14:creationId xmlns="" xmlns:p14="http://schemas.microsoft.com/office/powerpoint/2010/main" val="2531470901"/>
      </p:ext>
    </p:ext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6" name="Line 6"/>
          <p:cNvSpPr>
            <a:spLocks noChangeShapeType="1"/>
          </p:cNvSpPr>
          <p:nvPr/>
        </p:nvSpPr>
        <p:spPr bwMode="auto">
          <a:xfrm>
            <a:off x="5181600" y="2743200"/>
            <a:ext cx="457200" cy="0"/>
          </a:xfrm>
          <a:prstGeom prst="line">
            <a:avLst/>
          </a:prstGeom>
          <a:noFill/>
          <a:ln w="9525">
            <a:solidFill>
              <a:srgbClr val="FDFED6"/>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ar-IQ" b="1" smtClean="0">
              <a:solidFill>
                <a:srgbClr val="000000"/>
              </a:solidFill>
            </a:endParaRPr>
          </a:p>
        </p:txBody>
      </p:sp>
      <p:sp>
        <p:nvSpPr>
          <p:cNvPr id="71688" name="Text Box 8"/>
          <p:cNvSpPr txBox="1">
            <a:spLocks noChangeArrowheads="1"/>
          </p:cNvSpPr>
          <p:nvPr/>
        </p:nvSpPr>
        <p:spPr bwMode="auto">
          <a:xfrm>
            <a:off x="352425" y="903288"/>
            <a:ext cx="7397750" cy="10649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marL="609600" indent="-609600">
              <a:defRPr kumimoji="1" sz="2400">
                <a:solidFill>
                  <a:schemeClr val="tx1"/>
                </a:solidFill>
                <a:latin typeface="Times New Roman" pitchFamily="18" charset="0"/>
                <a:ea typeface="SimSun" pitchFamily="2" charset="-122"/>
              </a:defRPr>
            </a:lvl1pPr>
            <a:lvl2pPr>
              <a:defRPr kumimoji="1" sz="2400">
                <a:solidFill>
                  <a:schemeClr val="tx1"/>
                </a:solidFill>
                <a:latin typeface="Times New Roman" pitchFamily="18" charset="0"/>
                <a:ea typeface="SimSun" pitchFamily="2" charset="-122"/>
              </a:defRPr>
            </a:lvl2pPr>
            <a:lvl3pPr>
              <a:defRPr kumimoji="1" sz="2400">
                <a:solidFill>
                  <a:schemeClr val="tx1"/>
                </a:solidFill>
                <a:latin typeface="Times New Roman" pitchFamily="18" charset="0"/>
                <a:ea typeface="SimSun" pitchFamily="2" charset="-122"/>
              </a:defRPr>
            </a:lvl3pPr>
            <a:lvl4pPr>
              <a:defRPr kumimoji="1" sz="2400">
                <a:solidFill>
                  <a:schemeClr val="tx1"/>
                </a:solidFill>
                <a:latin typeface="Times New Roman" pitchFamily="18" charset="0"/>
                <a:ea typeface="SimSun" pitchFamily="2" charset="-122"/>
              </a:defRPr>
            </a:lvl4pPr>
            <a:lvl5pPr>
              <a:defRPr kumimoji="1" sz="2400">
                <a:solidFill>
                  <a:schemeClr val="tx1"/>
                </a:solidFill>
                <a:latin typeface="Times New Roman" pitchFamily="18" charset="0"/>
                <a:ea typeface="SimSun" pitchFamily="2" charset="-122"/>
              </a:defRPr>
            </a:lvl5pPr>
            <a:lvl6pPr algn="l" rtl="0" fontAlgn="base">
              <a:spcBef>
                <a:spcPct val="0"/>
              </a:spcBef>
              <a:spcAft>
                <a:spcPct val="0"/>
              </a:spcAft>
              <a:defRPr kumimoji="1" sz="2400">
                <a:solidFill>
                  <a:schemeClr val="tx1"/>
                </a:solidFill>
                <a:latin typeface="Times New Roman" pitchFamily="18" charset="0"/>
                <a:ea typeface="SimSun" pitchFamily="2" charset="-122"/>
              </a:defRPr>
            </a:lvl6pPr>
            <a:lvl7pPr algn="l" rtl="0" fontAlgn="base">
              <a:spcBef>
                <a:spcPct val="0"/>
              </a:spcBef>
              <a:spcAft>
                <a:spcPct val="0"/>
              </a:spcAft>
              <a:defRPr kumimoji="1" sz="2400">
                <a:solidFill>
                  <a:schemeClr val="tx1"/>
                </a:solidFill>
                <a:latin typeface="Times New Roman" pitchFamily="18" charset="0"/>
                <a:ea typeface="SimSun" pitchFamily="2" charset="-122"/>
              </a:defRPr>
            </a:lvl7pPr>
            <a:lvl8pPr algn="l" rtl="0" fontAlgn="base">
              <a:spcBef>
                <a:spcPct val="0"/>
              </a:spcBef>
              <a:spcAft>
                <a:spcPct val="0"/>
              </a:spcAft>
              <a:defRPr kumimoji="1" sz="2400">
                <a:solidFill>
                  <a:schemeClr val="tx1"/>
                </a:solidFill>
                <a:latin typeface="Times New Roman" pitchFamily="18" charset="0"/>
                <a:ea typeface="SimSun" pitchFamily="2" charset="-122"/>
              </a:defRPr>
            </a:lvl8pPr>
            <a:lvl9pPr algn="l" rtl="0" fontAlgn="base">
              <a:spcBef>
                <a:spcPct val="0"/>
              </a:spcBef>
              <a:spcAft>
                <a:spcPct val="0"/>
              </a:spcAft>
              <a:defRPr kumimoji="1" sz="2400">
                <a:solidFill>
                  <a:schemeClr val="tx1"/>
                </a:solidFill>
                <a:latin typeface="Times New Roman" pitchFamily="18" charset="0"/>
                <a:ea typeface="SimSun" pitchFamily="2" charset="-122"/>
              </a:defRPr>
            </a:lvl9pPr>
          </a:lstStyle>
          <a:p>
            <a:pPr algn="l" rtl="0" fontAlgn="base">
              <a:lnSpc>
                <a:spcPct val="90000"/>
              </a:lnSpc>
              <a:spcBef>
                <a:spcPct val="20000"/>
              </a:spcBef>
              <a:spcAft>
                <a:spcPct val="0"/>
              </a:spcAft>
              <a:buClr>
                <a:srgbClr val="330066"/>
              </a:buClr>
              <a:buSzPct val="75000"/>
              <a:buFont typeface="Wingdings" pitchFamily="2" charset="2"/>
              <a:buNone/>
            </a:pPr>
            <a:r>
              <a:rPr lang="en-US" altLang="zh-CN" sz="3600" b="1" i="1" u="sng" dirty="0" smtClean="0">
                <a:solidFill>
                  <a:srgbClr val="333399"/>
                </a:solidFill>
              </a:rPr>
              <a:t>Biochemical function and deficiency</a:t>
            </a:r>
          </a:p>
          <a:p>
            <a:pPr algn="l" rtl="0" fontAlgn="base">
              <a:lnSpc>
                <a:spcPct val="90000"/>
              </a:lnSpc>
              <a:spcBef>
                <a:spcPct val="20000"/>
              </a:spcBef>
              <a:spcAft>
                <a:spcPct val="0"/>
              </a:spcAft>
              <a:buClr>
                <a:srgbClr val="330066"/>
              </a:buClr>
              <a:buSzPct val="75000"/>
              <a:buFont typeface="Wingdings" pitchFamily="2" charset="2"/>
              <a:buNone/>
            </a:pPr>
            <a:endParaRPr lang="en-US" altLang="zh-CN" sz="2800" b="1" dirty="0" smtClean="0">
              <a:solidFill>
                <a:srgbClr val="333399"/>
              </a:solidFill>
            </a:endParaRPr>
          </a:p>
        </p:txBody>
      </p:sp>
      <p:sp>
        <p:nvSpPr>
          <p:cNvPr id="71689" name="Rectangle 9"/>
          <p:cNvSpPr>
            <a:spLocks noGrp="1" noChangeArrowheads="1"/>
          </p:cNvSpPr>
          <p:nvPr>
            <p:ph idx="1"/>
          </p:nvPr>
        </p:nvSpPr>
        <p:spPr>
          <a:xfrm>
            <a:off x="107505" y="1700809"/>
            <a:ext cx="8856983" cy="2448272"/>
          </a:xfrm>
          <a:noFill/>
          <a:ln/>
        </p:spPr>
        <p:txBody>
          <a:bodyPr/>
          <a:lstStyle/>
          <a:p>
            <a:pPr>
              <a:buNone/>
            </a:pPr>
            <a:r>
              <a:rPr lang="en-US" altLang="zh-CN" sz="2800" b="1" dirty="0" smtClean="0">
                <a:solidFill>
                  <a:srgbClr val="333399"/>
                </a:solidFill>
              </a:rPr>
              <a:t>﹡</a:t>
            </a:r>
            <a:r>
              <a:rPr lang="en-US" altLang="zh-CN" sz="2800" b="1" i="1" u="sng" dirty="0" smtClean="0">
                <a:solidFill>
                  <a:srgbClr val="333399"/>
                </a:solidFill>
              </a:rPr>
              <a:t>Biochemical </a:t>
            </a:r>
            <a:r>
              <a:rPr lang="en-US" altLang="zh-CN" sz="2800" b="1" i="1" u="sng" dirty="0">
                <a:solidFill>
                  <a:srgbClr val="333399"/>
                </a:solidFill>
              </a:rPr>
              <a:t>function</a:t>
            </a:r>
            <a:r>
              <a:rPr lang="zh-CN" altLang="en-US" sz="2800" b="1" dirty="0" smtClean="0">
                <a:solidFill>
                  <a:srgbClr val="333399"/>
                </a:solidFill>
              </a:rPr>
              <a:t>：</a:t>
            </a:r>
            <a:endParaRPr lang="en-US" altLang="zh-CN" sz="2800" b="1" dirty="0" smtClean="0">
              <a:solidFill>
                <a:srgbClr val="333399"/>
              </a:solidFill>
            </a:endParaRPr>
          </a:p>
          <a:p>
            <a:pPr>
              <a:buNone/>
            </a:pPr>
            <a:r>
              <a:rPr lang="en-US" altLang="ar-IQ" sz="2400" b="1" i="1" dirty="0" smtClean="0">
                <a:solidFill>
                  <a:srgbClr val="B40C9C"/>
                </a:solidFill>
              </a:rPr>
              <a:t>1- </a:t>
            </a:r>
            <a:r>
              <a:rPr lang="en-US" altLang="ar-IQ" sz="2400" i="1" dirty="0">
                <a:solidFill>
                  <a:srgbClr val="B40C9C"/>
                </a:solidFill>
              </a:rPr>
              <a:t>Collagen synthesis (most important function of </a:t>
            </a:r>
            <a:r>
              <a:rPr lang="en-US" altLang="ar-IQ" sz="2400" i="1" dirty="0" smtClean="0">
                <a:solidFill>
                  <a:srgbClr val="B40C9C"/>
                </a:solidFill>
              </a:rPr>
              <a:t>  vitamin </a:t>
            </a:r>
            <a:r>
              <a:rPr lang="en-US" altLang="ar-IQ" sz="2400" i="1" dirty="0">
                <a:solidFill>
                  <a:srgbClr val="B40C9C"/>
                </a:solidFill>
              </a:rPr>
              <a:t>C).</a:t>
            </a:r>
          </a:p>
          <a:p>
            <a:pPr>
              <a:buNone/>
            </a:pPr>
            <a:r>
              <a:rPr lang="en-US" altLang="ar-IQ" sz="2400" i="1" dirty="0" smtClean="0">
                <a:solidFill>
                  <a:srgbClr val="B40C9C"/>
                </a:solidFill>
              </a:rPr>
              <a:t>2- </a:t>
            </a:r>
            <a:r>
              <a:rPr lang="en-US" altLang="ar-IQ" sz="2400" i="1" dirty="0">
                <a:solidFill>
                  <a:srgbClr val="B40C9C"/>
                </a:solidFill>
              </a:rPr>
              <a:t>Degradation of amino acid tyrosine.</a:t>
            </a:r>
          </a:p>
          <a:p>
            <a:pPr>
              <a:buNone/>
            </a:pPr>
            <a:r>
              <a:rPr lang="en-US" altLang="ar-IQ" sz="2400" i="1" dirty="0">
                <a:solidFill>
                  <a:srgbClr val="B40C9C"/>
                </a:solidFill>
              </a:rPr>
              <a:t>3- Synthesis of epinephrine from tyrosine.</a:t>
            </a:r>
          </a:p>
          <a:p>
            <a:pPr>
              <a:buNone/>
            </a:pPr>
            <a:r>
              <a:rPr lang="en-US" altLang="ar-IQ" sz="2400" i="1" dirty="0">
                <a:solidFill>
                  <a:srgbClr val="B40C9C"/>
                </a:solidFill>
              </a:rPr>
              <a:t>4- Bile acid formation</a:t>
            </a:r>
            <a:r>
              <a:rPr lang="en-US" altLang="ar-IQ" sz="2800" dirty="0">
                <a:solidFill>
                  <a:srgbClr val="B40C9C"/>
                </a:solidFill>
              </a:rPr>
              <a:t>.</a:t>
            </a:r>
          </a:p>
          <a:p>
            <a:pPr>
              <a:buNone/>
            </a:pPr>
            <a:r>
              <a:rPr lang="en-US" altLang="ar-IQ" sz="2400" i="1" dirty="0" smtClean="0">
                <a:solidFill>
                  <a:srgbClr val="B40C9C"/>
                </a:solidFill>
              </a:rPr>
              <a:t>5-Steroid </a:t>
            </a:r>
            <a:r>
              <a:rPr lang="en-US" altLang="ar-IQ" sz="2400" i="1" dirty="0">
                <a:solidFill>
                  <a:srgbClr val="B40C9C"/>
                </a:solidFill>
              </a:rPr>
              <a:t>hormones synthesis by adrenal cortex.</a:t>
            </a:r>
          </a:p>
          <a:p>
            <a:pPr>
              <a:buNone/>
            </a:pPr>
            <a:r>
              <a:rPr lang="en-US" altLang="ar-IQ" sz="2000" b="1" i="1" dirty="0">
                <a:solidFill>
                  <a:srgbClr val="B40C9C"/>
                </a:solidFill>
              </a:rPr>
              <a:t>6-Absorption of dietary iron is significantly increase by ascorbic acid by maintain iron in the gastrointestinal tract in ferrous state</a:t>
            </a:r>
            <a:r>
              <a:rPr lang="en-US" altLang="ar-IQ" sz="2400" b="1" i="1" dirty="0" smtClean="0">
                <a:solidFill>
                  <a:srgbClr val="B40C9C"/>
                </a:solidFill>
              </a:rPr>
              <a:t>.</a:t>
            </a:r>
            <a:r>
              <a:rPr lang="en-US" altLang="ar-IQ" sz="2400" b="1" i="1" dirty="0" smtClean="0"/>
              <a:t> </a:t>
            </a:r>
            <a:r>
              <a:rPr lang="en-US" altLang="ar-IQ" sz="2000" b="1" i="1" dirty="0" smtClean="0">
                <a:solidFill>
                  <a:srgbClr val="A10B8C"/>
                </a:solidFill>
              </a:rPr>
              <a:t>In many of these processes ascorbic acid does not participate directly but it is required to maintain a metal cofactor of the enzymes in the reduce state such as Cu</a:t>
            </a:r>
            <a:r>
              <a:rPr lang="en-US" altLang="ar-IQ" sz="2000" b="1" i="1" baseline="30000" dirty="0" smtClean="0">
                <a:solidFill>
                  <a:srgbClr val="A10B8C"/>
                </a:solidFill>
              </a:rPr>
              <a:t>+</a:t>
            </a:r>
            <a:r>
              <a:rPr lang="en-US" altLang="ar-IQ" sz="2000" b="1" i="1" dirty="0" smtClean="0">
                <a:solidFill>
                  <a:srgbClr val="A10B8C"/>
                </a:solidFill>
              </a:rPr>
              <a:t> and Fe</a:t>
            </a:r>
            <a:r>
              <a:rPr lang="en-US" altLang="ar-IQ" sz="2000" b="1" i="1" baseline="30000" dirty="0" smtClean="0">
                <a:solidFill>
                  <a:srgbClr val="A10B8C"/>
                </a:solidFill>
              </a:rPr>
              <a:t>++.</a:t>
            </a:r>
            <a:endParaRPr lang="en-US" altLang="ar-IQ" sz="2000" b="1" i="1" dirty="0">
              <a:solidFill>
                <a:srgbClr val="A10B8C"/>
              </a:solidFill>
            </a:endParaRPr>
          </a:p>
          <a:p>
            <a:pPr>
              <a:buNone/>
            </a:pPr>
            <a:r>
              <a:rPr lang="en-US" altLang="ar-IQ" sz="2400" i="1" dirty="0">
                <a:solidFill>
                  <a:srgbClr val="B40C9C"/>
                </a:solidFill>
              </a:rPr>
              <a:t>7- Vitamin C is water soluble antioxidant</a:t>
            </a:r>
            <a:r>
              <a:rPr lang="en-US" altLang="ar-IQ" sz="2400" b="1" dirty="0">
                <a:solidFill>
                  <a:srgbClr val="B40C9C"/>
                </a:solidFill>
              </a:rPr>
              <a:t>.</a:t>
            </a:r>
          </a:p>
          <a:p>
            <a:pPr marL="2151063" indent="-2151063">
              <a:buFont typeface="Wingdings" pitchFamily="2" charset="2"/>
              <a:buNone/>
            </a:pPr>
            <a:endParaRPr lang="en-US" altLang="zh-CN" sz="2800" b="1" dirty="0" smtClean="0">
              <a:solidFill>
                <a:srgbClr val="333399"/>
              </a:solidFill>
            </a:endParaRPr>
          </a:p>
        </p:txBody>
      </p:sp>
    </p:spTree>
    <p:extLst>
      <p:ext uri="{BB962C8B-B14F-4D97-AF65-F5344CB8AC3E}">
        <p14:creationId xmlns="" xmlns:p14="http://schemas.microsoft.com/office/powerpoint/2010/main" val="25400178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1688"/>
                                        </p:tgtEl>
                                        <p:attrNameLst>
                                          <p:attrName>style.visibility</p:attrName>
                                        </p:attrNameLst>
                                      </p:cBhvr>
                                      <p:to>
                                        <p:strVal val="visible"/>
                                      </p:to>
                                    </p:set>
                                    <p:animEffect transition="in" filter="wipe(left)">
                                      <p:cBhvr>
                                        <p:cTn id="7" dur="500"/>
                                        <p:tgtEl>
                                          <p:spTgt spid="71688"/>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1689">
                                            <p:txEl>
                                              <p:pRg st="0" end="0"/>
                                            </p:txEl>
                                          </p:spTgt>
                                        </p:tgtEl>
                                        <p:attrNameLst>
                                          <p:attrName>style.visibility</p:attrName>
                                        </p:attrNameLst>
                                      </p:cBhvr>
                                      <p:to>
                                        <p:strVal val="visible"/>
                                      </p:to>
                                    </p:set>
                                    <p:animEffect transition="in" filter="wipe(up)">
                                      <p:cBhvr>
                                        <p:cTn id="11" dur="500"/>
                                        <p:tgtEl>
                                          <p:spTgt spid="71689">
                                            <p:txEl>
                                              <p:pRg st="0" end="0"/>
                                            </p:tx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1689">
                                            <p:txEl>
                                              <p:pRg st="1" end="1"/>
                                            </p:txEl>
                                          </p:spTgt>
                                        </p:tgtEl>
                                        <p:attrNameLst>
                                          <p:attrName>style.visibility</p:attrName>
                                        </p:attrNameLst>
                                      </p:cBhvr>
                                      <p:to>
                                        <p:strVal val="visible"/>
                                      </p:to>
                                    </p:set>
                                    <p:animEffect transition="in" filter="wipe(up)">
                                      <p:cBhvr>
                                        <p:cTn id="15" dur="500"/>
                                        <p:tgtEl>
                                          <p:spTgt spid="71689">
                                            <p:txEl>
                                              <p:pRg st="1" end="1"/>
                                            </p:txEl>
                                          </p:spTgt>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71689">
                                            <p:txEl>
                                              <p:pRg st="2" end="2"/>
                                            </p:txEl>
                                          </p:spTgt>
                                        </p:tgtEl>
                                        <p:attrNameLst>
                                          <p:attrName>style.visibility</p:attrName>
                                        </p:attrNameLst>
                                      </p:cBhvr>
                                      <p:to>
                                        <p:strVal val="visible"/>
                                      </p:to>
                                    </p:set>
                                    <p:animEffect transition="in" filter="wipe(up)">
                                      <p:cBhvr>
                                        <p:cTn id="19" dur="500"/>
                                        <p:tgtEl>
                                          <p:spTgt spid="71689">
                                            <p:txEl>
                                              <p:pRg st="2" end="2"/>
                                            </p:txEl>
                                          </p:spTgt>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71689">
                                            <p:txEl>
                                              <p:pRg st="3" end="3"/>
                                            </p:txEl>
                                          </p:spTgt>
                                        </p:tgtEl>
                                        <p:attrNameLst>
                                          <p:attrName>style.visibility</p:attrName>
                                        </p:attrNameLst>
                                      </p:cBhvr>
                                      <p:to>
                                        <p:strVal val="visible"/>
                                      </p:to>
                                    </p:set>
                                    <p:animEffect transition="in" filter="wipe(up)">
                                      <p:cBhvr>
                                        <p:cTn id="23" dur="500"/>
                                        <p:tgtEl>
                                          <p:spTgt spid="71689">
                                            <p:txEl>
                                              <p:pRg st="3" end="3"/>
                                            </p:txEl>
                                          </p:spTgt>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71689">
                                            <p:txEl>
                                              <p:pRg st="4" end="4"/>
                                            </p:txEl>
                                          </p:spTgt>
                                        </p:tgtEl>
                                        <p:attrNameLst>
                                          <p:attrName>style.visibility</p:attrName>
                                        </p:attrNameLst>
                                      </p:cBhvr>
                                      <p:to>
                                        <p:strVal val="visible"/>
                                      </p:to>
                                    </p:set>
                                    <p:animEffect transition="in" filter="wipe(up)">
                                      <p:cBhvr>
                                        <p:cTn id="27" dur="500"/>
                                        <p:tgtEl>
                                          <p:spTgt spid="7168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1689">
                                            <p:txEl>
                                              <p:pRg st="5" end="5"/>
                                            </p:txEl>
                                          </p:spTgt>
                                        </p:tgtEl>
                                        <p:attrNameLst>
                                          <p:attrName>style.visibility</p:attrName>
                                        </p:attrNameLst>
                                      </p:cBhvr>
                                      <p:to>
                                        <p:strVal val="visible"/>
                                      </p:to>
                                    </p:set>
                                    <p:animEffect transition="in" filter="wipe(up)">
                                      <p:cBhvr>
                                        <p:cTn id="32" dur="500"/>
                                        <p:tgtEl>
                                          <p:spTgt spid="7168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71689">
                                            <p:txEl>
                                              <p:pRg st="6" end="6"/>
                                            </p:txEl>
                                          </p:spTgt>
                                        </p:tgtEl>
                                        <p:attrNameLst>
                                          <p:attrName>style.visibility</p:attrName>
                                        </p:attrNameLst>
                                      </p:cBhvr>
                                      <p:to>
                                        <p:strVal val="visible"/>
                                      </p:to>
                                    </p:set>
                                    <p:animEffect transition="in" filter="wipe(up)">
                                      <p:cBhvr>
                                        <p:cTn id="37" dur="500"/>
                                        <p:tgtEl>
                                          <p:spTgt spid="7168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71689">
                                            <p:txEl>
                                              <p:pRg st="7" end="7"/>
                                            </p:txEl>
                                          </p:spTgt>
                                        </p:tgtEl>
                                        <p:attrNameLst>
                                          <p:attrName>style.visibility</p:attrName>
                                        </p:attrNameLst>
                                      </p:cBhvr>
                                      <p:to>
                                        <p:strVal val="visible"/>
                                      </p:to>
                                    </p:set>
                                    <p:animEffect transition="in" filter="wipe(up)">
                                      <p:cBhvr>
                                        <p:cTn id="42" dur="500"/>
                                        <p:tgtEl>
                                          <p:spTgt spid="7168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8" grpId="0"/>
      <p:bldP spid="71689" grpId="0"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79512" y="260649"/>
            <a:ext cx="8784976" cy="4493538"/>
          </a:xfrm>
          <a:prstGeom prst="rect">
            <a:avLst/>
          </a:prstGeom>
        </p:spPr>
        <p:txBody>
          <a:bodyPr wrap="square">
            <a:spAutoFit/>
          </a:bodyPr>
          <a:lstStyle/>
          <a:p>
            <a:pPr algn="l" rtl="0"/>
            <a:r>
              <a:rPr lang="en-US" altLang="ar-IQ" sz="2800" b="1" i="1" u="sng" dirty="0" smtClean="0">
                <a:solidFill>
                  <a:srgbClr val="FF0000"/>
                </a:solidFill>
              </a:rPr>
              <a:t>Role of vitamin C in collagen synthesis:</a:t>
            </a:r>
          </a:p>
          <a:p>
            <a:pPr algn="l" rtl="0"/>
            <a:r>
              <a:rPr lang="en-US" altLang="ar-IQ" dirty="0" smtClean="0"/>
              <a:t>     </a:t>
            </a:r>
          </a:p>
          <a:p>
            <a:pPr algn="l" rtl="0"/>
            <a:r>
              <a:rPr lang="en-US" altLang="ar-IQ" sz="2400" i="1" dirty="0" smtClean="0">
                <a:solidFill>
                  <a:srgbClr val="A81897"/>
                </a:solidFill>
              </a:rPr>
              <a:t>The structure of collagen consist of three protein chains </a:t>
            </a:r>
          </a:p>
          <a:p>
            <a:pPr algn="l" rtl="0"/>
            <a:endParaRPr lang="en-US" altLang="ar-IQ" sz="2400" i="1" dirty="0" smtClean="0">
              <a:solidFill>
                <a:srgbClr val="A81897"/>
              </a:solidFill>
            </a:endParaRPr>
          </a:p>
          <a:p>
            <a:pPr algn="l" rtl="0"/>
            <a:r>
              <a:rPr lang="en-US" altLang="ar-IQ" sz="2400" i="1" dirty="0" smtClean="0">
                <a:solidFill>
                  <a:srgbClr val="A81897"/>
                </a:solidFill>
              </a:rPr>
              <a:t>coiled around each other to form triple helix.</a:t>
            </a:r>
          </a:p>
          <a:p>
            <a:pPr algn="l" rtl="0"/>
            <a:r>
              <a:rPr lang="en-US" altLang="ar-IQ" sz="2400" dirty="0" smtClean="0">
                <a:solidFill>
                  <a:srgbClr val="A81897"/>
                </a:solidFill>
              </a:rPr>
              <a:t> </a:t>
            </a:r>
          </a:p>
          <a:p>
            <a:pPr algn="l" rtl="0"/>
            <a:r>
              <a:rPr lang="en-US" altLang="ar-IQ" sz="2400" i="1" dirty="0" smtClean="0">
                <a:solidFill>
                  <a:srgbClr val="A81897"/>
                </a:solidFill>
              </a:rPr>
              <a:t>The stability of collagen triple helix require the posttranslational </a:t>
            </a:r>
          </a:p>
          <a:p>
            <a:pPr algn="l" rtl="0"/>
            <a:r>
              <a:rPr lang="en-US" altLang="ar-IQ" sz="2400" i="1" dirty="0" smtClean="0">
                <a:solidFill>
                  <a:srgbClr val="A81897"/>
                </a:solidFill>
              </a:rPr>
              <a:t>conversion of some of the prolyl and lysyl residues to </a:t>
            </a:r>
          </a:p>
          <a:p>
            <a:pPr algn="l" rtl="0"/>
            <a:r>
              <a:rPr lang="en-US" altLang="ar-IQ" sz="2400" i="1" dirty="0" smtClean="0">
                <a:solidFill>
                  <a:srgbClr val="A81897"/>
                </a:solidFill>
              </a:rPr>
              <a:t>hydroxyprolyl and hydroxylysyl residues.</a:t>
            </a:r>
          </a:p>
          <a:p>
            <a:pPr algn="l" rtl="0"/>
            <a:endParaRPr lang="en-US" altLang="ar-IQ" sz="2400" i="1" dirty="0" smtClean="0">
              <a:solidFill>
                <a:srgbClr val="A81897"/>
              </a:solidFill>
            </a:endParaRPr>
          </a:p>
          <a:p>
            <a:pPr algn="l" rtl="0"/>
            <a:r>
              <a:rPr lang="en-US" altLang="ar-IQ" sz="2400" i="1" dirty="0" smtClean="0">
                <a:solidFill>
                  <a:srgbClr val="A81897"/>
                </a:solidFill>
              </a:rPr>
              <a:t> Prolyl and lysyl hydroxylases are required for the post synthetic modification of pro-collagen to collagen</a:t>
            </a:r>
            <a:endParaRPr lang="ar-SA" sz="2400" dirty="0">
              <a:solidFill>
                <a:srgbClr val="A81897"/>
              </a:solidFil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539552" y="620688"/>
            <a:ext cx="7776864" cy="4154984"/>
          </a:xfrm>
          <a:prstGeom prst="rect">
            <a:avLst/>
          </a:prstGeom>
        </p:spPr>
        <p:txBody>
          <a:bodyPr wrap="square">
            <a:spAutoFit/>
          </a:bodyPr>
          <a:lstStyle/>
          <a:p>
            <a:pPr algn="l" rtl="0"/>
            <a:r>
              <a:rPr lang="en-US" altLang="ar-IQ" sz="2400" b="1" i="1" dirty="0" smtClean="0">
                <a:solidFill>
                  <a:srgbClr val="A81897"/>
                </a:solidFill>
              </a:rPr>
              <a:t>Prolyl residue + O2   +  </a:t>
            </a:r>
            <a:r>
              <a:rPr lang="el-GR" altLang="ar-IQ" sz="2400" b="1" i="1" dirty="0" smtClean="0">
                <a:solidFill>
                  <a:srgbClr val="A81897"/>
                </a:solidFill>
              </a:rPr>
              <a:t>α</a:t>
            </a:r>
            <a:r>
              <a:rPr lang="en-US" altLang="ar-IQ" sz="2400" b="1" i="1" dirty="0" smtClean="0">
                <a:solidFill>
                  <a:srgbClr val="A81897"/>
                </a:solidFill>
              </a:rPr>
              <a:t>- Ketoglutarate</a:t>
            </a:r>
          </a:p>
          <a:p>
            <a:pPr algn="l" rtl="0"/>
            <a:endParaRPr lang="en-US" altLang="ar-IQ" sz="2400" b="1" i="1" dirty="0" smtClean="0">
              <a:solidFill>
                <a:srgbClr val="A81897"/>
              </a:solidFill>
            </a:endParaRPr>
          </a:p>
          <a:p>
            <a:pPr algn="l" rtl="0"/>
            <a:r>
              <a:rPr lang="en-US" altLang="ar-IQ" sz="2400" b="1" i="1" dirty="0" smtClean="0">
                <a:solidFill>
                  <a:srgbClr val="A81897"/>
                </a:solidFill>
              </a:rPr>
              <a:t>                                </a:t>
            </a:r>
          </a:p>
          <a:p>
            <a:pPr algn="l" rtl="0"/>
            <a:r>
              <a:rPr lang="en-US" altLang="ar-IQ" sz="2400" b="1" i="1" dirty="0" smtClean="0">
                <a:solidFill>
                  <a:srgbClr val="A81897"/>
                </a:solidFill>
              </a:rPr>
              <a:t>      Prolyl hydroxylase</a:t>
            </a:r>
          </a:p>
          <a:p>
            <a:pPr algn="l" rtl="0"/>
            <a:r>
              <a:rPr lang="en-US" altLang="ar-IQ" sz="2400" b="1" i="1" dirty="0" smtClean="0">
                <a:solidFill>
                  <a:srgbClr val="A81897"/>
                </a:solidFill>
              </a:rPr>
              <a:t>                                 </a:t>
            </a:r>
          </a:p>
          <a:p>
            <a:pPr algn="l" rtl="0"/>
            <a:r>
              <a:rPr lang="en-US" altLang="ar-IQ" sz="2400" b="1" i="1" dirty="0" smtClean="0">
                <a:solidFill>
                  <a:srgbClr val="A81897"/>
                </a:solidFill>
              </a:rPr>
              <a:t>          Ascorbic acid </a:t>
            </a:r>
          </a:p>
          <a:p>
            <a:pPr algn="l" rtl="0"/>
            <a:endParaRPr lang="en-US" altLang="ar-IQ" sz="2400" b="1" i="1" dirty="0" smtClean="0">
              <a:solidFill>
                <a:srgbClr val="A81897"/>
              </a:solidFill>
            </a:endParaRPr>
          </a:p>
          <a:p>
            <a:pPr algn="l" rtl="0"/>
            <a:endParaRPr lang="en-US" altLang="ar-IQ" sz="2400" b="1" i="1" dirty="0" smtClean="0">
              <a:solidFill>
                <a:srgbClr val="A81897"/>
              </a:solidFill>
            </a:endParaRPr>
          </a:p>
          <a:p>
            <a:pPr algn="l" rtl="0"/>
            <a:endParaRPr lang="en-US" altLang="ar-IQ" sz="2400" b="1" i="1" dirty="0" smtClean="0">
              <a:solidFill>
                <a:srgbClr val="A81897"/>
              </a:solidFill>
            </a:endParaRPr>
          </a:p>
          <a:p>
            <a:pPr algn="l" rtl="0"/>
            <a:r>
              <a:rPr lang="en-US" altLang="ar-IQ" sz="2400" b="1" i="1" dirty="0" smtClean="0">
                <a:solidFill>
                  <a:srgbClr val="A81897"/>
                </a:solidFill>
              </a:rPr>
              <a:t>    </a:t>
            </a:r>
          </a:p>
          <a:p>
            <a:pPr algn="l" rtl="0"/>
            <a:r>
              <a:rPr lang="en-US" altLang="ar-IQ" sz="2400" b="1" i="1" dirty="0" smtClean="0">
                <a:solidFill>
                  <a:srgbClr val="A81897"/>
                </a:solidFill>
              </a:rPr>
              <a:t> 4-hydroxy prolyl residue + Succinate</a:t>
            </a:r>
            <a:endParaRPr lang="ar-IQ" altLang="ar-IQ" sz="2400" b="1" i="1" dirty="0" smtClean="0">
              <a:solidFill>
                <a:srgbClr val="A81897"/>
              </a:solidFill>
            </a:endParaRPr>
          </a:p>
        </p:txBody>
      </p:sp>
      <p:cxnSp>
        <p:nvCxnSpPr>
          <p:cNvPr id="3" name="رابط كسهم مستقيم 2"/>
          <p:cNvCxnSpPr/>
          <p:nvPr/>
        </p:nvCxnSpPr>
        <p:spPr>
          <a:xfrm>
            <a:off x="4067944" y="1556792"/>
            <a:ext cx="0" cy="2489448"/>
          </a:xfrm>
          <a:prstGeom prst="straightConnector1">
            <a:avLst/>
          </a:prstGeom>
          <a:ln>
            <a:solidFill>
              <a:schemeClr val="accent2">
                <a:lumMod val="60000"/>
                <a:lumOff val="40000"/>
              </a:schemeClr>
            </a:solidFill>
            <a:tailEnd type="arrow"/>
          </a:ln>
        </p:spPr>
        <p:style>
          <a:lnRef idx="2">
            <a:schemeClr val="dk1"/>
          </a:lnRef>
          <a:fillRef idx="0">
            <a:schemeClr val="dk1"/>
          </a:fillRef>
          <a:effectRef idx="1">
            <a:schemeClr val="dk1"/>
          </a:effectRef>
          <a:fontRef idx="minor">
            <a:schemeClr val="tx1"/>
          </a:fontRef>
        </p:style>
      </p:cxn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23528" y="476672"/>
            <a:ext cx="8640960" cy="4893647"/>
          </a:xfrm>
          <a:prstGeom prst="rect">
            <a:avLst/>
          </a:prstGeom>
        </p:spPr>
        <p:txBody>
          <a:bodyPr wrap="square">
            <a:spAutoFit/>
          </a:bodyPr>
          <a:lstStyle/>
          <a:p>
            <a:pPr algn="l" rtl="0"/>
            <a:r>
              <a:rPr lang="en-US" altLang="ar-IQ" sz="2400" dirty="0" smtClean="0">
                <a:solidFill>
                  <a:srgbClr val="A81897"/>
                </a:solidFill>
              </a:rPr>
              <a:t> </a:t>
            </a:r>
            <a:r>
              <a:rPr lang="en-US" altLang="ar-IQ" sz="2400" b="1" i="1" dirty="0" smtClean="0">
                <a:solidFill>
                  <a:srgbClr val="A81897"/>
                </a:solidFill>
              </a:rPr>
              <a:t>The enzyme prolyl hydroxylase contain ferrous ion at </a:t>
            </a:r>
          </a:p>
          <a:p>
            <a:pPr algn="l" rtl="0"/>
            <a:endParaRPr lang="en-US" altLang="ar-IQ" sz="2400" b="1" i="1" dirty="0" smtClean="0">
              <a:solidFill>
                <a:srgbClr val="A81897"/>
              </a:solidFill>
            </a:endParaRPr>
          </a:p>
          <a:p>
            <a:pPr algn="l" rtl="0"/>
            <a:r>
              <a:rPr lang="en-US" altLang="ar-IQ" sz="2400" b="1" i="1" dirty="0" smtClean="0">
                <a:solidFill>
                  <a:srgbClr val="A81897"/>
                </a:solidFill>
              </a:rPr>
              <a:t>its active site.</a:t>
            </a:r>
          </a:p>
          <a:p>
            <a:pPr algn="l" rtl="0"/>
            <a:endParaRPr lang="en-US" altLang="ar-IQ" sz="2400" b="1" i="1" dirty="0" smtClean="0">
              <a:solidFill>
                <a:srgbClr val="A81897"/>
              </a:solidFill>
            </a:endParaRPr>
          </a:p>
          <a:p>
            <a:pPr algn="l" rtl="0"/>
            <a:r>
              <a:rPr lang="en-US" altLang="ar-IQ" sz="2400" b="1" i="1" dirty="0" smtClean="0">
                <a:solidFill>
                  <a:srgbClr val="A81897"/>
                </a:solidFill>
              </a:rPr>
              <a:t> </a:t>
            </a:r>
          </a:p>
          <a:p>
            <a:pPr algn="l" rtl="0"/>
            <a:r>
              <a:rPr lang="en-US" altLang="ar-IQ" sz="2400" b="1" i="1" dirty="0" smtClean="0">
                <a:solidFill>
                  <a:srgbClr val="A81897"/>
                </a:solidFill>
              </a:rPr>
              <a:t>Ascorbic acid is needed as reducing agent to maintain </a:t>
            </a:r>
          </a:p>
          <a:p>
            <a:pPr algn="l" rtl="0"/>
            <a:endParaRPr lang="en-US" altLang="ar-IQ" sz="2400" b="1" i="1" dirty="0" smtClean="0">
              <a:solidFill>
                <a:srgbClr val="A81897"/>
              </a:solidFill>
            </a:endParaRPr>
          </a:p>
          <a:p>
            <a:pPr algn="l" rtl="0"/>
            <a:r>
              <a:rPr lang="en-US" altLang="ar-IQ" sz="2400" b="1" i="1" dirty="0" smtClean="0">
                <a:solidFill>
                  <a:srgbClr val="A81897"/>
                </a:solidFill>
              </a:rPr>
              <a:t>the iron atom in ferrous state.</a:t>
            </a:r>
          </a:p>
          <a:p>
            <a:pPr algn="l" rtl="0"/>
            <a:endParaRPr lang="en-US" altLang="ar-IQ" sz="2400" b="1" i="1" dirty="0" smtClean="0">
              <a:solidFill>
                <a:srgbClr val="A81897"/>
              </a:solidFill>
            </a:endParaRPr>
          </a:p>
          <a:p>
            <a:pPr algn="l" rtl="0"/>
            <a:endParaRPr lang="en-US" altLang="ar-IQ" sz="2400" b="1" i="1" dirty="0" smtClean="0">
              <a:solidFill>
                <a:srgbClr val="A81897"/>
              </a:solidFill>
            </a:endParaRPr>
          </a:p>
          <a:p>
            <a:pPr algn="l" rtl="0"/>
            <a:r>
              <a:rPr lang="en-US" altLang="ar-IQ" sz="2400" b="1" i="1" dirty="0" smtClean="0">
                <a:solidFill>
                  <a:srgbClr val="A81897"/>
                </a:solidFill>
              </a:rPr>
              <a:t>Similarly some lysyl residues become hydroxylated by </a:t>
            </a:r>
          </a:p>
          <a:p>
            <a:pPr algn="l" rtl="0"/>
            <a:endParaRPr lang="en-US" altLang="ar-IQ" sz="2400" b="1" i="1" dirty="0" smtClean="0">
              <a:solidFill>
                <a:srgbClr val="A81897"/>
              </a:solidFill>
            </a:endParaRPr>
          </a:p>
          <a:p>
            <a:pPr algn="l" rtl="0"/>
            <a:r>
              <a:rPr lang="en-US" altLang="ar-IQ" sz="2400" b="1" i="1" dirty="0" smtClean="0">
                <a:solidFill>
                  <a:srgbClr val="A81897"/>
                </a:solidFill>
              </a:rPr>
              <a:t>the action of lysyl hydroxylase</a:t>
            </a:r>
            <a:r>
              <a:rPr lang="en-US" altLang="ar-IQ" sz="2400" b="1" dirty="0" smtClean="0">
                <a:solidFill>
                  <a:srgbClr val="A81897"/>
                </a:solidFill>
              </a:rPr>
              <a:t>. </a:t>
            </a:r>
            <a:endParaRPr lang="ar-SA" sz="2400" b="1" dirty="0">
              <a:solidFill>
                <a:srgbClr val="A81897"/>
              </a:solidFil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1259632" y="267964"/>
            <a:ext cx="4896544" cy="20621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nchor="ctr">
            <a:spAutoFit/>
          </a:bodyPr>
          <a:lstStyle>
            <a:lvl1pPr indent="266700">
              <a:defRPr kumimoji="1" sz="2400">
                <a:solidFill>
                  <a:schemeClr val="tx1"/>
                </a:solidFill>
                <a:latin typeface="Times New Roman" pitchFamily="18" charset="0"/>
                <a:ea typeface="SimSun" pitchFamily="2" charset="-122"/>
              </a:defRPr>
            </a:lvl1pPr>
            <a:lvl2pPr>
              <a:defRPr kumimoji="1" sz="2400">
                <a:solidFill>
                  <a:schemeClr val="tx1"/>
                </a:solidFill>
                <a:latin typeface="Times New Roman" pitchFamily="18" charset="0"/>
                <a:ea typeface="SimSun" pitchFamily="2" charset="-122"/>
              </a:defRPr>
            </a:lvl2pPr>
            <a:lvl3pPr>
              <a:defRPr kumimoji="1" sz="2400">
                <a:solidFill>
                  <a:schemeClr val="tx1"/>
                </a:solidFill>
                <a:latin typeface="Times New Roman" pitchFamily="18" charset="0"/>
                <a:ea typeface="SimSun" pitchFamily="2" charset="-122"/>
              </a:defRPr>
            </a:lvl3pPr>
            <a:lvl4pPr>
              <a:defRPr kumimoji="1" sz="2400">
                <a:solidFill>
                  <a:schemeClr val="tx1"/>
                </a:solidFill>
                <a:latin typeface="Times New Roman" pitchFamily="18" charset="0"/>
                <a:ea typeface="SimSun" pitchFamily="2" charset="-122"/>
              </a:defRPr>
            </a:lvl4pPr>
            <a:lvl5pPr>
              <a:defRPr kumimoji="1" sz="2400">
                <a:solidFill>
                  <a:schemeClr val="tx1"/>
                </a:solidFill>
                <a:latin typeface="Times New Roman" pitchFamily="18" charset="0"/>
                <a:ea typeface="SimSun" pitchFamily="2" charset="-122"/>
              </a:defRPr>
            </a:lvl5pPr>
            <a:lvl6pPr algn="l" rtl="0" fontAlgn="base">
              <a:spcBef>
                <a:spcPct val="0"/>
              </a:spcBef>
              <a:spcAft>
                <a:spcPct val="0"/>
              </a:spcAft>
              <a:defRPr kumimoji="1" sz="2400">
                <a:solidFill>
                  <a:schemeClr val="tx1"/>
                </a:solidFill>
                <a:latin typeface="Times New Roman" pitchFamily="18" charset="0"/>
                <a:ea typeface="SimSun" pitchFamily="2" charset="-122"/>
              </a:defRPr>
            </a:lvl6pPr>
            <a:lvl7pPr algn="l" rtl="0" fontAlgn="base">
              <a:spcBef>
                <a:spcPct val="0"/>
              </a:spcBef>
              <a:spcAft>
                <a:spcPct val="0"/>
              </a:spcAft>
              <a:defRPr kumimoji="1" sz="2400">
                <a:solidFill>
                  <a:schemeClr val="tx1"/>
                </a:solidFill>
                <a:latin typeface="Times New Roman" pitchFamily="18" charset="0"/>
                <a:ea typeface="SimSun" pitchFamily="2" charset="-122"/>
              </a:defRPr>
            </a:lvl7pPr>
            <a:lvl8pPr algn="l" rtl="0" fontAlgn="base">
              <a:spcBef>
                <a:spcPct val="0"/>
              </a:spcBef>
              <a:spcAft>
                <a:spcPct val="0"/>
              </a:spcAft>
              <a:defRPr kumimoji="1" sz="2400">
                <a:solidFill>
                  <a:schemeClr val="tx1"/>
                </a:solidFill>
                <a:latin typeface="Times New Roman" pitchFamily="18" charset="0"/>
                <a:ea typeface="SimSun" pitchFamily="2" charset="-122"/>
              </a:defRPr>
            </a:lvl8pPr>
            <a:lvl9pPr algn="l" rtl="0" fontAlgn="base">
              <a:spcBef>
                <a:spcPct val="0"/>
              </a:spcBef>
              <a:spcAft>
                <a:spcPct val="0"/>
              </a:spcAft>
              <a:defRPr kumimoji="1" sz="2400">
                <a:solidFill>
                  <a:schemeClr val="tx1"/>
                </a:solidFill>
                <a:latin typeface="Times New Roman" pitchFamily="18" charset="0"/>
                <a:ea typeface="SimSun" pitchFamily="2" charset="-122"/>
              </a:defRPr>
            </a:lvl9pPr>
          </a:lstStyle>
          <a:p>
            <a:pPr algn="ctr" rtl="0" fontAlgn="base">
              <a:spcBef>
                <a:spcPct val="0"/>
              </a:spcBef>
              <a:spcAft>
                <a:spcPct val="0"/>
              </a:spcAft>
            </a:pPr>
            <a:endParaRPr kumimoji="0" lang="en-US" altLang="zh-CN" sz="3200" b="1" dirty="0" smtClean="0">
              <a:solidFill>
                <a:srgbClr val="000000"/>
              </a:solidFill>
              <a:latin typeface="Arial" pitchFamily="34" charset="0"/>
            </a:endParaRPr>
          </a:p>
          <a:p>
            <a:pPr algn="ctr" rtl="0" fontAlgn="base">
              <a:spcBef>
                <a:spcPct val="0"/>
              </a:spcBef>
              <a:spcAft>
                <a:spcPct val="0"/>
              </a:spcAft>
            </a:pPr>
            <a:r>
              <a:rPr kumimoji="0" lang="en-US" altLang="zh-CN" sz="3200" b="1" i="1" u="sng" dirty="0" smtClean="0">
                <a:solidFill>
                  <a:srgbClr val="0000CC"/>
                </a:solidFill>
                <a:latin typeface="Arial" pitchFamily="34" charset="0"/>
              </a:rPr>
              <a:t>α-Lipoic acid</a:t>
            </a:r>
          </a:p>
          <a:p>
            <a:pPr algn="ctr" rtl="0" fontAlgn="base">
              <a:spcBef>
                <a:spcPct val="0"/>
              </a:spcBef>
              <a:spcAft>
                <a:spcPct val="0"/>
              </a:spcAft>
            </a:pPr>
            <a:endParaRPr kumimoji="0" lang="en-US" altLang="zh-CN" sz="3200" b="1" dirty="0" smtClean="0">
              <a:solidFill>
                <a:srgbClr val="0000CC"/>
              </a:solidFill>
              <a:latin typeface="Arial" pitchFamily="34" charset="0"/>
            </a:endParaRPr>
          </a:p>
          <a:p>
            <a:pPr algn="ctr" rtl="0" eaLnBrk="0" fontAlgn="base" hangingPunct="0">
              <a:spcBef>
                <a:spcPct val="0"/>
              </a:spcBef>
              <a:spcAft>
                <a:spcPct val="0"/>
              </a:spcAft>
            </a:pPr>
            <a:endParaRPr kumimoji="0" lang="en-US" altLang="zh-CN" sz="3200" b="1" dirty="0" smtClean="0">
              <a:solidFill>
                <a:srgbClr val="D60093"/>
              </a:solidFill>
              <a:latin typeface="Arial" pitchFamily="34" charset="0"/>
            </a:endParaRPr>
          </a:p>
        </p:txBody>
      </p:sp>
      <p:sp>
        <p:nvSpPr>
          <p:cNvPr id="68612" name="Rectangle 4"/>
          <p:cNvSpPr>
            <a:spLocks noChangeArrowheads="1"/>
          </p:cNvSpPr>
          <p:nvPr/>
        </p:nvSpPr>
        <p:spPr bwMode="auto">
          <a:xfrm>
            <a:off x="250825" y="5300663"/>
            <a:ext cx="2233613" cy="936625"/>
          </a:xfrm>
          <a:prstGeom prst="rect">
            <a:avLst/>
          </a:prstGeom>
          <a:solidFill>
            <a:schemeClr val="bg1"/>
          </a:solidFill>
          <a:ln>
            <a:noFill/>
          </a:ln>
          <a:effectLst/>
          <a:extLs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rtl="0" fontAlgn="base">
              <a:spcBef>
                <a:spcPct val="0"/>
              </a:spcBef>
              <a:spcAft>
                <a:spcPct val="0"/>
              </a:spcAft>
            </a:pPr>
            <a:endParaRPr lang="ar-IQ" altLang="ar-IQ" smtClean="0">
              <a:solidFill>
                <a:srgbClr val="FFFFFF"/>
              </a:solidFill>
            </a:endParaRPr>
          </a:p>
        </p:txBody>
      </p:sp>
      <p:graphicFrame>
        <p:nvGraphicFramePr>
          <p:cNvPr id="68613" name="Object 5"/>
          <p:cNvGraphicFramePr>
            <a:graphicFrameLocks noGrp="1" noChangeAspect="1"/>
          </p:cNvGraphicFramePr>
          <p:nvPr>
            <p:ph/>
          </p:nvPr>
        </p:nvGraphicFramePr>
        <p:xfrm>
          <a:off x="2852738" y="2439988"/>
          <a:ext cx="3438525" cy="1374775"/>
        </p:xfrm>
        <a:graphic>
          <a:graphicData uri="http://schemas.openxmlformats.org/presentationml/2006/ole">
            <p:oleObj spid="_x0000_s20554" name="ACD ChemSketch 2.0" r:id="rId3" imgW="3438144" imgH="1374648" progId="">
              <p:embed/>
            </p:oleObj>
          </a:graphicData>
        </a:graphic>
      </p:graphicFrame>
      <p:sp>
        <p:nvSpPr>
          <p:cNvPr id="68618" name="Text Box 10"/>
          <p:cNvSpPr txBox="1">
            <a:spLocks noChangeArrowheads="1"/>
          </p:cNvSpPr>
          <p:nvPr/>
        </p:nvSpPr>
        <p:spPr bwMode="auto">
          <a:xfrm>
            <a:off x="1259632" y="4005064"/>
            <a:ext cx="2339231"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rtl="0" fontAlgn="base">
              <a:spcBef>
                <a:spcPct val="0"/>
              </a:spcBef>
              <a:spcAft>
                <a:spcPct val="0"/>
              </a:spcAft>
            </a:pPr>
            <a:r>
              <a:rPr kumimoji="1" lang="en-US" altLang="zh-CN" sz="2800" i="1" dirty="0" smtClean="0">
                <a:solidFill>
                  <a:srgbClr val="000000"/>
                </a:solidFill>
                <a:latin typeface="Times New Roman" pitchFamily="18" charset="0"/>
                <a:ea typeface="华文中宋" pitchFamily="2" charset="-122"/>
              </a:rPr>
              <a:t>Oxidize type</a:t>
            </a:r>
          </a:p>
        </p:txBody>
      </p:sp>
      <p:sp>
        <p:nvSpPr>
          <p:cNvPr id="68619" name="Text Box 11"/>
          <p:cNvSpPr txBox="1">
            <a:spLocks noChangeArrowheads="1"/>
          </p:cNvSpPr>
          <p:nvPr/>
        </p:nvSpPr>
        <p:spPr bwMode="auto">
          <a:xfrm>
            <a:off x="4932040" y="4005064"/>
            <a:ext cx="3657923"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rtl="0" fontAlgn="base">
              <a:spcBef>
                <a:spcPct val="0"/>
              </a:spcBef>
              <a:spcAft>
                <a:spcPct val="0"/>
              </a:spcAft>
            </a:pPr>
            <a:r>
              <a:rPr kumimoji="1" lang="en-US" altLang="zh-CN" sz="2800" i="1" dirty="0" smtClean="0">
                <a:solidFill>
                  <a:srgbClr val="000000"/>
                </a:solidFill>
                <a:latin typeface="Times New Roman" pitchFamily="18" charset="0"/>
                <a:ea typeface="华文中宋" pitchFamily="2" charset="-122"/>
              </a:rPr>
              <a:t>Reduce type</a:t>
            </a:r>
          </a:p>
        </p:txBody>
      </p:sp>
    </p:spTree>
    <p:extLst>
      <p:ext uri="{BB962C8B-B14F-4D97-AF65-F5344CB8AC3E}">
        <p14:creationId xmlns="" xmlns:p14="http://schemas.microsoft.com/office/powerpoint/2010/main" val="118793777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p:cNvSpPr>
            <a:spLocks noGrp="1" noChangeArrowheads="1"/>
          </p:cNvSpPr>
          <p:nvPr>
            <p:ph idx="1"/>
          </p:nvPr>
        </p:nvSpPr>
        <p:spPr>
          <a:xfrm>
            <a:off x="251520" y="1052736"/>
            <a:ext cx="8406705" cy="5001989"/>
          </a:xfrm>
        </p:spPr>
        <p:txBody>
          <a:bodyPr/>
          <a:lstStyle/>
          <a:p>
            <a:pPr lvl="1">
              <a:spcBef>
                <a:spcPct val="0"/>
              </a:spcBef>
              <a:buClrTx/>
              <a:buFontTx/>
              <a:buNone/>
            </a:pPr>
            <a:r>
              <a:rPr lang="en-US" altLang="zh-CN" sz="2400" b="1" dirty="0">
                <a:solidFill>
                  <a:srgbClr val="B40C9C"/>
                </a:solidFill>
              </a:rPr>
              <a:t>  </a:t>
            </a:r>
            <a:r>
              <a:rPr lang="en-US" altLang="zh-CN" sz="2400" b="1" i="1" dirty="0" smtClean="0">
                <a:solidFill>
                  <a:srgbClr val="B40C9C"/>
                </a:solidFill>
              </a:rPr>
              <a:t>1. Cooperating </a:t>
            </a:r>
            <a:r>
              <a:rPr lang="en-US" altLang="zh-CN" sz="2400" b="1" i="1" dirty="0">
                <a:solidFill>
                  <a:srgbClr val="B40C9C"/>
                </a:solidFill>
              </a:rPr>
              <a:t>with TPP to participate oxidative </a:t>
            </a:r>
            <a:endParaRPr lang="en-US" altLang="zh-CN" sz="2400" b="1" i="1" dirty="0" smtClean="0">
              <a:solidFill>
                <a:srgbClr val="B40C9C"/>
              </a:solidFill>
            </a:endParaRPr>
          </a:p>
          <a:p>
            <a:pPr lvl="1">
              <a:spcBef>
                <a:spcPct val="0"/>
              </a:spcBef>
              <a:buClrTx/>
              <a:buFontTx/>
              <a:buNone/>
            </a:pPr>
            <a:endParaRPr lang="en-US" altLang="zh-CN" sz="2400" b="1" i="1" dirty="0" smtClean="0">
              <a:solidFill>
                <a:srgbClr val="B40C9C"/>
              </a:solidFill>
            </a:endParaRPr>
          </a:p>
          <a:p>
            <a:pPr lvl="1">
              <a:spcBef>
                <a:spcPct val="0"/>
              </a:spcBef>
              <a:buClrTx/>
              <a:buFontTx/>
              <a:buNone/>
            </a:pPr>
            <a:r>
              <a:rPr lang="en-US" altLang="zh-CN" sz="2400" b="1" i="1" dirty="0" smtClean="0">
                <a:solidFill>
                  <a:srgbClr val="B40C9C"/>
                </a:solidFill>
              </a:rPr>
              <a:t>      decarboxylation of pyruvic </a:t>
            </a:r>
            <a:r>
              <a:rPr lang="en-US" altLang="zh-CN" sz="2400" b="1" i="1" dirty="0">
                <a:solidFill>
                  <a:srgbClr val="B40C9C"/>
                </a:solidFill>
              </a:rPr>
              <a:t>acid </a:t>
            </a:r>
            <a:r>
              <a:rPr lang="en-US" altLang="zh-CN" sz="2400" b="1" i="1" dirty="0" smtClean="0">
                <a:solidFill>
                  <a:srgbClr val="B40C9C"/>
                </a:solidFill>
              </a:rPr>
              <a:t>,α–</a:t>
            </a:r>
            <a:r>
              <a:rPr lang="en-US" altLang="zh-CN" sz="2400" b="1" i="1" dirty="0" err="1" smtClean="0">
                <a:solidFill>
                  <a:srgbClr val="B40C9C"/>
                </a:solidFill>
              </a:rPr>
              <a:t>keto</a:t>
            </a:r>
            <a:r>
              <a:rPr lang="en-US" altLang="zh-CN" sz="2400" b="1" i="1" dirty="0" smtClean="0">
                <a:solidFill>
                  <a:srgbClr val="B40C9C"/>
                </a:solidFill>
              </a:rPr>
              <a:t>  acid</a:t>
            </a:r>
            <a:r>
              <a:rPr lang="en-US" altLang="zh-CN" sz="2400" b="1" i="1" dirty="0">
                <a:solidFill>
                  <a:srgbClr val="B40C9C"/>
                </a:solidFill>
              </a:rPr>
              <a:t> </a:t>
            </a:r>
            <a:r>
              <a:rPr lang="en-US" altLang="zh-CN" sz="2400" b="1" i="1" dirty="0" smtClean="0">
                <a:solidFill>
                  <a:srgbClr val="B40C9C"/>
                </a:solidFill>
              </a:rPr>
              <a:t>.</a:t>
            </a:r>
          </a:p>
          <a:p>
            <a:pPr lvl="1">
              <a:spcBef>
                <a:spcPct val="0"/>
              </a:spcBef>
              <a:buClrTx/>
              <a:buFontTx/>
              <a:buNone/>
            </a:pPr>
            <a:endParaRPr lang="en-US" altLang="zh-CN" sz="2400" b="1" i="1" dirty="0">
              <a:solidFill>
                <a:srgbClr val="B40C9C"/>
              </a:solidFill>
            </a:endParaRPr>
          </a:p>
          <a:p>
            <a:pPr lvl="1">
              <a:spcBef>
                <a:spcPct val="0"/>
              </a:spcBef>
              <a:buClrTx/>
              <a:buFontTx/>
              <a:buNone/>
            </a:pPr>
            <a:r>
              <a:rPr lang="en-US" altLang="zh-CN" sz="2400" b="1" i="1" dirty="0">
                <a:solidFill>
                  <a:srgbClr val="B40C9C"/>
                </a:solidFill>
              </a:rPr>
              <a:t>  </a:t>
            </a:r>
            <a:endParaRPr lang="en-US" altLang="zh-CN" sz="2400" b="1" i="1" dirty="0" smtClean="0">
              <a:solidFill>
                <a:srgbClr val="B40C9C"/>
              </a:solidFill>
            </a:endParaRPr>
          </a:p>
          <a:p>
            <a:pPr lvl="1">
              <a:spcBef>
                <a:spcPct val="0"/>
              </a:spcBef>
              <a:buClrTx/>
              <a:buFontTx/>
              <a:buNone/>
            </a:pPr>
            <a:r>
              <a:rPr lang="en-US" altLang="zh-CN" sz="2400" b="1" i="1" dirty="0" smtClean="0">
                <a:solidFill>
                  <a:srgbClr val="B40C9C"/>
                </a:solidFill>
              </a:rPr>
              <a:t>  2.Coenzyme </a:t>
            </a:r>
            <a:r>
              <a:rPr lang="en-US" altLang="zh-CN" sz="2400" b="1" i="1" dirty="0">
                <a:solidFill>
                  <a:srgbClr val="B40C9C"/>
                </a:solidFill>
              </a:rPr>
              <a:t>of lipoic acid acetyl </a:t>
            </a:r>
            <a:r>
              <a:rPr lang="en-US" altLang="zh-CN" sz="2400" b="1" i="1" dirty="0" smtClean="0">
                <a:solidFill>
                  <a:srgbClr val="B40C9C"/>
                </a:solidFill>
              </a:rPr>
              <a:t>transferase.</a:t>
            </a:r>
            <a:endParaRPr lang="en-US" altLang="zh-CN" sz="2400" b="1" i="1" dirty="0">
              <a:solidFill>
                <a:srgbClr val="B40C9C"/>
              </a:solidFill>
            </a:endParaRPr>
          </a:p>
          <a:p>
            <a:pPr lvl="1">
              <a:spcBef>
                <a:spcPct val="0"/>
              </a:spcBef>
              <a:buClrTx/>
              <a:buFontTx/>
              <a:buNone/>
            </a:pPr>
            <a:r>
              <a:rPr lang="en-US" altLang="zh-CN" sz="2000" i="1" dirty="0">
                <a:solidFill>
                  <a:srgbClr val="B40C9C"/>
                </a:solidFill>
              </a:rPr>
              <a:t>   </a:t>
            </a:r>
          </a:p>
        </p:txBody>
      </p:sp>
      <p:sp>
        <p:nvSpPr>
          <p:cNvPr id="69638" name="Text Box 6"/>
          <p:cNvSpPr txBox="1">
            <a:spLocks noChangeArrowheads="1"/>
          </p:cNvSpPr>
          <p:nvPr/>
        </p:nvSpPr>
        <p:spPr bwMode="auto">
          <a:xfrm>
            <a:off x="251520" y="91277"/>
            <a:ext cx="7504113" cy="10649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marL="609600" indent="-609600">
              <a:defRPr kumimoji="1" sz="2400">
                <a:solidFill>
                  <a:schemeClr val="tx1"/>
                </a:solidFill>
                <a:latin typeface="Times New Roman" pitchFamily="18" charset="0"/>
                <a:ea typeface="SimSun" pitchFamily="2" charset="-122"/>
              </a:defRPr>
            </a:lvl1pPr>
            <a:lvl2pPr>
              <a:defRPr kumimoji="1" sz="2400">
                <a:solidFill>
                  <a:schemeClr val="tx1"/>
                </a:solidFill>
                <a:latin typeface="Times New Roman" pitchFamily="18" charset="0"/>
                <a:ea typeface="SimSun" pitchFamily="2" charset="-122"/>
              </a:defRPr>
            </a:lvl2pPr>
            <a:lvl3pPr>
              <a:defRPr kumimoji="1" sz="2400">
                <a:solidFill>
                  <a:schemeClr val="tx1"/>
                </a:solidFill>
                <a:latin typeface="Times New Roman" pitchFamily="18" charset="0"/>
                <a:ea typeface="SimSun" pitchFamily="2" charset="-122"/>
              </a:defRPr>
            </a:lvl3pPr>
            <a:lvl4pPr>
              <a:defRPr kumimoji="1" sz="2400">
                <a:solidFill>
                  <a:schemeClr val="tx1"/>
                </a:solidFill>
                <a:latin typeface="Times New Roman" pitchFamily="18" charset="0"/>
                <a:ea typeface="SimSun" pitchFamily="2" charset="-122"/>
              </a:defRPr>
            </a:lvl4pPr>
            <a:lvl5pPr>
              <a:defRPr kumimoji="1" sz="2400">
                <a:solidFill>
                  <a:schemeClr val="tx1"/>
                </a:solidFill>
                <a:latin typeface="Times New Roman" pitchFamily="18" charset="0"/>
                <a:ea typeface="SimSun" pitchFamily="2" charset="-122"/>
              </a:defRPr>
            </a:lvl5pPr>
            <a:lvl6pPr algn="l" rtl="0" fontAlgn="base">
              <a:spcBef>
                <a:spcPct val="0"/>
              </a:spcBef>
              <a:spcAft>
                <a:spcPct val="0"/>
              </a:spcAft>
              <a:defRPr kumimoji="1" sz="2400">
                <a:solidFill>
                  <a:schemeClr val="tx1"/>
                </a:solidFill>
                <a:latin typeface="Times New Roman" pitchFamily="18" charset="0"/>
                <a:ea typeface="SimSun" pitchFamily="2" charset="-122"/>
              </a:defRPr>
            </a:lvl6pPr>
            <a:lvl7pPr algn="l" rtl="0" fontAlgn="base">
              <a:spcBef>
                <a:spcPct val="0"/>
              </a:spcBef>
              <a:spcAft>
                <a:spcPct val="0"/>
              </a:spcAft>
              <a:defRPr kumimoji="1" sz="2400">
                <a:solidFill>
                  <a:schemeClr val="tx1"/>
                </a:solidFill>
                <a:latin typeface="Times New Roman" pitchFamily="18" charset="0"/>
                <a:ea typeface="SimSun" pitchFamily="2" charset="-122"/>
              </a:defRPr>
            </a:lvl7pPr>
            <a:lvl8pPr algn="l" rtl="0" fontAlgn="base">
              <a:spcBef>
                <a:spcPct val="0"/>
              </a:spcBef>
              <a:spcAft>
                <a:spcPct val="0"/>
              </a:spcAft>
              <a:defRPr kumimoji="1" sz="2400">
                <a:solidFill>
                  <a:schemeClr val="tx1"/>
                </a:solidFill>
                <a:latin typeface="Times New Roman" pitchFamily="18" charset="0"/>
                <a:ea typeface="SimSun" pitchFamily="2" charset="-122"/>
              </a:defRPr>
            </a:lvl8pPr>
            <a:lvl9pPr algn="l" rtl="0" fontAlgn="base">
              <a:spcBef>
                <a:spcPct val="0"/>
              </a:spcBef>
              <a:spcAft>
                <a:spcPct val="0"/>
              </a:spcAft>
              <a:defRPr kumimoji="1" sz="2400">
                <a:solidFill>
                  <a:schemeClr val="tx1"/>
                </a:solidFill>
                <a:latin typeface="Times New Roman" pitchFamily="18" charset="0"/>
                <a:ea typeface="SimSun" pitchFamily="2" charset="-122"/>
              </a:defRPr>
            </a:lvl9pPr>
          </a:lstStyle>
          <a:p>
            <a:pPr algn="l" rtl="0" fontAlgn="base">
              <a:lnSpc>
                <a:spcPct val="90000"/>
              </a:lnSpc>
              <a:spcBef>
                <a:spcPct val="20000"/>
              </a:spcBef>
              <a:spcAft>
                <a:spcPct val="0"/>
              </a:spcAft>
              <a:buClr>
                <a:srgbClr val="330066"/>
              </a:buClr>
              <a:buSzPct val="75000"/>
              <a:buFont typeface="Wingdings" pitchFamily="2" charset="2"/>
              <a:buNone/>
            </a:pPr>
            <a:r>
              <a:rPr lang="en-US" altLang="zh-CN" sz="3600" b="1" i="1" u="sng" dirty="0" smtClean="0">
                <a:solidFill>
                  <a:srgbClr val="333399"/>
                </a:solidFill>
              </a:rPr>
              <a:t>Biochemical function and deficiency</a:t>
            </a:r>
          </a:p>
          <a:p>
            <a:pPr algn="l" rtl="0" fontAlgn="base">
              <a:lnSpc>
                <a:spcPct val="90000"/>
              </a:lnSpc>
              <a:spcBef>
                <a:spcPct val="20000"/>
              </a:spcBef>
              <a:spcAft>
                <a:spcPct val="0"/>
              </a:spcAft>
              <a:buClr>
                <a:srgbClr val="330066"/>
              </a:buClr>
              <a:buSzPct val="75000"/>
              <a:buFont typeface="Wingdings" pitchFamily="2" charset="2"/>
              <a:buNone/>
            </a:pPr>
            <a:endParaRPr lang="en-US" altLang="zh-CN" sz="2800" b="1" dirty="0" smtClean="0">
              <a:solidFill>
                <a:srgbClr val="333399"/>
              </a:solidFill>
            </a:endParaRPr>
          </a:p>
        </p:txBody>
      </p:sp>
    </p:spTree>
    <p:extLst>
      <p:ext uri="{BB962C8B-B14F-4D97-AF65-F5344CB8AC3E}">
        <p14:creationId xmlns="" xmlns:p14="http://schemas.microsoft.com/office/powerpoint/2010/main" val="40916271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9638"/>
                                        </p:tgtEl>
                                        <p:attrNameLst>
                                          <p:attrName>style.visibility</p:attrName>
                                        </p:attrNameLst>
                                      </p:cBhvr>
                                      <p:to>
                                        <p:strVal val="visible"/>
                                      </p:to>
                                    </p:set>
                                    <p:animEffect transition="in" filter="wipe(left)">
                                      <p:cBhvr>
                                        <p:cTn id="7" dur="500"/>
                                        <p:tgtEl>
                                          <p:spTgt spid="696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8"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914400" y="0"/>
            <a:ext cx="6858000"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rtl="0" fontAlgn="base">
              <a:spcBef>
                <a:spcPct val="50000"/>
              </a:spcBef>
              <a:spcAft>
                <a:spcPct val="0"/>
              </a:spcAft>
            </a:pPr>
            <a:r>
              <a:rPr kumimoji="1" lang="en-US" altLang="zh-CN" sz="3200" b="1" dirty="0" smtClean="0">
                <a:solidFill>
                  <a:srgbClr val="B40C9C"/>
                </a:solidFill>
                <a:latin typeface="Times New Roman" pitchFamily="18" charset="0"/>
              </a:rPr>
              <a:t> </a:t>
            </a:r>
            <a:r>
              <a:rPr kumimoji="1" lang="en-US" altLang="zh-CN" sz="3200" b="1" i="1" u="sng" dirty="0" smtClean="0">
                <a:solidFill>
                  <a:srgbClr val="B40C9C"/>
                </a:solidFill>
                <a:latin typeface="Times New Roman" pitchFamily="18" charset="0"/>
              </a:rPr>
              <a:t>Summary</a:t>
            </a:r>
          </a:p>
        </p:txBody>
      </p:sp>
      <p:sp>
        <p:nvSpPr>
          <p:cNvPr id="72710" name="Text Box 6"/>
          <p:cNvSpPr txBox="1">
            <a:spLocks noChangeArrowheads="1"/>
          </p:cNvSpPr>
          <p:nvPr/>
        </p:nvSpPr>
        <p:spPr bwMode="auto">
          <a:xfrm>
            <a:off x="467544" y="685800"/>
            <a:ext cx="1361256"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rtl="0" fontAlgn="base">
              <a:spcBef>
                <a:spcPct val="50000"/>
              </a:spcBef>
              <a:spcAft>
                <a:spcPct val="0"/>
              </a:spcAft>
            </a:pPr>
            <a:r>
              <a:rPr kumimoji="1" lang="en-US" altLang="zh-CN" sz="2400" b="1" i="1" dirty="0" smtClean="0">
                <a:solidFill>
                  <a:srgbClr val="B40C9C"/>
                </a:solidFill>
                <a:latin typeface="Times New Roman" pitchFamily="18" charset="0"/>
              </a:rPr>
              <a:t>Name</a:t>
            </a:r>
          </a:p>
        </p:txBody>
      </p:sp>
      <p:sp>
        <p:nvSpPr>
          <p:cNvPr id="72711" name="Text Box 7"/>
          <p:cNvSpPr txBox="1">
            <a:spLocks noChangeArrowheads="1"/>
          </p:cNvSpPr>
          <p:nvPr/>
        </p:nvSpPr>
        <p:spPr bwMode="auto">
          <a:xfrm>
            <a:off x="1979712" y="671513"/>
            <a:ext cx="266429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rtl="0" fontAlgn="base">
              <a:spcBef>
                <a:spcPct val="50000"/>
              </a:spcBef>
              <a:spcAft>
                <a:spcPct val="0"/>
              </a:spcAft>
            </a:pPr>
            <a:r>
              <a:rPr kumimoji="1" lang="en-US" altLang="zh-CN" sz="2400" b="1" i="1" dirty="0" smtClean="0">
                <a:solidFill>
                  <a:srgbClr val="B40C9C"/>
                </a:solidFill>
                <a:latin typeface="Times New Roman" pitchFamily="18" charset="0"/>
              </a:rPr>
              <a:t>Form of co-enzyme</a:t>
            </a:r>
          </a:p>
        </p:txBody>
      </p:sp>
      <p:sp>
        <p:nvSpPr>
          <p:cNvPr id="72712" name="Text Box 8"/>
          <p:cNvSpPr txBox="1">
            <a:spLocks noChangeArrowheads="1"/>
          </p:cNvSpPr>
          <p:nvPr/>
        </p:nvSpPr>
        <p:spPr bwMode="auto">
          <a:xfrm>
            <a:off x="5099163" y="640016"/>
            <a:ext cx="15240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rtl="0" fontAlgn="base">
              <a:spcBef>
                <a:spcPct val="50000"/>
              </a:spcBef>
              <a:spcAft>
                <a:spcPct val="0"/>
              </a:spcAft>
            </a:pPr>
            <a:r>
              <a:rPr kumimoji="1" lang="en-US" altLang="zh-CN" sz="2400" b="1" i="1" dirty="0" smtClean="0">
                <a:solidFill>
                  <a:srgbClr val="B40C9C"/>
                </a:solidFill>
                <a:latin typeface="Times New Roman" pitchFamily="18" charset="0"/>
              </a:rPr>
              <a:t>Function</a:t>
            </a:r>
          </a:p>
        </p:txBody>
      </p:sp>
      <p:sp>
        <p:nvSpPr>
          <p:cNvPr id="72713" name="Text Box 9"/>
          <p:cNvSpPr txBox="1">
            <a:spLocks noChangeArrowheads="1"/>
          </p:cNvSpPr>
          <p:nvPr/>
        </p:nvSpPr>
        <p:spPr bwMode="auto">
          <a:xfrm>
            <a:off x="7380312" y="225425"/>
            <a:ext cx="1584176"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rtl="0" fontAlgn="base">
              <a:spcBef>
                <a:spcPct val="50000"/>
              </a:spcBef>
              <a:spcAft>
                <a:spcPct val="0"/>
              </a:spcAft>
            </a:pPr>
            <a:r>
              <a:rPr kumimoji="1" lang="en-US" altLang="zh-CN" sz="2400" b="1" dirty="0" smtClean="0">
                <a:solidFill>
                  <a:srgbClr val="B40C9C"/>
                </a:solidFill>
                <a:latin typeface="Times New Roman" pitchFamily="18" charset="0"/>
              </a:rPr>
              <a:t>     </a:t>
            </a:r>
            <a:r>
              <a:rPr kumimoji="1" lang="en-US" altLang="zh-CN" sz="2400" b="1" i="1" dirty="0" smtClean="0">
                <a:solidFill>
                  <a:srgbClr val="B40C9C"/>
                </a:solidFill>
                <a:latin typeface="Times New Roman" pitchFamily="18" charset="0"/>
              </a:rPr>
              <a:t>Deficiency</a:t>
            </a:r>
          </a:p>
        </p:txBody>
      </p:sp>
      <p:sp>
        <p:nvSpPr>
          <p:cNvPr id="72714" name="Text Box 10"/>
          <p:cNvSpPr txBox="1">
            <a:spLocks noChangeArrowheads="1"/>
          </p:cNvSpPr>
          <p:nvPr/>
        </p:nvSpPr>
        <p:spPr bwMode="auto">
          <a:xfrm>
            <a:off x="179512" y="1295400"/>
            <a:ext cx="1649288" cy="854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rtl="0" fontAlgn="base">
              <a:spcBef>
                <a:spcPct val="50000"/>
              </a:spcBef>
              <a:spcAft>
                <a:spcPct val="0"/>
              </a:spcAft>
            </a:pPr>
            <a:r>
              <a:rPr kumimoji="1" lang="en-US" altLang="zh-CN" sz="2000" b="1" i="1" dirty="0" smtClean="0">
                <a:solidFill>
                  <a:srgbClr val="B40C9C"/>
                </a:solidFill>
              </a:rPr>
              <a:t>vitamin B1</a:t>
            </a:r>
          </a:p>
          <a:p>
            <a:pPr algn="l" rtl="0" fontAlgn="base">
              <a:spcBef>
                <a:spcPct val="50000"/>
              </a:spcBef>
              <a:spcAft>
                <a:spcPct val="0"/>
              </a:spcAft>
            </a:pPr>
            <a:r>
              <a:rPr lang="en-US" altLang="zh-CN" sz="2000" b="1" i="1" dirty="0" smtClean="0">
                <a:solidFill>
                  <a:srgbClr val="B40C9C"/>
                </a:solidFill>
              </a:rPr>
              <a:t>thiamine</a:t>
            </a:r>
          </a:p>
        </p:txBody>
      </p:sp>
      <p:sp>
        <p:nvSpPr>
          <p:cNvPr id="72715" name="Text Box 11"/>
          <p:cNvSpPr txBox="1">
            <a:spLocks noChangeArrowheads="1"/>
          </p:cNvSpPr>
          <p:nvPr/>
        </p:nvSpPr>
        <p:spPr bwMode="auto">
          <a:xfrm>
            <a:off x="2286000" y="1371600"/>
            <a:ext cx="18859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rtl="0" fontAlgn="base">
              <a:spcBef>
                <a:spcPct val="50000"/>
              </a:spcBef>
              <a:spcAft>
                <a:spcPct val="0"/>
              </a:spcAft>
            </a:pPr>
            <a:r>
              <a:rPr kumimoji="1" lang="en-US" altLang="zh-CN" sz="2400" b="1" i="1" dirty="0" smtClean="0">
                <a:solidFill>
                  <a:srgbClr val="B40C9C"/>
                </a:solidFill>
                <a:latin typeface="Times New Roman" pitchFamily="18" charset="0"/>
              </a:rPr>
              <a:t>TPP</a:t>
            </a:r>
          </a:p>
        </p:txBody>
      </p:sp>
      <p:sp>
        <p:nvSpPr>
          <p:cNvPr id="72716" name="Text Box 12"/>
          <p:cNvSpPr txBox="1">
            <a:spLocks noChangeArrowheads="1"/>
          </p:cNvSpPr>
          <p:nvPr/>
        </p:nvSpPr>
        <p:spPr bwMode="auto">
          <a:xfrm>
            <a:off x="4495800" y="1219200"/>
            <a:ext cx="2743200" cy="1738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rtl="0" fontAlgn="base">
              <a:spcBef>
                <a:spcPct val="50000"/>
              </a:spcBef>
              <a:spcAft>
                <a:spcPct val="0"/>
              </a:spcAft>
            </a:pPr>
            <a:r>
              <a:rPr kumimoji="1" lang="en-US" altLang="zh-CN" b="1" i="1" dirty="0" smtClean="0">
                <a:solidFill>
                  <a:srgbClr val="B40C9C"/>
                </a:solidFill>
              </a:rPr>
              <a:t>co-enzyme of </a:t>
            </a:r>
            <a:r>
              <a:rPr lang="en-US" altLang="zh-CN" b="1" i="1" dirty="0" smtClean="0">
                <a:solidFill>
                  <a:srgbClr val="B40C9C"/>
                </a:solidFill>
              </a:rPr>
              <a:t>oxidative decarboxylation of α–keto  acids and transketolase</a:t>
            </a:r>
            <a:endParaRPr kumimoji="1" lang="en-US" altLang="zh-CN" sz="2400" b="1" i="1" dirty="0" smtClean="0">
              <a:solidFill>
                <a:srgbClr val="B40C9C"/>
              </a:solidFill>
              <a:latin typeface="Times New Roman" pitchFamily="18" charset="0"/>
            </a:endParaRPr>
          </a:p>
          <a:p>
            <a:pPr algn="l" rtl="0" fontAlgn="base">
              <a:spcBef>
                <a:spcPct val="50000"/>
              </a:spcBef>
              <a:spcAft>
                <a:spcPct val="0"/>
              </a:spcAft>
            </a:pPr>
            <a:endParaRPr kumimoji="1" lang="en-US" altLang="zh-CN" sz="2400" b="1" dirty="0" smtClean="0">
              <a:solidFill>
                <a:srgbClr val="B40C9C"/>
              </a:solidFill>
              <a:latin typeface="Times New Roman" pitchFamily="18" charset="0"/>
            </a:endParaRPr>
          </a:p>
        </p:txBody>
      </p:sp>
      <p:sp>
        <p:nvSpPr>
          <p:cNvPr id="72717" name="Text Box 13"/>
          <p:cNvSpPr txBox="1">
            <a:spLocks noChangeArrowheads="1"/>
          </p:cNvSpPr>
          <p:nvPr/>
        </p:nvSpPr>
        <p:spPr bwMode="auto">
          <a:xfrm>
            <a:off x="7467600" y="1676400"/>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rtl="0" fontAlgn="base">
              <a:spcBef>
                <a:spcPct val="50000"/>
              </a:spcBef>
              <a:spcAft>
                <a:spcPct val="0"/>
              </a:spcAft>
            </a:pPr>
            <a:r>
              <a:rPr kumimoji="1" lang="en-US" altLang="zh-CN" sz="2400" b="1" i="1" dirty="0" smtClean="0">
                <a:solidFill>
                  <a:srgbClr val="B40C9C"/>
                </a:solidFill>
                <a:latin typeface="Times New Roman" pitchFamily="18" charset="0"/>
              </a:rPr>
              <a:t>Beriberi</a:t>
            </a:r>
          </a:p>
        </p:txBody>
      </p:sp>
      <p:sp>
        <p:nvSpPr>
          <p:cNvPr id="72718" name="Text Box 14"/>
          <p:cNvSpPr txBox="1">
            <a:spLocks noChangeArrowheads="1"/>
          </p:cNvSpPr>
          <p:nvPr/>
        </p:nvSpPr>
        <p:spPr bwMode="auto">
          <a:xfrm>
            <a:off x="4724400" y="25908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rtl="0" fontAlgn="base">
              <a:spcBef>
                <a:spcPct val="50000"/>
              </a:spcBef>
              <a:spcAft>
                <a:spcPct val="0"/>
              </a:spcAft>
            </a:pPr>
            <a:endParaRPr kumimoji="1" lang="ar-IQ" altLang="ar-IQ" sz="2400" b="1" smtClean="0">
              <a:solidFill>
                <a:srgbClr val="B40C9C"/>
              </a:solidFill>
              <a:latin typeface="Times New Roman" pitchFamily="18" charset="0"/>
            </a:endParaRPr>
          </a:p>
        </p:txBody>
      </p:sp>
      <p:sp>
        <p:nvSpPr>
          <p:cNvPr id="72719" name="Text Box 15"/>
          <p:cNvSpPr txBox="1">
            <a:spLocks noChangeArrowheads="1"/>
          </p:cNvSpPr>
          <p:nvPr/>
        </p:nvSpPr>
        <p:spPr bwMode="auto">
          <a:xfrm>
            <a:off x="323528" y="2971800"/>
            <a:ext cx="1728192"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rtl="0" fontAlgn="base">
              <a:spcBef>
                <a:spcPct val="50000"/>
              </a:spcBef>
              <a:spcAft>
                <a:spcPct val="0"/>
              </a:spcAft>
            </a:pPr>
            <a:r>
              <a:rPr kumimoji="1" lang="en-US" altLang="zh-CN" sz="2000" b="1" i="1" dirty="0" smtClean="0">
                <a:solidFill>
                  <a:srgbClr val="B40C9C"/>
                </a:solidFill>
                <a:latin typeface="Times New Roman" pitchFamily="18" charset="0"/>
              </a:rPr>
              <a:t>Vitamin B2, </a:t>
            </a:r>
            <a:r>
              <a:rPr kumimoji="1" lang="en-US" altLang="zh-CN" sz="2000" b="1" i="1" dirty="0" err="1" smtClean="0">
                <a:solidFill>
                  <a:srgbClr val="B40C9C"/>
                </a:solidFill>
                <a:latin typeface="Times New Roman" pitchFamily="18" charset="0"/>
              </a:rPr>
              <a:t>rioflavin</a:t>
            </a:r>
            <a:endParaRPr kumimoji="1" lang="en-US" altLang="zh-CN" sz="2000" b="1" i="1" dirty="0" smtClean="0">
              <a:solidFill>
                <a:srgbClr val="B40C9C"/>
              </a:solidFill>
              <a:latin typeface="Times New Roman" pitchFamily="18" charset="0"/>
            </a:endParaRPr>
          </a:p>
        </p:txBody>
      </p:sp>
      <p:sp>
        <p:nvSpPr>
          <p:cNvPr id="72720" name="Text Box 16"/>
          <p:cNvSpPr txBox="1">
            <a:spLocks noChangeArrowheads="1"/>
          </p:cNvSpPr>
          <p:nvPr/>
        </p:nvSpPr>
        <p:spPr bwMode="auto">
          <a:xfrm>
            <a:off x="2053771" y="3022431"/>
            <a:ext cx="2362200" cy="1015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rtl="0" fontAlgn="base">
              <a:spcBef>
                <a:spcPct val="50000"/>
              </a:spcBef>
              <a:spcAft>
                <a:spcPct val="0"/>
              </a:spcAft>
            </a:pPr>
            <a:r>
              <a:rPr kumimoji="1" lang="en-US" altLang="zh-CN" sz="2400" b="1" i="1" dirty="0" smtClean="0">
                <a:solidFill>
                  <a:srgbClr val="B40C9C"/>
                </a:solidFill>
                <a:latin typeface="Times New Roman" pitchFamily="18" charset="0"/>
              </a:rPr>
              <a:t>FAD</a:t>
            </a:r>
          </a:p>
          <a:p>
            <a:pPr algn="l" rtl="0" fontAlgn="base">
              <a:spcBef>
                <a:spcPct val="50000"/>
              </a:spcBef>
              <a:spcAft>
                <a:spcPct val="0"/>
              </a:spcAft>
            </a:pPr>
            <a:r>
              <a:rPr kumimoji="1" lang="en-US" altLang="zh-CN" sz="2400" b="1" i="1" dirty="0" smtClean="0">
                <a:solidFill>
                  <a:srgbClr val="B40C9C"/>
                </a:solidFill>
                <a:latin typeface="Times New Roman" pitchFamily="18" charset="0"/>
              </a:rPr>
              <a:t>FMN</a:t>
            </a:r>
          </a:p>
        </p:txBody>
      </p:sp>
      <p:sp>
        <p:nvSpPr>
          <p:cNvPr id="72721" name="Text Box 17"/>
          <p:cNvSpPr txBox="1">
            <a:spLocks noChangeArrowheads="1"/>
          </p:cNvSpPr>
          <p:nvPr/>
        </p:nvSpPr>
        <p:spPr bwMode="auto">
          <a:xfrm>
            <a:off x="4724400" y="3048000"/>
            <a:ext cx="2281238" cy="12003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rtl="0" fontAlgn="base">
              <a:spcBef>
                <a:spcPct val="50000"/>
              </a:spcBef>
              <a:spcAft>
                <a:spcPct val="0"/>
              </a:spcAft>
            </a:pPr>
            <a:r>
              <a:rPr kumimoji="1" lang="en-US" altLang="zh-CN" sz="2400" b="1" i="1" dirty="0" smtClean="0">
                <a:solidFill>
                  <a:srgbClr val="B40C9C"/>
                </a:solidFill>
                <a:latin typeface="Times New Roman" pitchFamily="18" charset="0"/>
              </a:rPr>
              <a:t>coenzyme of flavin dehydrogenase</a:t>
            </a:r>
          </a:p>
        </p:txBody>
      </p:sp>
      <p:sp>
        <p:nvSpPr>
          <p:cNvPr id="72722" name="Text Box 18"/>
          <p:cNvSpPr txBox="1">
            <a:spLocks noChangeArrowheads="1"/>
          </p:cNvSpPr>
          <p:nvPr/>
        </p:nvSpPr>
        <p:spPr bwMode="auto">
          <a:xfrm>
            <a:off x="7467600" y="3276601"/>
            <a:ext cx="1500188" cy="1015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rtl="0" fontAlgn="base">
              <a:spcBef>
                <a:spcPct val="50000"/>
              </a:spcBef>
              <a:spcAft>
                <a:spcPct val="0"/>
              </a:spcAft>
            </a:pPr>
            <a:r>
              <a:rPr kumimoji="1" lang="en-US" altLang="zh-CN" sz="2400" b="1" i="1" dirty="0" err="1" smtClean="0">
                <a:solidFill>
                  <a:srgbClr val="B40C9C"/>
                </a:solidFill>
                <a:latin typeface="Times New Roman" pitchFamily="18" charset="0"/>
              </a:rPr>
              <a:t>Cheilosis</a:t>
            </a:r>
            <a:endParaRPr kumimoji="1" lang="en-US" altLang="zh-CN" sz="2400" b="1" i="1" dirty="0" smtClean="0">
              <a:solidFill>
                <a:srgbClr val="B40C9C"/>
              </a:solidFill>
              <a:latin typeface="Times New Roman" pitchFamily="18" charset="0"/>
            </a:endParaRPr>
          </a:p>
          <a:p>
            <a:pPr algn="l" rtl="0" fontAlgn="base">
              <a:spcBef>
                <a:spcPct val="50000"/>
              </a:spcBef>
              <a:spcAft>
                <a:spcPct val="0"/>
              </a:spcAft>
            </a:pPr>
            <a:r>
              <a:rPr kumimoji="1" lang="en-US" altLang="zh-CN" sz="2400" b="1" i="1" dirty="0" smtClean="0">
                <a:solidFill>
                  <a:srgbClr val="B40C9C"/>
                </a:solidFill>
                <a:latin typeface="Times New Roman" pitchFamily="18" charset="0"/>
              </a:rPr>
              <a:t>glossitis</a:t>
            </a:r>
          </a:p>
        </p:txBody>
      </p:sp>
      <p:sp>
        <p:nvSpPr>
          <p:cNvPr id="72723" name="Text Box 19"/>
          <p:cNvSpPr txBox="1">
            <a:spLocks noChangeArrowheads="1"/>
          </p:cNvSpPr>
          <p:nvPr/>
        </p:nvSpPr>
        <p:spPr bwMode="auto">
          <a:xfrm>
            <a:off x="0" y="5029200"/>
            <a:ext cx="1828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rtl="0" fontAlgn="base">
              <a:spcBef>
                <a:spcPct val="50000"/>
              </a:spcBef>
              <a:spcAft>
                <a:spcPct val="0"/>
              </a:spcAft>
            </a:pPr>
            <a:r>
              <a:rPr kumimoji="1" lang="en-US" altLang="zh-CN" sz="2400" b="1" i="1" dirty="0" smtClean="0">
                <a:solidFill>
                  <a:srgbClr val="B40C9C"/>
                </a:solidFill>
                <a:latin typeface="Times New Roman" pitchFamily="18" charset="0"/>
              </a:rPr>
              <a:t>Vitamin PP</a:t>
            </a:r>
          </a:p>
        </p:txBody>
      </p:sp>
      <p:sp>
        <p:nvSpPr>
          <p:cNvPr id="72724" name="Text Box 20"/>
          <p:cNvSpPr txBox="1">
            <a:spLocks noChangeArrowheads="1"/>
          </p:cNvSpPr>
          <p:nvPr/>
        </p:nvSpPr>
        <p:spPr bwMode="auto">
          <a:xfrm>
            <a:off x="2057400" y="4724400"/>
            <a:ext cx="2514600" cy="1015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rtl="0" fontAlgn="base">
              <a:spcBef>
                <a:spcPct val="50000"/>
              </a:spcBef>
              <a:spcAft>
                <a:spcPct val="0"/>
              </a:spcAft>
            </a:pPr>
            <a:r>
              <a:rPr kumimoji="1" lang="en-US" altLang="zh-CN" sz="2400" b="1" i="1" dirty="0" smtClean="0">
                <a:solidFill>
                  <a:srgbClr val="B40C9C"/>
                </a:solidFill>
                <a:latin typeface="Times New Roman" pitchFamily="18" charset="0"/>
              </a:rPr>
              <a:t>NAD</a:t>
            </a:r>
          </a:p>
          <a:p>
            <a:pPr algn="l" rtl="0" fontAlgn="base">
              <a:spcBef>
                <a:spcPct val="50000"/>
              </a:spcBef>
              <a:spcAft>
                <a:spcPct val="0"/>
              </a:spcAft>
            </a:pPr>
            <a:r>
              <a:rPr kumimoji="1" lang="en-US" altLang="zh-CN" sz="2400" b="1" i="1" dirty="0" smtClean="0">
                <a:solidFill>
                  <a:srgbClr val="B40C9C"/>
                </a:solidFill>
                <a:latin typeface="Times New Roman" pitchFamily="18" charset="0"/>
              </a:rPr>
              <a:t>NADP</a:t>
            </a:r>
          </a:p>
        </p:txBody>
      </p:sp>
      <p:sp>
        <p:nvSpPr>
          <p:cNvPr id="72725" name="Text Box 21"/>
          <p:cNvSpPr txBox="1">
            <a:spLocks noChangeArrowheads="1"/>
          </p:cNvSpPr>
          <p:nvPr/>
        </p:nvSpPr>
        <p:spPr bwMode="auto">
          <a:xfrm>
            <a:off x="4724400" y="4800600"/>
            <a:ext cx="2614613" cy="1006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rtl="0" fontAlgn="base">
              <a:spcBef>
                <a:spcPct val="50000"/>
              </a:spcBef>
              <a:spcAft>
                <a:spcPct val="0"/>
              </a:spcAft>
            </a:pPr>
            <a:r>
              <a:rPr kumimoji="1" lang="en-US" altLang="zh-CN" sz="2000" b="1" i="1" dirty="0" smtClean="0">
                <a:solidFill>
                  <a:srgbClr val="B40C9C"/>
                </a:solidFill>
                <a:latin typeface="Times New Roman" pitchFamily="18" charset="0"/>
              </a:rPr>
              <a:t>Coenzyme of dehydrogenase </a:t>
            </a:r>
            <a:r>
              <a:rPr kumimoji="1" lang="zh-CN" altLang="en-US" sz="2000" b="1" i="1" dirty="0" smtClean="0">
                <a:solidFill>
                  <a:srgbClr val="B40C9C"/>
                </a:solidFill>
                <a:latin typeface="Times New Roman" pitchFamily="18" charset="0"/>
              </a:rPr>
              <a:t>， </a:t>
            </a:r>
            <a:r>
              <a:rPr kumimoji="1" lang="en-US" altLang="zh-CN" sz="2000" b="1" i="1" dirty="0" smtClean="0">
                <a:solidFill>
                  <a:srgbClr val="B40C9C"/>
                </a:solidFill>
                <a:latin typeface="Times New Roman" pitchFamily="18" charset="0"/>
              </a:rPr>
              <a:t>transfer of hydrogen</a:t>
            </a:r>
          </a:p>
        </p:txBody>
      </p:sp>
      <p:sp>
        <p:nvSpPr>
          <p:cNvPr id="72726" name="Text Box 22"/>
          <p:cNvSpPr txBox="1">
            <a:spLocks noChangeArrowheads="1"/>
          </p:cNvSpPr>
          <p:nvPr/>
        </p:nvSpPr>
        <p:spPr bwMode="auto">
          <a:xfrm>
            <a:off x="7596188" y="4953001"/>
            <a:ext cx="1371600"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rtl="0" fontAlgn="base">
              <a:spcBef>
                <a:spcPct val="50000"/>
              </a:spcBef>
              <a:spcAft>
                <a:spcPct val="0"/>
              </a:spcAft>
            </a:pPr>
            <a:r>
              <a:rPr kumimoji="1" lang="en-US" altLang="zh-CN" sz="2400" b="1" dirty="0" smtClean="0">
                <a:solidFill>
                  <a:srgbClr val="B40C9C"/>
                </a:solidFill>
                <a:latin typeface="Times New Roman" pitchFamily="18" charset="0"/>
              </a:rPr>
              <a:t>     </a:t>
            </a:r>
            <a:r>
              <a:rPr kumimoji="1" lang="en-US" altLang="zh-CN" sz="2400" b="1" i="1" dirty="0" smtClean="0">
                <a:solidFill>
                  <a:srgbClr val="B40C9C"/>
                </a:solidFill>
                <a:latin typeface="Times New Roman" pitchFamily="18" charset="0"/>
              </a:rPr>
              <a:t>pellagra</a:t>
            </a:r>
          </a:p>
        </p:txBody>
      </p:sp>
      <p:sp>
        <p:nvSpPr>
          <p:cNvPr id="72727" name="Line 23"/>
          <p:cNvSpPr>
            <a:spLocks noChangeShapeType="1"/>
          </p:cNvSpPr>
          <p:nvPr/>
        </p:nvSpPr>
        <p:spPr bwMode="auto">
          <a:xfrm>
            <a:off x="1905000" y="1295400"/>
            <a:ext cx="0" cy="52578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ar-IQ" b="1" smtClean="0">
              <a:solidFill>
                <a:srgbClr val="B40C9C"/>
              </a:solidFill>
            </a:endParaRPr>
          </a:p>
        </p:txBody>
      </p:sp>
      <p:sp>
        <p:nvSpPr>
          <p:cNvPr id="72728" name="Line 24"/>
          <p:cNvSpPr>
            <a:spLocks noChangeShapeType="1"/>
          </p:cNvSpPr>
          <p:nvPr/>
        </p:nvSpPr>
        <p:spPr bwMode="auto">
          <a:xfrm>
            <a:off x="0" y="1143000"/>
            <a:ext cx="9144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ar-IQ" b="1" smtClean="0">
              <a:solidFill>
                <a:srgbClr val="B40C9C"/>
              </a:solidFill>
            </a:endParaRPr>
          </a:p>
        </p:txBody>
      </p:sp>
      <p:sp>
        <p:nvSpPr>
          <p:cNvPr id="72729" name="Line 25"/>
          <p:cNvSpPr>
            <a:spLocks noChangeShapeType="1"/>
          </p:cNvSpPr>
          <p:nvPr/>
        </p:nvSpPr>
        <p:spPr bwMode="auto">
          <a:xfrm>
            <a:off x="0" y="2895600"/>
            <a:ext cx="9144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ar-IQ" b="1" smtClean="0">
              <a:solidFill>
                <a:srgbClr val="B40C9C"/>
              </a:solidFill>
            </a:endParaRPr>
          </a:p>
        </p:txBody>
      </p:sp>
      <p:sp>
        <p:nvSpPr>
          <p:cNvPr id="72730" name="Line 26"/>
          <p:cNvSpPr>
            <a:spLocks noChangeShapeType="1"/>
          </p:cNvSpPr>
          <p:nvPr/>
        </p:nvSpPr>
        <p:spPr bwMode="auto">
          <a:xfrm>
            <a:off x="0" y="4648200"/>
            <a:ext cx="9144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ar-IQ" b="1" smtClean="0">
              <a:solidFill>
                <a:srgbClr val="B40C9C"/>
              </a:solidFill>
            </a:endParaRPr>
          </a:p>
        </p:txBody>
      </p:sp>
      <p:sp>
        <p:nvSpPr>
          <p:cNvPr id="72731" name="Line 27"/>
          <p:cNvSpPr>
            <a:spLocks noChangeShapeType="1"/>
          </p:cNvSpPr>
          <p:nvPr/>
        </p:nvSpPr>
        <p:spPr bwMode="auto">
          <a:xfrm>
            <a:off x="4495800" y="1143000"/>
            <a:ext cx="0" cy="57150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ar-IQ" b="1" smtClean="0">
              <a:solidFill>
                <a:srgbClr val="B40C9C"/>
              </a:solidFill>
            </a:endParaRPr>
          </a:p>
        </p:txBody>
      </p:sp>
      <p:sp>
        <p:nvSpPr>
          <p:cNvPr id="72732" name="Line 28"/>
          <p:cNvSpPr>
            <a:spLocks noChangeShapeType="1"/>
          </p:cNvSpPr>
          <p:nvPr/>
        </p:nvSpPr>
        <p:spPr bwMode="auto">
          <a:xfrm>
            <a:off x="7467600" y="1307735"/>
            <a:ext cx="0" cy="57150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ar-IQ" b="1" smtClean="0">
              <a:solidFill>
                <a:srgbClr val="B40C9C"/>
              </a:solidFill>
            </a:endParaRPr>
          </a:p>
        </p:txBody>
      </p:sp>
    </p:spTree>
    <p:extLst>
      <p:ext uri="{BB962C8B-B14F-4D97-AF65-F5344CB8AC3E}">
        <p14:creationId xmlns="" xmlns:p14="http://schemas.microsoft.com/office/powerpoint/2010/main" val="1121551680"/>
      </p:ext>
    </p:extLst>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3" name="Rectangle 5"/>
          <p:cNvSpPr>
            <a:spLocks noChangeArrowheads="1"/>
          </p:cNvSpPr>
          <p:nvPr/>
        </p:nvSpPr>
        <p:spPr bwMode="auto">
          <a:xfrm>
            <a:off x="576263" y="828675"/>
            <a:ext cx="8064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rtl="0" fontAlgn="base">
              <a:spcBef>
                <a:spcPct val="0"/>
              </a:spcBef>
              <a:spcAft>
                <a:spcPct val="0"/>
              </a:spcAft>
            </a:pPr>
            <a:r>
              <a:rPr kumimoji="1" lang="en-US" altLang="zh-CN" b="1" i="1" dirty="0" smtClean="0">
                <a:solidFill>
                  <a:srgbClr val="B40C9C"/>
                </a:solidFill>
              </a:rPr>
              <a:t>Name</a:t>
            </a:r>
          </a:p>
        </p:txBody>
      </p:sp>
      <p:sp>
        <p:nvSpPr>
          <p:cNvPr id="73734" name="Rectangle 6"/>
          <p:cNvSpPr>
            <a:spLocks noChangeArrowheads="1"/>
          </p:cNvSpPr>
          <p:nvPr/>
        </p:nvSpPr>
        <p:spPr bwMode="auto">
          <a:xfrm>
            <a:off x="1907704" y="764704"/>
            <a:ext cx="2450326"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rtl="0" fontAlgn="base">
              <a:spcBef>
                <a:spcPct val="50000"/>
              </a:spcBef>
              <a:spcAft>
                <a:spcPct val="0"/>
              </a:spcAft>
            </a:pPr>
            <a:r>
              <a:rPr kumimoji="1" lang="en-US" altLang="zh-CN" b="1" i="1" dirty="0" smtClean="0">
                <a:solidFill>
                  <a:srgbClr val="B40C9C"/>
                </a:solidFill>
              </a:rPr>
              <a:t>Form of co-enzyme</a:t>
            </a:r>
          </a:p>
        </p:txBody>
      </p:sp>
      <p:sp>
        <p:nvSpPr>
          <p:cNvPr id="73735" name="Rectangle 7"/>
          <p:cNvSpPr>
            <a:spLocks noChangeArrowheads="1"/>
          </p:cNvSpPr>
          <p:nvPr/>
        </p:nvSpPr>
        <p:spPr bwMode="auto">
          <a:xfrm>
            <a:off x="4868863" y="744538"/>
            <a:ext cx="11493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rtl="0" fontAlgn="base">
              <a:spcBef>
                <a:spcPct val="50000"/>
              </a:spcBef>
              <a:spcAft>
                <a:spcPct val="0"/>
              </a:spcAft>
            </a:pPr>
            <a:r>
              <a:rPr kumimoji="1" lang="en-US" altLang="zh-CN" b="1" i="1" dirty="0" smtClean="0">
                <a:solidFill>
                  <a:srgbClr val="B40C9C"/>
                </a:solidFill>
              </a:rPr>
              <a:t>Function</a:t>
            </a:r>
          </a:p>
        </p:txBody>
      </p:sp>
      <p:sp>
        <p:nvSpPr>
          <p:cNvPr id="73736" name="Rectangle 8"/>
          <p:cNvSpPr>
            <a:spLocks noChangeArrowheads="1"/>
          </p:cNvSpPr>
          <p:nvPr/>
        </p:nvSpPr>
        <p:spPr bwMode="auto">
          <a:xfrm>
            <a:off x="6781800" y="792956"/>
            <a:ext cx="13716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rtl="0" fontAlgn="base">
              <a:spcBef>
                <a:spcPct val="50000"/>
              </a:spcBef>
              <a:spcAft>
                <a:spcPct val="0"/>
              </a:spcAft>
            </a:pPr>
            <a:r>
              <a:rPr kumimoji="1" lang="en-US" altLang="zh-CN" b="1" i="1" dirty="0" smtClean="0">
                <a:solidFill>
                  <a:srgbClr val="B40C9C"/>
                </a:solidFill>
              </a:rPr>
              <a:t>Deficiency</a:t>
            </a:r>
          </a:p>
        </p:txBody>
      </p:sp>
      <p:sp>
        <p:nvSpPr>
          <p:cNvPr id="73737" name="Text Box 9"/>
          <p:cNvSpPr txBox="1">
            <a:spLocks noChangeArrowheads="1"/>
          </p:cNvSpPr>
          <p:nvPr/>
        </p:nvSpPr>
        <p:spPr bwMode="auto">
          <a:xfrm>
            <a:off x="0" y="1752600"/>
            <a:ext cx="16764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rtl="0" fontAlgn="base">
              <a:spcBef>
                <a:spcPct val="50000"/>
              </a:spcBef>
              <a:spcAft>
                <a:spcPct val="0"/>
              </a:spcAft>
            </a:pPr>
            <a:r>
              <a:rPr kumimoji="1" lang="en-US" altLang="zh-CN" sz="2400" b="1" i="1" dirty="0" smtClean="0">
                <a:solidFill>
                  <a:srgbClr val="B40C9C"/>
                </a:solidFill>
                <a:latin typeface="Times New Roman" pitchFamily="18" charset="0"/>
              </a:rPr>
              <a:t>Vitamin B6</a:t>
            </a:r>
            <a:endParaRPr kumimoji="1" lang="en-US" altLang="zh-CN" sz="2400" i="1" dirty="0" smtClean="0">
              <a:solidFill>
                <a:srgbClr val="B40C9C"/>
              </a:solidFill>
              <a:latin typeface="Times New Roman" pitchFamily="18" charset="0"/>
            </a:endParaRPr>
          </a:p>
        </p:txBody>
      </p:sp>
      <p:sp>
        <p:nvSpPr>
          <p:cNvPr id="73738" name="Text Box 10"/>
          <p:cNvSpPr txBox="1">
            <a:spLocks noChangeArrowheads="1"/>
          </p:cNvSpPr>
          <p:nvPr/>
        </p:nvSpPr>
        <p:spPr bwMode="auto">
          <a:xfrm>
            <a:off x="2133600" y="1752600"/>
            <a:ext cx="1905000"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rtl="0" fontAlgn="base">
              <a:spcBef>
                <a:spcPct val="50000"/>
              </a:spcBef>
              <a:spcAft>
                <a:spcPct val="0"/>
              </a:spcAft>
            </a:pPr>
            <a:r>
              <a:rPr lang="en-US" altLang="zh-CN" sz="2000" i="1" dirty="0" smtClean="0">
                <a:solidFill>
                  <a:srgbClr val="B40C9C"/>
                </a:solidFill>
              </a:rPr>
              <a:t>Pyridoxal-Phosphate</a:t>
            </a:r>
          </a:p>
        </p:txBody>
      </p:sp>
      <p:sp>
        <p:nvSpPr>
          <p:cNvPr id="73739" name="Text Box 11"/>
          <p:cNvSpPr txBox="1">
            <a:spLocks noChangeArrowheads="1"/>
          </p:cNvSpPr>
          <p:nvPr/>
        </p:nvSpPr>
        <p:spPr bwMode="auto">
          <a:xfrm>
            <a:off x="4139952" y="1471613"/>
            <a:ext cx="2448272" cy="1015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rtl="0" fontAlgn="base">
              <a:spcBef>
                <a:spcPct val="50000"/>
              </a:spcBef>
              <a:spcAft>
                <a:spcPct val="0"/>
              </a:spcAft>
            </a:pPr>
            <a:r>
              <a:rPr lang="en-US" altLang="zh-CN" sz="2000" i="1" dirty="0" smtClean="0">
                <a:solidFill>
                  <a:srgbClr val="B40C9C"/>
                </a:solidFill>
              </a:rPr>
              <a:t>Coenzyme of amino transferase, amino </a:t>
            </a:r>
            <a:r>
              <a:rPr kumimoji="1" lang="en-US" altLang="zh-CN" sz="2000" i="1" dirty="0" smtClean="0">
                <a:solidFill>
                  <a:srgbClr val="B40C9C"/>
                </a:solidFill>
              </a:rPr>
              <a:t>carrier amino </a:t>
            </a:r>
          </a:p>
        </p:txBody>
      </p:sp>
      <p:sp>
        <p:nvSpPr>
          <p:cNvPr id="73740" name="Text Box 12"/>
          <p:cNvSpPr txBox="1">
            <a:spLocks noChangeArrowheads="1"/>
          </p:cNvSpPr>
          <p:nvPr/>
        </p:nvSpPr>
        <p:spPr bwMode="auto">
          <a:xfrm>
            <a:off x="0" y="3657600"/>
            <a:ext cx="2195736" cy="877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rtl="0" fontAlgn="base">
              <a:spcBef>
                <a:spcPct val="50000"/>
              </a:spcBef>
              <a:spcAft>
                <a:spcPct val="0"/>
              </a:spcAft>
            </a:pPr>
            <a:endParaRPr kumimoji="1" lang="en-US" altLang="zh-CN" sz="2400" b="1" dirty="0" smtClean="0">
              <a:solidFill>
                <a:srgbClr val="B40C9C"/>
              </a:solidFill>
              <a:latin typeface="Times New Roman" pitchFamily="18" charset="0"/>
            </a:endParaRPr>
          </a:p>
          <a:p>
            <a:pPr algn="l" rtl="0" fontAlgn="base">
              <a:spcBef>
                <a:spcPct val="50000"/>
              </a:spcBef>
              <a:spcAft>
                <a:spcPct val="0"/>
              </a:spcAft>
            </a:pPr>
            <a:r>
              <a:rPr lang="en-US" altLang="zh-CN" b="1" i="1" dirty="0" smtClean="0">
                <a:solidFill>
                  <a:srgbClr val="B40C9C"/>
                </a:solidFill>
              </a:rPr>
              <a:t>Pantothenic acid</a:t>
            </a:r>
          </a:p>
        </p:txBody>
      </p:sp>
      <p:sp>
        <p:nvSpPr>
          <p:cNvPr id="73741" name="Text Box 13"/>
          <p:cNvSpPr txBox="1">
            <a:spLocks noChangeArrowheads="1"/>
          </p:cNvSpPr>
          <p:nvPr/>
        </p:nvSpPr>
        <p:spPr bwMode="auto">
          <a:xfrm>
            <a:off x="2362200" y="3962400"/>
            <a:ext cx="152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rtl="0" fontAlgn="base">
              <a:spcBef>
                <a:spcPct val="50000"/>
              </a:spcBef>
              <a:spcAft>
                <a:spcPct val="0"/>
              </a:spcAft>
            </a:pPr>
            <a:r>
              <a:rPr kumimoji="1" lang="en-US" altLang="zh-CN" sz="2400" b="1" i="1" dirty="0" smtClean="0">
                <a:solidFill>
                  <a:srgbClr val="B40C9C"/>
                </a:solidFill>
                <a:latin typeface="Times New Roman" pitchFamily="18" charset="0"/>
              </a:rPr>
              <a:t>CoA</a:t>
            </a:r>
          </a:p>
        </p:txBody>
      </p:sp>
      <p:sp>
        <p:nvSpPr>
          <p:cNvPr id="73742" name="Text Box 14"/>
          <p:cNvSpPr txBox="1">
            <a:spLocks noChangeArrowheads="1"/>
          </p:cNvSpPr>
          <p:nvPr/>
        </p:nvSpPr>
        <p:spPr bwMode="auto">
          <a:xfrm>
            <a:off x="4343401" y="3886200"/>
            <a:ext cx="2285999"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rtl="0" fontAlgn="base">
              <a:spcBef>
                <a:spcPct val="50000"/>
              </a:spcBef>
              <a:spcAft>
                <a:spcPct val="0"/>
              </a:spcAft>
            </a:pPr>
            <a:r>
              <a:rPr kumimoji="1" lang="en-US" altLang="zh-CN" sz="2400" b="1" i="1" dirty="0" smtClean="0">
                <a:solidFill>
                  <a:srgbClr val="B40C9C"/>
                </a:solidFill>
                <a:latin typeface="Times New Roman" pitchFamily="18" charset="0"/>
              </a:rPr>
              <a:t>Acetyl transfer</a:t>
            </a:r>
          </a:p>
        </p:txBody>
      </p:sp>
      <p:sp>
        <p:nvSpPr>
          <p:cNvPr id="73743" name="Text Box 15"/>
          <p:cNvSpPr txBox="1">
            <a:spLocks noChangeArrowheads="1"/>
          </p:cNvSpPr>
          <p:nvPr/>
        </p:nvSpPr>
        <p:spPr bwMode="auto">
          <a:xfrm>
            <a:off x="251520" y="5334000"/>
            <a:ext cx="150108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rtl="0" fontAlgn="base">
              <a:spcBef>
                <a:spcPct val="50000"/>
              </a:spcBef>
              <a:spcAft>
                <a:spcPct val="0"/>
              </a:spcAft>
            </a:pPr>
            <a:r>
              <a:rPr kumimoji="1" lang="en-US" altLang="zh-CN" sz="2400" b="1" i="1" dirty="0" smtClean="0">
                <a:solidFill>
                  <a:srgbClr val="B40C9C"/>
                </a:solidFill>
                <a:latin typeface="Times New Roman" pitchFamily="18" charset="0"/>
              </a:rPr>
              <a:t>Biotin</a:t>
            </a:r>
          </a:p>
        </p:txBody>
      </p:sp>
      <p:sp>
        <p:nvSpPr>
          <p:cNvPr id="73744" name="Text Box 16"/>
          <p:cNvSpPr txBox="1">
            <a:spLocks noChangeArrowheads="1"/>
          </p:cNvSpPr>
          <p:nvPr/>
        </p:nvSpPr>
        <p:spPr bwMode="auto">
          <a:xfrm>
            <a:off x="4249738" y="5167313"/>
            <a:ext cx="2590800" cy="13849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rtl="0" fontAlgn="base">
              <a:spcBef>
                <a:spcPct val="50000"/>
              </a:spcBef>
              <a:spcAft>
                <a:spcPct val="0"/>
              </a:spcAft>
            </a:pPr>
            <a:r>
              <a:rPr kumimoji="1" lang="en-US" altLang="zh-CN" sz="2400" b="1" i="1" dirty="0" smtClean="0">
                <a:solidFill>
                  <a:srgbClr val="B40C9C"/>
                </a:solidFill>
                <a:latin typeface="Times New Roman" pitchFamily="18" charset="0"/>
              </a:rPr>
              <a:t>co-enzyme of carboxylase</a:t>
            </a:r>
          </a:p>
          <a:p>
            <a:pPr algn="l" rtl="0" fontAlgn="base">
              <a:spcBef>
                <a:spcPct val="50000"/>
              </a:spcBef>
              <a:spcAft>
                <a:spcPct val="0"/>
              </a:spcAft>
            </a:pPr>
            <a:r>
              <a:rPr kumimoji="1" lang="en-US" altLang="zh-CN" sz="2400" b="1" i="1" dirty="0" smtClean="0">
                <a:solidFill>
                  <a:srgbClr val="B40C9C"/>
                </a:solidFill>
                <a:latin typeface="Times New Roman" pitchFamily="18" charset="0"/>
              </a:rPr>
              <a:t> carrier of CO</a:t>
            </a:r>
            <a:r>
              <a:rPr kumimoji="1" lang="en-US" altLang="zh-CN" sz="2400" b="1" i="1" baseline="-25000" dirty="0" smtClean="0">
                <a:solidFill>
                  <a:srgbClr val="B40C9C"/>
                </a:solidFill>
                <a:latin typeface="Times New Roman" pitchFamily="18" charset="0"/>
              </a:rPr>
              <a:t>2</a:t>
            </a:r>
          </a:p>
        </p:txBody>
      </p:sp>
      <p:sp>
        <p:nvSpPr>
          <p:cNvPr id="73745" name="Text Box 17"/>
          <p:cNvSpPr txBox="1">
            <a:spLocks noChangeArrowheads="1"/>
          </p:cNvSpPr>
          <p:nvPr/>
        </p:nvSpPr>
        <p:spPr bwMode="auto">
          <a:xfrm>
            <a:off x="6840538" y="5167313"/>
            <a:ext cx="1868487" cy="1015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rtl="0" fontAlgn="base">
              <a:spcBef>
                <a:spcPct val="50000"/>
              </a:spcBef>
              <a:spcAft>
                <a:spcPct val="0"/>
              </a:spcAft>
            </a:pPr>
            <a:r>
              <a:rPr kumimoji="1" lang="en-US" altLang="zh-CN" sz="2400" b="1" i="1" dirty="0" smtClean="0">
                <a:solidFill>
                  <a:srgbClr val="B40C9C"/>
                </a:solidFill>
                <a:latin typeface="Times New Roman" pitchFamily="18" charset="0"/>
              </a:rPr>
              <a:t>Anti biotin</a:t>
            </a:r>
          </a:p>
          <a:p>
            <a:pPr algn="l" rtl="0" fontAlgn="base">
              <a:spcBef>
                <a:spcPct val="50000"/>
              </a:spcBef>
              <a:spcAft>
                <a:spcPct val="0"/>
              </a:spcAft>
            </a:pPr>
            <a:r>
              <a:rPr kumimoji="1" lang="en-US" altLang="zh-CN" sz="2400" b="1" i="1" dirty="0" smtClean="0">
                <a:solidFill>
                  <a:srgbClr val="B40C9C"/>
                </a:solidFill>
                <a:latin typeface="Times New Roman" pitchFamily="18" charset="0"/>
              </a:rPr>
              <a:t>protein</a:t>
            </a:r>
          </a:p>
        </p:txBody>
      </p:sp>
      <p:sp>
        <p:nvSpPr>
          <p:cNvPr id="73746" name="Line 18"/>
          <p:cNvSpPr>
            <a:spLocks noChangeShapeType="1"/>
          </p:cNvSpPr>
          <p:nvPr/>
        </p:nvSpPr>
        <p:spPr bwMode="auto">
          <a:xfrm flipV="1">
            <a:off x="7162800" y="4038600"/>
            <a:ext cx="838200" cy="6858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ar-IQ" b="1" smtClean="0">
              <a:solidFill>
                <a:srgbClr val="B40C9C"/>
              </a:solidFill>
            </a:endParaRPr>
          </a:p>
        </p:txBody>
      </p:sp>
      <p:sp>
        <p:nvSpPr>
          <p:cNvPr id="73747" name="Line 19"/>
          <p:cNvSpPr>
            <a:spLocks noChangeShapeType="1"/>
          </p:cNvSpPr>
          <p:nvPr/>
        </p:nvSpPr>
        <p:spPr bwMode="auto">
          <a:xfrm flipV="1">
            <a:off x="7086600" y="2133600"/>
            <a:ext cx="762000" cy="838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ar-IQ" b="1" smtClean="0">
              <a:solidFill>
                <a:srgbClr val="B40C9C"/>
              </a:solidFill>
            </a:endParaRPr>
          </a:p>
        </p:txBody>
      </p:sp>
      <p:sp>
        <p:nvSpPr>
          <p:cNvPr id="73748" name="Line 20"/>
          <p:cNvSpPr>
            <a:spLocks noChangeShapeType="1"/>
          </p:cNvSpPr>
          <p:nvPr/>
        </p:nvSpPr>
        <p:spPr bwMode="auto">
          <a:xfrm>
            <a:off x="0" y="1268760"/>
            <a:ext cx="8534400" cy="2664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ar-IQ" b="1" smtClean="0">
              <a:solidFill>
                <a:srgbClr val="B40C9C"/>
              </a:solidFill>
            </a:endParaRPr>
          </a:p>
        </p:txBody>
      </p:sp>
      <p:sp>
        <p:nvSpPr>
          <p:cNvPr id="73749" name="Line 21"/>
          <p:cNvSpPr>
            <a:spLocks noChangeShapeType="1"/>
          </p:cNvSpPr>
          <p:nvPr/>
        </p:nvSpPr>
        <p:spPr bwMode="auto">
          <a:xfrm>
            <a:off x="1979712" y="1371600"/>
            <a:ext cx="0" cy="5486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ar-IQ" b="1" smtClean="0">
              <a:solidFill>
                <a:srgbClr val="B40C9C"/>
              </a:solidFill>
            </a:endParaRPr>
          </a:p>
        </p:txBody>
      </p:sp>
      <p:sp>
        <p:nvSpPr>
          <p:cNvPr id="73750" name="Line 22"/>
          <p:cNvSpPr>
            <a:spLocks noChangeShapeType="1"/>
          </p:cNvSpPr>
          <p:nvPr/>
        </p:nvSpPr>
        <p:spPr bwMode="auto">
          <a:xfrm>
            <a:off x="6629400" y="1371600"/>
            <a:ext cx="0" cy="5486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ar-IQ" b="1" smtClean="0">
              <a:solidFill>
                <a:srgbClr val="B40C9C"/>
              </a:solidFill>
            </a:endParaRPr>
          </a:p>
        </p:txBody>
      </p:sp>
      <p:sp>
        <p:nvSpPr>
          <p:cNvPr id="73751" name="Line 23"/>
          <p:cNvSpPr>
            <a:spLocks noChangeShapeType="1"/>
          </p:cNvSpPr>
          <p:nvPr/>
        </p:nvSpPr>
        <p:spPr bwMode="auto">
          <a:xfrm>
            <a:off x="4114800" y="1295400"/>
            <a:ext cx="0" cy="55626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ar-IQ" b="1" smtClean="0">
              <a:solidFill>
                <a:srgbClr val="B40C9C"/>
              </a:solidFill>
            </a:endParaRPr>
          </a:p>
        </p:txBody>
      </p:sp>
      <p:sp>
        <p:nvSpPr>
          <p:cNvPr id="73752" name="Line 24"/>
          <p:cNvSpPr>
            <a:spLocks noChangeShapeType="1"/>
          </p:cNvSpPr>
          <p:nvPr/>
        </p:nvSpPr>
        <p:spPr bwMode="auto">
          <a:xfrm>
            <a:off x="0" y="3429000"/>
            <a:ext cx="9144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ar-IQ" b="1" smtClean="0">
              <a:solidFill>
                <a:srgbClr val="B40C9C"/>
              </a:solidFill>
            </a:endParaRPr>
          </a:p>
        </p:txBody>
      </p:sp>
      <p:sp>
        <p:nvSpPr>
          <p:cNvPr id="73753" name="Line 25"/>
          <p:cNvSpPr>
            <a:spLocks noChangeShapeType="1"/>
          </p:cNvSpPr>
          <p:nvPr/>
        </p:nvSpPr>
        <p:spPr bwMode="auto">
          <a:xfrm>
            <a:off x="0" y="5105400"/>
            <a:ext cx="9144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ar-IQ" b="1" smtClean="0">
              <a:solidFill>
                <a:srgbClr val="B40C9C"/>
              </a:solidFill>
            </a:endParaRPr>
          </a:p>
        </p:txBody>
      </p:sp>
    </p:spTree>
    <p:extLst>
      <p:ext uri="{BB962C8B-B14F-4D97-AF65-F5344CB8AC3E}">
        <p14:creationId xmlns="" xmlns:p14="http://schemas.microsoft.com/office/powerpoint/2010/main" val="252251121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79512" y="116632"/>
            <a:ext cx="8445624" cy="5544616"/>
          </a:xfrm>
        </p:spPr>
        <p:txBody>
          <a:bodyPr/>
          <a:lstStyle/>
          <a:p>
            <a:pPr>
              <a:buFont typeface="Arial" panose="020B0604020202020204" pitchFamily="34" charset="0"/>
              <a:buChar char="•"/>
            </a:pPr>
            <a:r>
              <a:rPr lang="en-US" sz="3200" b="1" i="1" u="sng" dirty="0" smtClean="0">
                <a:solidFill>
                  <a:srgbClr val="B40C9C"/>
                </a:solidFill>
              </a:rPr>
              <a:t>Functions:</a:t>
            </a:r>
          </a:p>
          <a:p>
            <a:pPr>
              <a:buFont typeface="Arial" panose="020B0604020202020204" pitchFamily="34" charset="0"/>
              <a:buChar char="•"/>
            </a:pPr>
            <a:r>
              <a:rPr lang="en-US" sz="2400" i="1" dirty="0" smtClean="0">
                <a:solidFill>
                  <a:srgbClr val="B40C9C"/>
                </a:solidFill>
              </a:rPr>
              <a:t>   </a:t>
            </a:r>
            <a:r>
              <a:rPr lang="en-US" sz="2400" i="1" u="sng" dirty="0" smtClean="0">
                <a:solidFill>
                  <a:srgbClr val="B40C9C"/>
                </a:solidFill>
              </a:rPr>
              <a:t>Visual </a:t>
            </a:r>
            <a:r>
              <a:rPr lang="en-US" sz="2400" i="1" u="sng" dirty="0">
                <a:solidFill>
                  <a:srgbClr val="B40C9C"/>
                </a:solidFill>
              </a:rPr>
              <a:t>cycle</a:t>
            </a:r>
            <a:r>
              <a:rPr lang="en-US" sz="2400" i="1" dirty="0">
                <a:solidFill>
                  <a:srgbClr val="B40C9C"/>
                </a:solidFill>
              </a:rPr>
              <a:t>: </a:t>
            </a:r>
            <a:endParaRPr lang="en-US" sz="2400" i="1" dirty="0" smtClean="0">
              <a:solidFill>
                <a:srgbClr val="B40C9C"/>
              </a:solidFill>
            </a:endParaRPr>
          </a:p>
          <a:p>
            <a:pPr marL="0" indent="0">
              <a:buNone/>
            </a:pPr>
            <a:r>
              <a:rPr lang="en-US" sz="2400" i="1" dirty="0" smtClean="0">
                <a:solidFill>
                  <a:srgbClr val="B40C9C"/>
                </a:solidFill>
              </a:rPr>
              <a:t>   Vitamin </a:t>
            </a:r>
            <a:r>
              <a:rPr lang="en-US" sz="2400" i="1" dirty="0">
                <a:solidFill>
                  <a:srgbClr val="B40C9C"/>
                </a:solidFill>
              </a:rPr>
              <a:t>A is a component of the visual pigments of rod and cone cells. </a:t>
            </a:r>
            <a:r>
              <a:rPr lang="en-US" sz="2400" b="1" i="1" u="sng" dirty="0">
                <a:solidFill>
                  <a:srgbClr val="B40C9C"/>
                </a:solidFill>
              </a:rPr>
              <a:t>Rhodopsin</a:t>
            </a:r>
            <a:r>
              <a:rPr lang="en-US" sz="2400" i="1" dirty="0">
                <a:solidFill>
                  <a:srgbClr val="B40C9C"/>
                </a:solidFill>
              </a:rPr>
              <a:t>, the visual pigment of the rod cells in the retina, consists of </a:t>
            </a:r>
            <a:r>
              <a:rPr lang="en-US" sz="2400" b="1" i="1" dirty="0">
                <a:solidFill>
                  <a:srgbClr val="B40C9C"/>
                </a:solidFill>
              </a:rPr>
              <a:t>retinal</a:t>
            </a:r>
            <a:r>
              <a:rPr lang="en-US" sz="2400" i="1" dirty="0">
                <a:solidFill>
                  <a:srgbClr val="B40C9C"/>
                </a:solidFill>
              </a:rPr>
              <a:t> specifically bound to the protein </a:t>
            </a:r>
            <a:r>
              <a:rPr lang="en-US" sz="2400" b="1" i="1" dirty="0" err="1">
                <a:solidFill>
                  <a:srgbClr val="B40C9C"/>
                </a:solidFill>
              </a:rPr>
              <a:t>opsin</a:t>
            </a:r>
            <a:r>
              <a:rPr lang="en-US" sz="2400" i="1" dirty="0" smtClean="0">
                <a:solidFill>
                  <a:srgbClr val="B40C9C"/>
                </a:solidFill>
              </a:rPr>
              <a:t>.</a:t>
            </a:r>
          </a:p>
          <a:p>
            <a:pPr marL="0" indent="0">
              <a:buNone/>
            </a:pPr>
            <a:endParaRPr lang="en-US" sz="2400" i="1" dirty="0" smtClean="0">
              <a:solidFill>
                <a:srgbClr val="B40C9C"/>
              </a:solidFill>
            </a:endParaRPr>
          </a:p>
          <a:p>
            <a:pPr>
              <a:buFont typeface="Arial" panose="020B0604020202020204" pitchFamily="34" charset="0"/>
              <a:buChar char="•"/>
            </a:pPr>
            <a:r>
              <a:rPr lang="en-US" sz="2400" i="1" dirty="0" smtClean="0">
                <a:solidFill>
                  <a:srgbClr val="B40C9C"/>
                </a:solidFill>
              </a:rPr>
              <a:t>   Growth </a:t>
            </a:r>
            <a:r>
              <a:rPr lang="en-US" sz="2400" i="1" dirty="0">
                <a:solidFill>
                  <a:srgbClr val="B40C9C"/>
                </a:solidFill>
              </a:rPr>
              <a:t>&amp; Reproduction: </a:t>
            </a:r>
            <a:r>
              <a:rPr lang="en-US" sz="2400" i="1" dirty="0" smtClean="0">
                <a:solidFill>
                  <a:srgbClr val="B40C9C"/>
                </a:solidFill>
              </a:rPr>
              <a:t>Especially </a:t>
            </a:r>
            <a:r>
              <a:rPr lang="en-US" sz="2400" i="1" dirty="0">
                <a:solidFill>
                  <a:srgbClr val="B40C9C"/>
                </a:solidFill>
              </a:rPr>
              <a:t>bone development </a:t>
            </a:r>
            <a:r>
              <a:rPr lang="en-US" sz="2400" i="1" dirty="0" smtClean="0">
                <a:solidFill>
                  <a:srgbClr val="B40C9C"/>
                </a:solidFill>
              </a:rPr>
              <a:t>in </a:t>
            </a:r>
            <a:r>
              <a:rPr lang="en-US" sz="2400" i="1" dirty="0">
                <a:solidFill>
                  <a:srgbClr val="B40C9C"/>
                </a:solidFill>
              </a:rPr>
              <a:t>children</a:t>
            </a:r>
            <a:r>
              <a:rPr lang="en-US" sz="2400" i="1" dirty="0" smtClean="0">
                <a:solidFill>
                  <a:srgbClr val="B40C9C"/>
                </a:solidFill>
              </a:rPr>
              <a:t>.</a:t>
            </a:r>
          </a:p>
          <a:p>
            <a:pPr marL="0" indent="0">
              <a:buNone/>
            </a:pPr>
            <a:endParaRPr lang="en-US" sz="2400" i="1" dirty="0" smtClean="0">
              <a:solidFill>
                <a:srgbClr val="B40C9C"/>
              </a:solidFill>
            </a:endParaRPr>
          </a:p>
          <a:p>
            <a:pPr>
              <a:buFont typeface="Arial" panose="020B0604020202020204" pitchFamily="34" charset="0"/>
              <a:buChar char="•"/>
            </a:pPr>
            <a:r>
              <a:rPr lang="en-US" sz="2400" i="1" dirty="0" smtClean="0">
                <a:solidFill>
                  <a:srgbClr val="B40C9C"/>
                </a:solidFill>
              </a:rPr>
              <a:t>   Maintenance </a:t>
            </a:r>
            <a:r>
              <a:rPr lang="en-US" sz="2400" i="1" dirty="0">
                <a:solidFill>
                  <a:srgbClr val="B40C9C"/>
                </a:solidFill>
              </a:rPr>
              <a:t>of epithelial cells: Vitamin A is essential for normal differentiation of </a:t>
            </a:r>
            <a:r>
              <a:rPr lang="en-US" sz="2400" i="1" dirty="0" smtClean="0">
                <a:solidFill>
                  <a:srgbClr val="B40C9C"/>
                </a:solidFill>
              </a:rPr>
              <a:t>epithelial </a:t>
            </a:r>
            <a:r>
              <a:rPr lang="en-US" sz="2400" i="1" dirty="0">
                <a:solidFill>
                  <a:srgbClr val="B40C9C"/>
                </a:solidFill>
              </a:rPr>
              <a:t>tissues and mucous secretions</a:t>
            </a:r>
            <a:r>
              <a:rPr lang="en-US" sz="2400" i="1" dirty="0" smtClean="0">
                <a:solidFill>
                  <a:srgbClr val="B40C9C"/>
                </a:solidFill>
              </a:rPr>
              <a:t>.</a:t>
            </a:r>
            <a:endParaRPr lang="en-US" sz="2400" i="1" dirty="0">
              <a:solidFill>
                <a:srgbClr val="B40C9C"/>
              </a:solidFill>
            </a:endParaRPr>
          </a:p>
        </p:txBody>
      </p:sp>
    </p:spTree>
    <p:extLst>
      <p:ext uri="{BB962C8B-B14F-4D97-AF65-F5344CB8AC3E}">
        <p14:creationId xmlns="" xmlns:p14="http://schemas.microsoft.com/office/powerpoint/2010/main" val="46559573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7" name="Rectangle 5"/>
          <p:cNvSpPr>
            <a:spLocks noChangeArrowheads="1"/>
          </p:cNvSpPr>
          <p:nvPr/>
        </p:nvSpPr>
        <p:spPr bwMode="auto">
          <a:xfrm>
            <a:off x="204373" y="1125573"/>
            <a:ext cx="954107"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rtl="0" fontAlgn="base">
              <a:spcBef>
                <a:spcPct val="0"/>
              </a:spcBef>
              <a:spcAft>
                <a:spcPct val="0"/>
              </a:spcAft>
            </a:pPr>
            <a:r>
              <a:rPr kumimoji="1" lang="en-US" altLang="zh-CN" sz="2400" b="1" i="1" dirty="0">
                <a:solidFill>
                  <a:srgbClr val="B40C9C"/>
                </a:solidFill>
                <a:latin typeface="Times New Roman" pitchFamily="18" charset="0"/>
              </a:rPr>
              <a:t>N</a:t>
            </a:r>
            <a:r>
              <a:rPr kumimoji="1" lang="en-US" altLang="zh-CN" sz="2400" b="1" i="1" dirty="0" smtClean="0">
                <a:solidFill>
                  <a:srgbClr val="B40C9C"/>
                </a:solidFill>
                <a:latin typeface="Times New Roman" pitchFamily="18" charset="0"/>
              </a:rPr>
              <a:t>ame</a:t>
            </a:r>
          </a:p>
        </p:txBody>
      </p:sp>
      <p:sp>
        <p:nvSpPr>
          <p:cNvPr id="74758" name="Rectangle 6"/>
          <p:cNvSpPr>
            <a:spLocks noChangeArrowheads="1"/>
          </p:cNvSpPr>
          <p:nvPr/>
        </p:nvSpPr>
        <p:spPr bwMode="auto">
          <a:xfrm>
            <a:off x="1676400" y="1173050"/>
            <a:ext cx="2223686"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rtl="0" fontAlgn="base">
              <a:spcBef>
                <a:spcPct val="0"/>
              </a:spcBef>
              <a:spcAft>
                <a:spcPct val="0"/>
              </a:spcAft>
            </a:pPr>
            <a:r>
              <a:rPr kumimoji="1" lang="en-US" altLang="zh-CN" b="1" i="1" dirty="0" smtClean="0">
                <a:solidFill>
                  <a:srgbClr val="B40C9C"/>
                </a:solidFill>
              </a:rPr>
              <a:t>Form </a:t>
            </a:r>
            <a:r>
              <a:rPr kumimoji="1" lang="en-US" altLang="zh-CN" b="1" i="1" smtClean="0">
                <a:solidFill>
                  <a:srgbClr val="B40C9C"/>
                </a:solidFill>
              </a:rPr>
              <a:t>of coenzyme</a:t>
            </a:r>
            <a:endParaRPr kumimoji="1" lang="en-US" altLang="zh-CN" b="1" i="1" dirty="0" smtClean="0">
              <a:solidFill>
                <a:srgbClr val="B40C9C"/>
              </a:solidFill>
            </a:endParaRPr>
          </a:p>
        </p:txBody>
      </p:sp>
      <p:sp>
        <p:nvSpPr>
          <p:cNvPr id="74759" name="Rectangle 7"/>
          <p:cNvSpPr>
            <a:spLocks noChangeArrowheads="1"/>
          </p:cNvSpPr>
          <p:nvPr/>
        </p:nvSpPr>
        <p:spPr bwMode="auto">
          <a:xfrm>
            <a:off x="4724400" y="1168061"/>
            <a:ext cx="11493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rtl="0" fontAlgn="base">
              <a:spcBef>
                <a:spcPct val="0"/>
              </a:spcBef>
              <a:spcAft>
                <a:spcPct val="0"/>
              </a:spcAft>
            </a:pPr>
            <a:r>
              <a:rPr kumimoji="1" lang="en-US" altLang="zh-CN" b="1" i="1" dirty="0" smtClean="0">
                <a:solidFill>
                  <a:srgbClr val="B40C9C"/>
                </a:solidFill>
              </a:rPr>
              <a:t>Function</a:t>
            </a:r>
          </a:p>
        </p:txBody>
      </p:sp>
      <p:sp>
        <p:nvSpPr>
          <p:cNvPr id="74760" name="Rectangle 8"/>
          <p:cNvSpPr>
            <a:spLocks noChangeArrowheads="1"/>
          </p:cNvSpPr>
          <p:nvPr/>
        </p:nvSpPr>
        <p:spPr bwMode="auto">
          <a:xfrm>
            <a:off x="6858000" y="1194820"/>
            <a:ext cx="13271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rtl="0" fontAlgn="base">
              <a:spcBef>
                <a:spcPct val="0"/>
              </a:spcBef>
              <a:spcAft>
                <a:spcPct val="0"/>
              </a:spcAft>
            </a:pPr>
            <a:r>
              <a:rPr kumimoji="1" lang="en-US" altLang="zh-CN" b="1" i="1" dirty="0" smtClean="0">
                <a:solidFill>
                  <a:srgbClr val="B40C9C"/>
                </a:solidFill>
              </a:rPr>
              <a:t>Deficienc</a:t>
            </a:r>
            <a:r>
              <a:rPr kumimoji="1" lang="en-US" altLang="zh-CN" b="1" dirty="0" smtClean="0">
                <a:solidFill>
                  <a:srgbClr val="B40C9C"/>
                </a:solidFill>
              </a:rPr>
              <a:t>y</a:t>
            </a:r>
          </a:p>
        </p:txBody>
      </p:sp>
      <p:sp>
        <p:nvSpPr>
          <p:cNvPr id="74761" name="Text Box 9"/>
          <p:cNvSpPr txBox="1">
            <a:spLocks noChangeArrowheads="1"/>
          </p:cNvSpPr>
          <p:nvPr/>
        </p:nvSpPr>
        <p:spPr bwMode="auto">
          <a:xfrm>
            <a:off x="179512" y="3048000"/>
            <a:ext cx="1344488"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rtl="0" fontAlgn="base">
              <a:spcBef>
                <a:spcPct val="50000"/>
              </a:spcBef>
              <a:spcAft>
                <a:spcPct val="0"/>
              </a:spcAft>
            </a:pPr>
            <a:r>
              <a:rPr kumimoji="1" lang="en-US" altLang="zh-CN" sz="2400" b="1" i="1" dirty="0" smtClean="0">
                <a:solidFill>
                  <a:srgbClr val="B40C9C"/>
                </a:solidFill>
                <a:latin typeface="Times New Roman" pitchFamily="18" charset="0"/>
              </a:rPr>
              <a:t>Vitamin B12</a:t>
            </a:r>
          </a:p>
        </p:txBody>
      </p:sp>
      <p:sp>
        <p:nvSpPr>
          <p:cNvPr id="74762" name="Text Box 10"/>
          <p:cNvSpPr txBox="1">
            <a:spLocks noChangeArrowheads="1"/>
          </p:cNvSpPr>
          <p:nvPr/>
        </p:nvSpPr>
        <p:spPr bwMode="auto">
          <a:xfrm>
            <a:off x="0" y="1752600"/>
            <a:ext cx="152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rtl="0" fontAlgn="base">
              <a:spcBef>
                <a:spcPct val="50000"/>
              </a:spcBef>
              <a:spcAft>
                <a:spcPct val="0"/>
              </a:spcAft>
            </a:pPr>
            <a:r>
              <a:rPr kumimoji="1" lang="en-US" altLang="zh-CN" sz="2400" b="1" i="1" dirty="0" smtClean="0">
                <a:solidFill>
                  <a:srgbClr val="B40C9C"/>
                </a:solidFill>
                <a:latin typeface="Times New Roman" pitchFamily="18" charset="0"/>
              </a:rPr>
              <a:t>Folic acid</a:t>
            </a:r>
          </a:p>
        </p:txBody>
      </p:sp>
      <p:sp>
        <p:nvSpPr>
          <p:cNvPr id="74763" name="Text Box 11"/>
          <p:cNvSpPr txBox="1">
            <a:spLocks noChangeArrowheads="1"/>
          </p:cNvSpPr>
          <p:nvPr/>
        </p:nvSpPr>
        <p:spPr bwMode="auto">
          <a:xfrm>
            <a:off x="1524000" y="1828800"/>
            <a:ext cx="1981201"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rtl="0" fontAlgn="base">
              <a:spcBef>
                <a:spcPct val="50000"/>
              </a:spcBef>
              <a:spcAft>
                <a:spcPct val="0"/>
              </a:spcAft>
            </a:pPr>
            <a:r>
              <a:rPr kumimoji="1" lang="en-US" altLang="zh-CN" sz="2400" b="1" i="1" dirty="0">
                <a:solidFill>
                  <a:srgbClr val="B40C9C"/>
                </a:solidFill>
                <a:latin typeface="Times New Roman" pitchFamily="18" charset="0"/>
              </a:rPr>
              <a:t>(</a:t>
            </a:r>
            <a:r>
              <a:rPr kumimoji="1" lang="en-US" altLang="zh-CN" sz="2400" b="1" i="1" dirty="0" smtClean="0">
                <a:solidFill>
                  <a:srgbClr val="B40C9C"/>
                </a:solidFill>
                <a:latin typeface="Times New Roman" pitchFamily="18" charset="0"/>
              </a:rPr>
              <a:t>FH4</a:t>
            </a:r>
            <a:r>
              <a:rPr kumimoji="1" lang="en-US" altLang="zh-CN" sz="2400" b="1" dirty="0" smtClean="0">
                <a:solidFill>
                  <a:srgbClr val="B40C9C"/>
                </a:solidFill>
                <a:latin typeface="Times New Roman" pitchFamily="18" charset="0"/>
              </a:rPr>
              <a:t>)</a:t>
            </a:r>
          </a:p>
        </p:txBody>
      </p:sp>
      <p:sp>
        <p:nvSpPr>
          <p:cNvPr id="74764" name="Text Box 12"/>
          <p:cNvSpPr txBox="1">
            <a:spLocks noChangeArrowheads="1"/>
          </p:cNvSpPr>
          <p:nvPr/>
        </p:nvSpPr>
        <p:spPr bwMode="auto">
          <a:xfrm>
            <a:off x="4191000" y="1828800"/>
            <a:ext cx="2057400"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rtl="0" fontAlgn="base">
              <a:spcBef>
                <a:spcPct val="50000"/>
              </a:spcBef>
              <a:spcAft>
                <a:spcPct val="0"/>
              </a:spcAft>
            </a:pPr>
            <a:r>
              <a:rPr kumimoji="1" lang="en-US" altLang="zh-CN" sz="2400" b="1" i="1" dirty="0" smtClean="0">
                <a:solidFill>
                  <a:srgbClr val="B40C9C"/>
                </a:solidFill>
                <a:latin typeface="Times New Roman" pitchFamily="18" charset="0"/>
              </a:rPr>
              <a:t>Carrier of one carbon unit</a:t>
            </a:r>
          </a:p>
        </p:txBody>
      </p:sp>
      <p:sp>
        <p:nvSpPr>
          <p:cNvPr id="74765" name="Text Box 13"/>
          <p:cNvSpPr txBox="1">
            <a:spLocks noChangeArrowheads="1"/>
          </p:cNvSpPr>
          <p:nvPr/>
        </p:nvSpPr>
        <p:spPr bwMode="auto">
          <a:xfrm>
            <a:off x="6858000" y="1828800"/>
            <a:ext cx="2209799"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rtl="0" fontAlgn="base">
              <a:spcBef>
                <a:spcPct val="50000"/>
              </a:spcBef>
              <a:spcAft>
                <a:spcPct val="0"/>
              </a:spcAft>
            </a:pPr>
            <a:r>
              <a:rPr kumimoji="1" lang="en-US" altLang="zh-CN" sz="2400" b="1" i="1" dirty="0" smtClean="0">
                <a:solidFill>
                  <a:srgbClr val="B40C9C"/>
                </a:solidFill>
                <a:latin typeface="Times New Roman" pitchFamily="18" charset="0"/>
              </a:rPr>
              <a:t>Megaloblastic   anemia </a:t>
            </a:r>
          </a:p>
        </p:txBody>
      </p:sp>
      <p:sp>
        <p:nvSpPr>
          <p:cNvPr id="74766" name="Text Box 14"/>
          <p:cNvSpPr txBox="1">
            <a:spLocks noChangeArrowheads="1"/>
          </p:cNvSpPr>
          <p:nvPr/>
        </p:nvSpPr>
        <p:spPr bwMode="auto">
          <a:xfrm>
            <a:off x="1691680" y="3124200"/>
            <a:ext cx="2232248" cy="923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rtl="0" fontAlgn="base">
              <a:spcBef>
                <a:spcPct val="0"/>
              </a:spcBef>
              <a:spcAft>
                <a:spcPct val="0"/>
              </a:spcAft>
            </a:pPr>
            <a:r>
              <a:rPr kumimoji="1" lang="en-US" altLang="zh-CN" b="1" i="1" dirty="0" smtClean="0">
                <a:solidFill>
                  <a:srgbClr val="B40C9C"/>
                </a:solidFill>
              </a:rPr>
              <a:t>Cobolamine- 5 –deoxyadenosyl</a:t>
            </a:r>
          </a:p>
          <a:p>
            <a:pPr algn="l" rtl="0" fontAlgn="base">
              <a:spcBef>
                <a:spcPct val="0"/>
              </a:spcBef>
              <a:spcAft>
                <a:spcPct val="0"/>
              </a:spcAft>
            </a:pPr>
            <a:r>
              <a:rPr kumimoji="1" lang="en-US" altLang="zh-CN" b="1" i="1" dirty="0" smtClean="0">
                <a:solidFill>
                  <a:srgbClr val="B40C9C"/>
                </a:solidFill>
              </a:rPr>
              <a:t>   cobalamine</a:t>
            </a:r>
          </a:p>
        </p:txBody>
      </p:sp>
      <p:sp>
        <p:nvSpPr>
          <p:cNvPr id="74767" name="Text Box 15"/>
          <p:cNvSpPr txBox="1">
            <a:spLocks noChangeArrowheads="1"/>
          </p:cNvSpPr>
          <p:nvPr/>
        </p:nvSpPr>
        <p:spPr bwMode="auto">
          <a:xfrm>
            <a:off x="4114800" y="3200400"/>
            <a:ext cx="21336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rtl="0" fontAlgn="base">
              <a:spcBef>
                <a:spcPct val="50000"/>
              </a:spcBef>
              <a:spcAft>
                <a:spcPct val="0"/>
              </a:spcAft>
            </a:pPr>
            <a:r>
              <a:rPr kumimoji="1" lang="en-US" altLang="zh-CN" sz="2400" b="1" i="1" dirty="0" smtClean="0">
                <a:solidFill>
                  <a:srgbClr val="B40C9C"/>
                </a:solidFill>
                <a:latin typeface="Times New Roman" pitchFamily="18" charset="0"/>
              </a:rPr>
              <a:t>methyl transfer</a:t>
            </a:r>
          </a:p>
        </p:txBody>
      </p:sp>
      <p:sp>
        <p:nvSpPr>
          <p:cNvPr id="74768" name="Rectangle 16"/>
          <p:cNvSpPr>
            <a:spLocks noChangeArrowheads="1"/>
          </p:cNvSpPr>
          <p:nvPr/>
        </p:nvSpPr>
        <p:spPr bwMode="auto">
          <a:xfrm>
            <a:off x="6705878" y="2845475"/>
            <a:ext cx="2165978" cy="1015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rtl="0" fontAlgn="base">
              <a:spcBef>
                <a:spcPct val="50000"/>
              </a:spcBef>
              <a:spcAft>
                <a:spcPct val="0"/>
              </a:spcAft>
            </a:pPr>
            <a:r>
              <a:rPr kumimoji="1" lang="en-US" altLang="zh-CN" sz="2400" b="1" i="1" dirty="0" smtClean="0">
                <a:solidFill>
                  <a:srgbClr val="B40C9C"/>
                </a:solidFill>
                <a:latin typeface="Times New Roman" pitchFamily="18" charset="0"/>
              </a:rPr>
              <a:t>Megaloblastic  </a:t>
            </a:r>
          </a:p>
          <a:p>
            <a:pPr algn="l" rtl="0" fontAlgn="base">
              <a:spcBef>
                <a:spcPct val="50000"/>
              </a:spcBef>
              <a:spcAft>
                <a:spcPct val="0"/>
              </a:spcAft>
            </a:pPr>
            <a:r>
              <a:rPr kumimoji="1" lang="en-US" altLang="zh-CN" sz="2400" b="1" i="1" dirty="0" smtClean="0">
                <a:solidFill>
                  <a:srgbClr val="B40C9C"/>
                </a:solidFill>
                <a:latin typeface="Times New Roman" pitchFamily="18" charset="0"/>
              </a:rPr>
              <a:t> anemia </a:t>
            </a:r>
          </a:p>
        </p:txBody>
      </p:sp>
      <p:sp>
        <p:nvSpPr>
          <p:cNvPr id="74769" name="Text Box 17"/>
          <p:cNvSpPr txBox="1">
            <a:spLocks noChangeArrowheads="1"/>
          </p:cNvSpPr>
          <p:nvPr/>
        </p:nvSpPr>
        <p:spPr bwMode="auto">
          <a:xfrm>
            <a:off x="0" y="4419600"/>
            <a:ext cx="1447800" cy="854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rtl="0" fontAlgn="base">
              <a:spcBef>
                <a:spcPct val="50000"/>
              </a:spcBef>
              <a:spcAft>
                <a:spcPct val="0"/>
              </a:spcAft>
            </a:pPr>
            <a:r>
              <a:rPr kumimoji="1" lang="en-US" altLang="zh-CN" sz="2000" b="1" i="1" dirty="0" smtClean="0">
                <a:solidFill>
                  <a:srgbClr val="B40C9C"/>
                </a:solidFill>
              </a:rPr>
              <a:t>Vitamin C</a:t>
            </a:r>
          </a:p>
          <a:p>
            <a:pPr algn="l" rtl="0" fontAlgn="base">
              <a:spcBef>
                <a:spcPct val="50000"/>
              </a:spcBef>
              <a:spcAft>
                <a:spcPct val="0"/>
              </a:spcAft>
            </a:pPr>
            <a:endParaRPr lang="en-US" altLang="zh-CN" sz="2000" dirty="0" smtClean="0">
              <a:solidFill>
                <a:srgbClr val="B40C9C"/>
              </a:solidFill>
            </a:endParaRPr>
          </a:p>
        </p:txBody>
      </p:sp>
      <p:sp>
        <p:nvSpPr>
          <p:cNvPr id="74770" name="Text Box 18"/>
          <p:cNvSpPr txBox="1">
            <a:spLocks noChangeArrowheads="1"/>
          </p:cNvSpPr>
          <p:nvPr/>
        </p:nvSpPr>
        <p:spPr bwMode="auto">
          <a:xfrm>
            <a:off x="1547664" y="4336196"/>
            <a:ext cx="2160240" cy="9541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rtl="0" fontAlgn="base">
              <a:spcBef>
                <a:spcPct val="0"/>
              </a:spcBef>
              <a:spcAft>
                <a:spcPct val="0"/>
              </a:spcAft>
            </a:pPr>
            <a:r>
              <a:rPr lang="en-US" altLang="zh-CN" sz="2000" b="1" i="1" dirty="0" smtClean="0">
                <a:solidFill>
                  <a:srgbClr val="B40C9C"/>
                </a:solidFill>
              </a:rPr>
              <a:t>Ascorbic acid</a:t>
            </a:r>
            <a:endParaRPr kumimoji="1" lang="en-US" altLang="zh-CN" sz="2000" b="1" i="1" dirty="0" smtClean="0">
              <a:solidFill>
                <a:srgbClr val="B40C9C"/>
              </a:solidFill>
            </a:endParaRPr>
          </a:p>
          <a:p>
            <a:pPr algn="l" rtl="0" fontAlgn="base">
              <a:spcBef>
                <a:spcPct val="50000"/>
              </a:spcBef>
              <a:spcAft>
                <a:spcPct val="0"/>
              </a:spcAft>
            </a:pPr>
            <a:r>
              <a:rPr kumimoji="1" lang="zh-CN" altLang="en-US" sz="2400" b="1" i="1" dirty="0" smtClean="0">
                <a:solidFill>
                  <a:srgbClr val="B40C9C"/>
                </a:solidFill>
                <a:latin typeface="Times New Roman" pitchFamily="18" charset="0"/>
              </a:rPr>
              <a:t>（</a:t>
            </a:r>
            <a:r>
              <a:rPr kumimoji="1" lang="en-US" altLang="zh-CN" sz="2400" b="1" i="1" dirty="0" smtClean="0">
                <a:solidFill>
                  <a:srgbClr val="B40C9C"/>
                </a:solidFill>
                <a:latin typeface="Times New Roman" pitchFamily="18" charset="0"/>
              </a:rPr>
              <a:t>reduce</a:t>
            </a:r>
            <a:r>
              <a:rPr kumimoji="1" lang="zh-CN" altLang="en-US" sz="2400" b="1" i="1" dirty="0" smtClean="0">
                <a:solidFill>
                  <a:srgbClr val="B40C9C"/>
                </a:solidFill>
                <a:latin typeface="Times New Roman" pitchFamily="18" charset="0"/>
              </a:rPr>
              <a:t>）</a:t>
            </a:r>
          </a:p>
        </p:txBody>
      </p:sp>
      <p:sp>
        <p:nvSpPr>
          <p:cNvPr id="74771" name="Text Box 19"/>
          <p:cNvSpPr txBox="1">
            <a:spLocks noChangeArrowheads="1"/>
          </p:cNvSpPr>
          <p:nvPr/>
        </p:nvSpPr>
        <p:spPr bwMode="auto">
          <a:xfrm>
            <a:off x="4114800" y="4572000"/>
            <a:ext cx="2286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rtl="0" fontAlgn="base">
              <a:spcBef>
                <a:spcPct val="50000"/>
              </a:spcBef>
              <a:spcAft>
                <a:spcPct val="0"/>
              </a:spcAft>
            </a:pPr>
            <a:r>
              <a:rPr kumimoji="1" lang="en-US" altLang="zh-CN" sz="2400" b="1" i="1" dirty="0" smtClean="0">
                <a:solidFill>
                  <a:srgbClr val="B40C9C"/>
                </a:solidFill>
                <a:latin typeface="Times New Roman" pitchFamily="18" charset="0"/>
              </a:rPr>
              <a:t>hydroxylation</a:t>
            </a:r>
          </a:p>
        </p:txBody>
      </p:sp>
      <p:sp>
        <p:nvSpPr>
          <p:cNvPr id="74772" name="Text Box 20"/>
          <p:cNvSpPr txBox="1">
            <a:spLocks noChangeArrowheads="1"/>
          </p:cNvSpPr>
          <p:nvPr/>
        </p:nvSpPr>
        <p:spPr bwMode="auto">
          <a:xfrm>
            <a:off x="6858000" y="4648200"/>
            <a:ext cx="1746448" cy="1015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rtl="0" fontAlgn="base">
              <a:spcBef>
                <a:spcPct val="50000"/>
              </a:spcBef>
              <a:spcAft>
                <a:spcPct val="0"/>
              </a:spcAft>
            </a:pPr>
            <a:r>
              <a:rPr kumimoji="1" lang="en-US" altLang="zh-CN" sz="2400" b="1" i="1" dirty="0" smtClean="0">
                <a:solidFill>
                  <a:srgbClr val="B40C9C"/>
                </a:solidFill>
                <a:latin typeface="Times New Roman" pitchFamily="18" charset="0"/>
              </a:rPr>
              <a:t>scurvy</a:t>
            </a:r>
          </a:p>
          <a:p>
            <a:pPr algn="l" rtl="0" fontAlgn="base">
              <a:spcBef>
                <a:spcPct val="50000"/>
              </a:spcBef>
              <a:spcAft>
                <a:spcPct val="0"/>
              </a:spcAft>
            </a:pPr>
            <a:endParaRPr kumimoji="1" lang="en-US" altLang="zh-CN" sz="2400" b="1" dirty="0" smtClean="0">
              <a:solidFill>
                <a:srgbClr val="B40C9C"/>
              </a:solidFill>
              <a:latin typeface="Times New Roman" pitchFamily="18" charset="0"/>
            </a:endParaRPr>
          </a:p>
        </p:txBody>
      </p:sp>
      <p:sp>
        <p:nvSpPr>
          <p:cNvPr id="74773" name="Text Box 21"/>
          <p:cNvSpPr txBox="1">
            <a:spLocks noChangeArrowheads="1"/>
          </p:cNvSpPr>
          <p:nvPr/>
        </p:nvSpPr>
        <p:spPr bwMode="auto">
          <a:xfrm>
            <a:off x="0" y="6135688"/>
            <a:ext cx="1306513" cy="11890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rtl="0" fontAlgn="base">
              <a:spcBef>
                <a:spcPct val="0"/>
              </a:spcBef>
              <a:spcAft>
                <a:spcPct val="0"/>
              </a:spcAft>
            </a:pPr>
            <a:r>
              <a:rPr lang="en-US" altLang="zh-CN" b="1" i="1" dirty="0" smtClean="0">
                <a:solidFill>
                  <a:srgbClr val="B40C9C"/>
                </a:solidFill>
              </a:rPr>
              <a:t>α-</a:t>
            </a:r>
            <a:r>
              <a:rPr lang="en-US" altLang="zh-CN" b="1" i="1" dirty="0" err="1" smtClean="0">
                <a:solidFill>
                  <a:srgbClr val="B40C9C"/>
                </a:solidFill>
              </a:rPr>
              <a:t>Lipoic</a:t>
            </a:r>
            <a:r>
              <a:rPr lang="en-US" altLang="zh-CN" b="1" i="1" dirty="0" smtClean="0">
                <a:solidFill>
                  <a:srgbClr val="B40C9C"/>
                </a:solidFill>
              </a:rPr>
              <a:t> acid</a:t>
            </a:r>
          </a:p>
          <a:p>
            <a:pPr algn="l" rtl="0" fontAlgn="base">
              <a:spcBef>
                <a:spcPct val="50000"/>
              </a:spcBef>
              <a:spcAft>
                <a:spcPct val="0"/>
              </a:spcAft>
            </a:pPr>
            <a:endParaRPr kumimoji="1" lang="en-US" altLang="zh-CN" sz="2400" b="1" dirty="0" smtClean="0">
              <a:solidFill>
                <a:srgbClr val="B40C9C"/>
              </a:solidFill>
              <a:latin typeface="Times New Roman" pitchFamily="18" charset="0"/>
            </a:endParaRPr>
          </a:p>
        </p:txBody>
      </p:sp>
      <p:sp>
        <p:nvSpPr>
          <p:cNvPr id="74774" name="Line 22"/>
          <p:cNvSpPr>
            <a:spLocks noChangeShapeType="1"/>
          </p:cNvSpPr>
          <p:nvPr/>
        </p:nvSpPr>
        <p:spPr bwMode="auto">
          <a:xfrm>
            <a:off x="0" y="1676400"/>
            <a:ext cx="9144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ar-IQ" b="1" smtClean="0">
              <a:solidFill>
                <a:srgbClr val="B40C9C"/>
              </a:solidFill>
            </a:endParaRPr>
          </a:p>
        </p:txBody>
      </p:sp>
      <p:sp>
        <p:nvSpPr>
          <p:cNvPr id="74775" name="Line 23"/>
          <p:cNvSpPr>
            <a:spLocks noChangeShapeType="1"/>
          </p:cNvSpPr>
          <p:nvPr/>
        </p:nvSpPr>
        <p:spPr bwMode="auto">
          <a:xfrm>
            <a:off x="1447800" y="1676400"/>
            <a:ext cx="0" cy="5105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ar-IQ" b="1" smtClean="0">
              <a:solidFill>
                <a:srgbClr val="B40C9C"/>
              </a:solidFill>
            </a:endParaRPr>
          </a:p>
        </p:txBody>
      </p:sp>
      <p:sp>
        <p:nvSpPr>
          <p:cNvPr id="74776" name="Line 24"/>
          <p:cNvSpPr>
            <a:spLocks noChangeShapeType="1"/>
          </p:cNvSpPr>
          <p:nvPr/>
        </p:nvSpPr>
        <p:spPr bwMode="auto">
          <a:xfrm>
            <a:off x="3886200" y="1676400"/>
            <a:ext cx="0" cy="5029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ar-IQ" b="1" smtClean="0">
              <a:solidFill>
                <a:srgbClr val="B40C9C"/>
              </a:solidFill>
            </a:endParaRPr>
          </a:p>
        </p:txBody>
      </p:sp>
      <p:sp>
        <p:nvSpPr>
          <p:cNvPr id="74777" name="Line 25"/>
          <p:cNvSpPr>
            <a:spLocks noChangeShapeType="1"/>
          </p:cNvSpPr>
          <p:nvPr/>
        </p:nvSpPr>
        <p:spPr bwMode="auto">
          <a:xfrm>
            <a:off x="6705600" y="1676400"/>
            <a:ext cx="0" cy="5105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ar-IQ" b="1" smtClean="0">
              <a:solidFill>
                <a:srgbClr val="B40C9C"/>
              </a:solidFill>
            </a:endParaRPr>
          </a:p>
        </p:txBody>
      </p:sp>
      <p:sp>
        <p:nvSpPr>
          <p:cNvPr id="74778" name="Line 26"/>
          <p:cNvSpPr>
            <a:spLocks noChangeShapeType="1"/>
          </p:cNvSpPr>
          <p:nvPr/>
        </p:nvSpPr>
        <p:spPr bwMode="auto">
          <a:xfrm>
            <a:off x="0" y="2743200"/>
            <a:ext cx="9144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ar-IQ" b="1" smtClean="0">
              <a:solidFill>
                <a:srgbClr val="B40C9C"/>
              </a:solidFill>
            </a:endParaRPr>
          </a:p>
        </p:txBody>
      </p:sp>
      <p:sp>
        <p:nvSpPr>
          <p:cNvPr id="74779" name="Line 27"/>
          <p:cNvSpPr>
            <a:spLocks noChangeShapeType="1"/>
          </p:cNvSpPr>
          <p:nvPr/>
        </p:nvSpPr>
        <p:spPr bwMode="auto">
          <a:xfrm>
            <a:off x="0" y="4267200"/>
            <a:ext cx="9144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ar-IQ" b="1" smtClean="0">
              <a:solidFill>
                <a:srgbClr val="B40C9C"/>
              </a:solidFill>
            </a:endParaRPr>
          </a:p>
        </p:txBody>
      </p:sp>
      <p:sp>
        <p:nvSpPr>
          <p:cNvPr id="74780" name="Line 28"/>
          <p:cNvSpPr>
            <a:spLocks noChangeShapeType="1"/>
          </p:cNvSpPr>
          <p:nvPr/>
        </p:nvSpPr>
        <p:spPr bwMode="auto">
          <a:xfrm>
            <a:off x="0" y="5867400"/>
            <a:ext cx="9144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ar-IQ" b="1" smtClean="0">
              <a:solidFill>
                <a:srgbClr val="B40C9C"/>
              </a:solidFill>
            </a:endParaRPr>
          </a:p>
        </p:txBody>
      </p:sp>
    </p:spTree>
    <p:extLst>
      <p:ext uri="{BB962C8B-B14F-4D97-AF65-F5344CB8AC3E}">
        <p14:creationId xmlns="" xmlns:p14="http://schemas.microsoft.com/office/powerpoint/2010/main" val="3692565475"/>
      </p:ext>
    </p:extLst>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Rectangle 4"/>
          <p:cNvSpPr>
            <a:spLocks noChangeArrowheads="1"/>
          </p:cNvSpPr>
          <p:nvPr/>
        </p:nvSpPr>
        <p:spPr bwMode="auto">
          <a:xfrm>
            <a:off x="179512" y="1154678"/>
            <a:ext cx="8640960" cy="41549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nchor="ctr">
            <a:spAutoFit/>
          </a:bodyPr>
          <a:lstStyle>
            <a:lvl1pPr marL="342900" indent="-342900">
              <a:defRPr kumimoji="1" sz="2400">
                <a:solidFill>
                  <a:schemeClr val="tx1"/>
                </a:solidFill>
                <a:latin typeface="Times New Roman" pitchFamily="18" charset="0"/>
                <a:ea typeface="SimSun" pitchFamily="2" charset="-122"/>
              </a:defRPr>
            </a:lvl1pPr>
            <a:lvl2pPr marL="800100" indent="-342900">
              <a:defRPr kumimoji="1" sz="2400">
                <a:solidFill>
                  <a:schemeClr val="tx1"/>
                </a:solidFill>
                <a:latin typeface="Times New Roman" pitchFamily="18" charset="0"/>
                <a:ea typeface="SimSun" pitchFamily="2" charset="-122"/>
              </a:defRPr>
            </a:lvl2pPr>
            <a:lvl3pPr marL="1257300" indent="-342900">
              <a:defRPr kumimoji="1" sz="2400">
                <a:solidFill>
                  <a:schemeClr val="tx1"/>
                </a:solidFill>
                <a:latin typeface="Times New Roman" pitchFamily="18" charset="0"/>
                <a:ea typeface="SimSun" pitchFamily="2" charset="-122"/>
              </a:defRPr>
            </a:lvl3pPr>
            <a:lvl4pPr marL="1714500" indent="-342900">
              <a:defRPr kumimoji="1" sz="2400">
                <a:solidFill>
                  <a:schemeClr val="tx1"/>
                </a:solidFill>
                <a:latin typeface="Times New Roman" pitchFamily="18" charset="0"/>
                <a:ea typeface="SimSun" pitchFamily="2" charset="-122"/>
              </a:defRPr>
            </a:lvl4pPr>
            <a:lvl5pPr marL="2171700" indent="-342900">
              <a:defRPr kumimoji="1" sz="2400">
                <a:solidFill>
                  <a:schemeClr val="tx1"/>
                </a:solidFill>
                <a:latin typeface="Times New Roman" pitchFamily="18" charset="0"/>
                <a:ea typeface="SimSun" pitchFamily="2" charset="-122"/>
              </a:defRPr>
            </a:lvl5pPr>
            <a:lvl6pPr marL="2628900" indent="-342900" algn="l" rtl="0" fontAlgn="base">
              <a:spcBef>
                <a:spcPct val="0"/>
              </a:spcBef>
              <a:spcAft>
                <a:spcPct val="0"/>
              </a:spcAft>
              <a:defRPr kumimoji="1" sz="2400">
                <a:solidFill>
                  <a:schemeClr val="tx1"/>
                </a:solidFill>
                <a:latin typeface="Times New Roman" pitchFamily="18" charset="0"/>
                <a:ea typeface="SimSun" pitchFamily="2" charset="-122"/>
              </a:defRPr>
            </a:lvl6pPr>
            <a:lvl7pPr marL="3086100" indent="-342900" algn="l" rtl="0" fontAlgn="base">
              <a:spcBef>
                <a:spcPct val="0"/>
              </a:spcBef>
              <a:spcAft>
                <a:spcPct val="0"/>
              </a:spcAft>
              <a:defRPr kumimoji="1" sz="2400">
                <a:solidFill>
                  <a:schemeClr val="tx1"/>
                </a:solidFill>
                <a:latin typeface="Times New Roman" pitchFamily="18" charset="0"/>
                <a:ea typeface="SimSun" pitchFamily="2" charset="-122"/>
              </a:defRPr>
            </a:lvl7pPr>
            <a:lvl8pPr marL="3543300" indent="-342900" algn="l" rtl="0" fontAlgn="base">
              <a:spcBef>
                <a:spcPct val="0"/>
              </a:spcBef>
              <a:spcAft>
                <a:spcPct val="0"/>
              </a:spcAft>
              <a:defRPr kumimoji="1" sz="2400">
                <a:solidFill>
                  <a:schemeClr val="tx1"/>
                </a:solidFill>
                <a:latin typeface="Times New Roman" pitchFamily="18" charset="0"/>
                <a:ea typeface="SimSun" pitchFamily="2" charset="-122"/>
              </a:defRPr>
            </a:lvl8pPr>
            <a:lvl9pPr marL="4000500" indent="-342900" algn="l" rtl="0" fontAlgn="base">
              <a:spcBef>
                <a:spcPct val="0"/>
              </a:spcBef>
              <a:spcAft>
                <a:spcPct val="0"/>
              </a:spcAft>
              <a:defRPr kumimoji="1" sz="2400">
                <a:solidFill>
                  <a:schemeClr val="tx1"/>
                </a:solidFill>
                <a:latin typeface="Times New Roman" pitchFamily="18" charset="0"/>
                <a:ea typeface="SimSun" pitchFamily="2" charset="-122"/>
              </a:defRPr>
            </a:lvl9pPr>
          </a:lstStyle>
          <a:p>
            <a:pPr algn="ctr" rtl="0" fontAlgn="base">
              <a:spcBef>
                <a:spcPct val="0"/>
              </a:spcBef>
              <a:spcAft>
                <a:spcPct val="0"/>
              </a:spcAft>
            </a:pPr>
            <a:r>
              <a:rPr kumimoji="0" lang="en-US" altLang="zh-CN" sz="3200" b="1" i="1" u="sng" dirty="0" smtClean="0">
                <a:solidFill>
                  <a:srgbClr val="0000CC"/>
                </a:solidFill>
                <a:latin typeface="Arial" pitchFamily="34" charset="0"/>
              </a:rPr>
              <a:t>SUMMARY</a:t>
            </a:r>
          </a:p>
          <a:p>
            <a:pPr algn="ctr" rtl="0" fontAlgn="base">
              <a:spcBef>
                <a:spcPct val="0"/>
              </a:spcBef>
              <a:spcAft>
                <a:spcPct val="0"/>
              </a:spcAft>
            </a:pPr>
            <a:endParaRPr kumimoji="0" lang="en-US" altLang="zh-CN" sz="2800" b="1" dirty="0" smtClean="0">
              <a:solidFill>
                <a:srgbClr val="0000CC"/>
              </a:solidFill>
              <a:latin typeface="Arial" pitchFamily="34" charset="0"/>
            </a:endParaRPr>
          </a:p>
          <a:p>
            <a:pPr algn="dist" rtl="0" fontAlgn="base">
              <a:spcBef>
                <a:spcPct val="0"/>
              </a:spcBef>
              <a:spcAft>
                <a:spcPct val="0"/>
              </a:spcAft>
              <a:buFontTx/>
              <a:buAutoNum type="arabicPeriod"/>
            </a:pPr>
            <a:r>
              <a:rPr kumimoji="0" lang="en-US" altLang="zh-CN" sz="2000" i="1" dirty="0" smtClean="0">
                <a:solidFill>
                  <a:srgbClr val="B40C9C"/>
                </a:solidFill>
                <a:latin typeface="Arial" pitchFamily="34" charset="0"/>
              </a:rPr>
              <a:t>Vitamins are all organic nutrients with various essential metabolic functions, required in small amounts in the diet because they cannot be </a:t>
            </a:r>
          </a:p>
          <a:p>
            <a:pPr algn="l" rtl="0" fontAlgn="base">
              <a:spcBef>
                <a:spcPct val="0"/>
              </a:spcBef>
              <a:spcAft>
                <a:spcPct val="0"/>
              </a:spcAft>
            </a:pPr>
            <a:r>
              <a:rPr kumimoji="0" lang="en-US" altLang="zh-CN" sz="2000" i="1" dirty="0" smtClean="0">
                <a:solidFill>
                  <a:srgbClr val="B40C9C"/>
                </a:solidFill>
                <a:latin typeface="Arial" pitchFamily="34" charset="0"/>
              </a:rPr>
              <a:t>    synthesized by the body</a:t>
            </a:r>
          </a:p>
          <a:p>
            <a:pPr algn="l" rtl="0" fontAlgn="base">
              <a:spcBef>
                <a:spcPct val="0"/>
              </a:spcBef>
              <a:spcAft>
                <a:spcPct val="0"/>
              </a:spcAft>
            </a:pPr>
            <a:endParaRPr kumimoji="0" lang="en-US" altLang="zh-CN" sz="2000" i="1" dirty="0" smtClean="0">
              <a:solidFill>
                <a:srgbClr val="B40C9C"/>
              </a:solidFill>
              <a:latin typeface="Arial" pitchFamily="34" charset="0"/>
            </a:endParaRPr>
          </a:p>
          <a:p>
            <a:pPr algn="l" rtl="0" fontAlgn="base">
              <a:spcBef>
                <a:spcPct val="0"/>
              </a:spcBef>
              <a:spcAft>
                <a:spcPct val="0"/>
              </a:spcAft>
            </a:pPr>
            <a:r>
              <a:rPr kumimoji="0" lang="en-US" altLang="zh-CN" sz="2000" i="1" dirty="0" smtClean="0">
                <a:solidFill>
                  <a:srgbClr val="B40C9C"/>
                </a:solidFill>
                <a:latin typeface="Arial" pitchFamily="34" charset="0"/>
              </a:rPr>
              <a:t>2. Apart from vitamin C, and the water-soluble vitamins are all members of the B-complex  act as enzyme cofactors</a:t>
            </a:r>
          </a:p>
          <a:p>
            <a:pPr algn="dist" rtl="0" fontAlgn="base">
              <a:spcBef>
                <a:spcPct val="0"/>
              </a:spcBef>
              <a:spcAft>
                <a:spcPct val="0"/>
              </a:spcAft>
            </a:pPr>
            <a:endParaRPr kumimoji="0" lang="en-US" altLang="zh-CN" sz="2000" i="1" dirty="0" smtClean="0">
              <a:solidFill>
                <a:srgbClr val="B40C9C"/>
              </a:solidFill>
              <a:latin typeface="Arial" pitchFamily="34" charset="0"/>
            </a:endParaRPr>
          </a:p>
          <a:p>
            <a:pPr algn="dist" rtl="0" fontAlgn="base">
              <a:spcBef>
                <a:spcPct val="0"/>
              </a:spcBef>
              <a:spcAft>
                <a:spcPct val="0"/>
              </a:spcAft>
            </a:pPr>
            <a:r>
              <a:rPr kumimoji="0" lang="en-US" altLang="zh-CN" sz="2000" i="1" dirty="0" smtClean="0">
                <a:solidFill>
                  <a:srgbClr val="B40C9C"/>
                </a:solidFill>
                <a:latin typeface="Arial" pitchFamily="34" charset="0"/>
              </a:rPr>
              <a:t>3. Thiamin is a cofactor in oxidative decarboxytion of a-keto acids and of an important enzyme the pentose phosphate pathway, transketolase</a:t>
            </a:r>
          </a:p>
          <a:p>
            <a:pPr algn="l" rtl="0" fontAlgn="base">
              <a:spcBef>
                <a:spcPct val="0"/>
              </a:spcBef>
              <a:spcAft>
                <a:spcPct val="0"/>
              </a:spcAft>
            </a:pPr>
            <a:endParaRPr kumimoji="0" lang="en-US" altLang="zh-CN" dirty="0" smtClean="0">
              <a:solidFill>
                <a:srgbClr val="000000"/>
              </a:solidFill>
              <a:latin typeface="Arial" pitchFamily="34" charset="0"/>
            </a:endParaRPr>
          </a:p>
        </p:txBody>
      </p:sp>
    </p:spTree>
    <p:extLst>
      <p:ext uri="{BB962C8B-B14F-4D97-AF65-F5344CB8AC3E}">
        <p14:creationId xmlns="" xmlns:p14="http://schemas.microsoft.com/office/powerpoint/2010/main" val="111479795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4" name="Rectangle 4"/>
          <p:cNvSpPr>
            <a:spLocks noChangeArrowheads="1"/>
          </p:cNvSpPr>
          <p:nvPr/>
        </p:nvSpPr>
        <p:spPr bwMode="auto">
          <a:xfrm>
            <a:off x="0" y="86405"/>
            <a:ext cx="8892480" cy="56323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nchor="ctr">
            <a:spAutoFit/>
          </a:bodyPr>
          <a:lstStyle/>
          <a:p>
            <a:pPr algn="l" rtl="0" fontAlgn="base">
              <a:spcBef>
                <a:spcPct val="0"/>
              </a:spcBef>
              <a:spcAft>
                <a:spcPct val="0"/>
              </a:spcAft>
            </a:pPr>
            <a:r>
              <a:rPr lang="en-US" altLang="zh-CN" sz="2000" dirty="0" smtClean="0">
                <a:solidFill>
                  <a:srgbClr val="B40C9C"/>
                </a:solidFill>
              </a:rPr>
              <a:t>4</a:t>
            </a:r>
            <a:r>
              <a:rPr lang="en-US" altLang="zh-CN" sz="2400" i="1" dirty="0" smtClean="0">
                <a:solidFill>
                  <a:srgbClr val="B40C9C"/>
                </a:solidFill>
              </a:rPr>
              <a:t>. Riboflavin and niacin are each important cofactors in </a:t>
            </a:r>
          </a:p>
          <a:p>
            <a:pPr algn="l" rtl="0" fontAlgn="base">
              <a:spcBef>
                <a:spcPct val="0"/>
              </a:spcBef>
              <a:spcAft>
                <a:spcPct val="0"/>
              </a:spcAft>
            </a:pPr>
            <a:r>
              <a:rPr lang="en-US" altLang="zh-CN" sz="2400" i="1" dirty="0" smtClean="0">
                <a:solidFill>
                  <a:srgbClr val="B40C9C"/>
                </a:solidFill>
              </a:rPr>
              <a:t>oxidoreduction reactions.</a:t>
            </a:r>
          </a:p>
          <a:p>
            <a:pPr algn="l" rtl="0" fontAlgn="base">
              <a:spcBef>
                <a:spcPct val="0"/>
              </a:spcBef>
              <a:spcAft>
                <a:spcPct val="0"/>
              </a:spcAft>
            </a:pPr>
            <a:r>
              <a:rPr lang="en-US" altLang="zh-CN" sz="2400" i="1" dirty="0" smtClean="0">
                <a:solidFill>
                  <a:srgbClr val="B40C9C"/>
                </a:solidFill>
              </a:rPr>
              <a:t> Riboflavin is present as prosthetic groups in flavoprotein enzymes flavin mononucleotide and flavin adenine </a:t>
            </a:r>
            <a:r>
              <a:rPr lang="en-US" altLang="zh-CN" sz="2400" i="1" dirty="0" err="1" smtClean="0">
                <a:solidFill>
                  <a:srgbClr val="B40C9C"/>
                </a:solidFill>
              </a:rPr>
              <a:t>di</a:t>
            </a:r>
            <a:r>
              <a:rPr lang="en-US" altLang="zh-CN" sz="2400" i="1" dirty="0" smtClean="0">
                <a:solidFill>
                  <a:srgbClr val="B40C9C"/>
                </a:solidFill>
              </a:rPr>
              <a:t> nucleotide, </a:t>
            </a:r>
          </a:p>
          <a:p>
            <a:pPr algn="l" rtl="0" fontAlgn="base">
              <a:spcBef>
                <a:spcPct val="0"/>
              </a:spcBef>
              <a:spcAft>
                <a:spcPct val="0"/>
              </a:spcAft>
            </a:pPr>
            <a:endParaRPr lang="en-US" altLang="zh-CN" sz="2400" i="1" dirty="0" smtClean="0">
              <a:solidFill>
                <a:srgbClr val="B40C9C"/>
              </a:solidFill>
            </a:endParaRPr>
          </a:p>
          <a:p>
            <a:pPr algn="l" rtl="0" fontAlgn="base">
              <a:spcBef>
                <a:spcPct val="0"/>
              </a:spcBef>
              <a:spcAft>
                <a:spcPct val="0"/>
              </a:spcAft>
            </a:pPr>
            <a:r>
              <a:rPr lang="en-US" altLang="zh-CN" sz="2400" i="1" dirty="0" smtClean="0">
                <a:solidFill>
                  <a:srgbClr val="B40C9C"/>
                </a:solidFill>
              </a:rPr>
              <a:t>whereas niacin is present in the NAD and  NADP cofactors of many dehydrogenase enzymes.</a:t>
            </a:r>
          </a:p>
          <a:p>
            <a:pPr algn="l" rtl="0" fontAlgn="base">
              <a:spcBef>
                <a:spcPct val="0"/>
              </a:spcBef>
              <a:spcAft>
                <a:spcPct val="0"/>
              </a:spcAft>
            </a:pPr>
            <a:endParaRPr lang="en-US" altLang="zh-CN" sz="2400" i="1" dirty="0" smtClean="0">
              <a:solidFill>
                <a:srgbClr val="B40C9C"/>
              </a:solidFill>
            </a:endParaRPr>
          </a:p>
          <a:p>
            <a:pPr algn="l" rtl="0" fontAlgn="base">
              <a:spcBef>
                <a:spcPct val="0"/>
              </a:spcBef>
              <a:spcAft>
                <a:spcPct val="0"/>
              </a:spcAft>
            </a:pPr>
            <a:endParaRPr lang="en-US" altLang="zh-CN" sz="2400" i="1" dirty="0" smtClean="0">
              <a:solidFill>
                <a:srgbClr val="B40C9C"/>
              </a:solidFill>
            </a:endParaRPr>
          </a:p>
          <a:p>
            <a:pPr algn="l" rtl="0" fontAlgn="base">
              <a:spcBef>
                <a:spcPct val="0"/>
              </a:spcBef>
              <a:spcAft>
                <a:spcPct val="0"/>
              </a:spcAft>
            </a:pPr>
            <a:r>
              <a:rPr lang="en-US" altLang="zh-CN" sz="2400" i="1" dirty="0" smtClean="0">
                <a:solidFill>
                  <a:srgbClr val="B40C9C"/>
                </a:solidFill>
              </a:rPr>
              <a:t>5. Pantothenic acid is present in coenzyme A and acyl carrier protein, which act as carriers for a groups in many important reactions,</a:t>
            </a:r>
          </a:p>
          <a:p>
            <a:pPr algn="l" rtl="0" fontAlgn="base">
              <a:spcBef>
                <a:spcPct val="0"/>
              </a:spcBef>
              <a:spcAft>
                <a:spcPct val="0"/>
              </a:spcAft>
            </a:pPr>
            <a:endParaRPr lang="en-US" altLang="zh-CN" sz="2400" i="1" dirty="0" smtClean="0">
              <a:solidFill>
                <a:srgbClr val="B40C9C"/>
              </a:solidFill>
            </a:endParaRPr>
          </a:p>
          <a:p>
            <a:pPr algn="l" rtl="0" fontAlgn="base">
              <a:spcBef>
                <a:spcPct val="0"/>
              </a:spcBef>
              <a:spcAft>
                <a:spcPct val="0"/>
              </a:spcAft>
            </a:pPr>
            <a:r>
              <a:rPr lang="en-US" altLang="zh-CN" sz="2400" i="1" dirty="0" smtClean="0">
                <a:solidFill>
                  <a:srgbClr val="B40C9C"/>
                </a:solidFill>
              </a:rPr>
              <a:t> whereas pydoxal phosphate is the coenzyme for several enzyme of amino acid metabolism including the transaminases.</a:t>
            </a:r>
          </a:p>
        </p:txBody>
      </p:sp>
    </p:spTree>
    <p:extLst>
      <p:ext uri="{BB962C8B-B14F-4D97-AF65-F5344CB8AC3E}">
        <p14:creationId xmlns="" xmlns:p14="http://schemas.microsoft.com/office/powerpoint/2010/main" val="285744977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107504" y="404664"/>
            <a:ext cx="8856984" cy="5201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rtl="0" fontAlgn="base">
              <a:spcBef>
                <a:spcPct val="0"/>
              </a:spcBef>
              <a:spcAft>
                <a:spcPct val="0"/>
              </a:spcAft>
            </a:pPr>
            <a:endParaRPr lang="en-US" altLang="zh-CN" sz="2000" b="1" dirty="0" smtClean="0">
              <a:solidFill>
                <a:srgbClr val="000000"/>
              </a:solidFill>
            </a:endParaRPr>
          </a:p>
          <a:p>
            <a:pPr algn="l" rtl="0" fontAlgn="base">
              <a:spcBef>
                <a:spcPct val="0"/>
              </a:spcBef>
              <a:spcAft>
                <a:spcPct val="0"/>
              </a:spcAft>
            </a:pPr>
            <a:r>
              <a:rPr lang="en-US" altLang="zh-CN" sz="2400" i="1" dirty="0" smtClean="0">
                <a:solidFill>
                  <a:srgbClr val="B40C9C"/>
                </a:solidFill>
              </a:rPr>
              <a:t>6.Biotin is the coenzyme for several carboxylase enzymes, including acetyl-CoA carboxylase, the rate controlling enzyme in lipogenesis, and pyruvate carboxylase, important  in gluconeogenesis</a:t>
            </a:r>
            <a:r>
              <a:rPr lang="en-US" altLang="zh-CN" sz="2400" b="1" i="1" dirty="0" smtClean="0">
                <a:solidFill>
                  <a:srgbClr val="B40C9C"/>
                </a:solidFill>
              </a:rPr>
              <a:t>. </a:t>
            </a:r>
          </a:p>
          <a:p>
            <a:pPr algn="l" rtl="0" fontAlgn="base">
              <a:spcBef>
                <a:spcPct val="0"/>
              </a:spcBef>
              <a:spcAft>
                <a:spcPct val="0"/>
              </a:spcAft>
            </a:pPr>
            <a:endParaRPr lang="en-US" altLang="zh-CN" sz="2400" b="1" i="1" dirty="0" smtClean="0">
              <a:solidFill>
                <a:srgbClr val="B40C9C"/>
              </a:solidFill>
            </a:endParaRPr>
          </a:p>
          <a:p>
            <a:pPr algn="l" rtl="0" fontAlgn="base">
              <a:spcBef>
                <a:spcPct val="0"/>
              </a:spcBef>
              <a:spcAft>
                <a:spcPct val="0"/>
              </a:spcAft>
            </a:pPr>
            <a:r>
              <a:rPr lang="en-US" altLang="zh-CN" sz="2400" i="1" dirty="0" smtClean="0">
                <a:solidFill>
                  <a:srgbClr val="B40C9C"/>
                </a:solidFill>
              </a:rPr>
              <a:t>7. As well as having separate functions, vitamin B12  and </a:t>
            </a:r>
          </a:p>
          <a:p>
            <a:pPr algn="l" rtl="0" fontAlgn="base">
              <a:spcBef>
                <a:spcPct val="0"/>
              </a:spcBef>
              <a:spcAft>
                <a:spcPct val="0"/>
              </a:spcAft>
            </a:pPr>
            <a:r>
              <a:rPr lang="en-US" altLang="zh-CN" sz="2400" i="1" dirty="0" smtClean="0">
                <a:solidFill>
                  <a:srgbClr val="B40C9C"/>
                </a:solidFill>
              </a:rPr>
              <a:t>    folic acid take part in providing one-carbon  residues for   </a:t>
            </a:r>
          </a:p>
          <a:p>
            <a:pPr algn="l" rtl="0" fontAlgn="base">
              <a:spcBef>
                <a:spcPct val="0"/>
              </a:spcBef>
              <a:spcAft>
                <a:spcPct val="0"/>
              </a:spcAft>
            </a:pPr>
            <a:r>
              <a:rPr lang="en-US" altLang="zh-CN" sz="2400" i="1" dirty="0" smtClean="0">
                <a:solidFill>
                  <a:srgbClr val="B40C9C"/>
                </a:solidFill>
              </a:rPr>
              <a:t>    nucleic acid synthesis.</a:t>
            </a:r>
          </a:p>
          <a:p>
            <a:pPr algn="l" rtl="0" fontAlgn="base">
              <a:spcBef>
                <a:spcPct val="0"/>
              </a:spcBef>
              <a:spcAft>
                <a:spcPct val="0"/>
              </a:spcAft>
            </a:pPr>
            <a:endParaRPr lang="en-US" altLang="zh-CN" sz="2400" i="1" dirty="0" smtClean="0">
              <a:solidFill>
                <a:srgbClr val="B40C9C"/>
              </a:solidFill>
            </a:endParaRPr>
          </a:p>
          <a:p>
            <a:pPr algn="l" rtl="0" fontAlgn="base">
              <a:spcBef>
                <a:spcPct val="0"/>
              </a:spcBef>
              <a:spcAft>
                <a:spcPct val="0"/>
              </a:spcAft>
            </a:pPr>
            <a:r>
              <a:rPr lang="en-US" altLang="zh-CN" sz="2400" i="1" dirty="0" smtClean="0">
                <a:solidFill>
                  <a:srgbClr val="B40C9C"/>
                </a:solidFill>
              </a:rPr>
              <a:t>8.Ascorbic acid is a water-soluble antioxidant that maintains  </a:t>
            </a:r>
          </a:p>
          <a:p>
            <a:pPr algn="l" rtl="0" fontAlgn="base">
              <a:spcBef>
                <a:spcPct val="0"/>
              </a:spcBef>
              <a:spcAft>
                <a:spcPct val="0"/>
              </a:spcAft>
            </a:pPr>
            <a:r>
              <a:rPr lang="en-US" altLang="zh-CN" sz="2400" i="1" dirty="0" smtClean="0">
                <a:solidFill>
                  <a:srgbClr val="B40C9C"/>
                </a:solidFill>
              </a:rPr>
              <a:t>  many metal cofactors in the reduced state</a:t>
            </a:r>
          </a:p>
          <a:p>
            <a:pPr algn="dist" rtl="0" fontAlgn="base">
              <a:spcBef>
                <a:spcPct val="0"/>
              </a:spcBef>
              <a:spcAft>
                <a:spcPct val="0"/>
              </a:spcAft>
            </a:pPr>
            <a:endParaRPr lang="en-US" altLang="zh-CN" sz="2400" i="1" dirty="0" smtClean="0">
              <a:solidFill>
                <a:srgbClr val="B40C9C"/>
              </a:solidFill>
            </a:endParaRPr>
          </a:p>
          <a:p>
            <a:pPr algn="dist" rtl="0" fontAlgn="base">
              <a:spcBef>
                <a:spcPct val="0"/>
              </a:spcBef>
              <a:spcAft>
                <a:spcPct val="0"/>
              </a:spcAft>
            </a:pPr>
            <a:endParaRPr lang="en-US" altLang="zh-CN" sz="2400" dirty="0" smtClean="0">
              <a:solidFill>
                <a:srgbClr val="B40C9C"/>
              </a:solidFill>
            </a:endParaRPr>
          </a:p>
        </p:txBody>
      </p:sp>
    </p:spTree>
    <p:extLst>
      <p:ext uri="{BB962C8B-B14F-4D97-AF65-F5344CB8AC3E}">
        <p14:creationId xmlns="" xmlns:p14="http://schemas.microsoft.com/office/powerpoint/2010/main" val="52043772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3"/>
          <p:cNvSpPr>
            <a:spLocks noChangeArrowheads="1"/>
          </p:cNvSpPr>
          <p:nvPr/>
        </p:nvSpPr>
        <p:spPr bwMode="auto">
          <a:xfrm>
            <a:off x="179512" y="-118556"/>
            <a:ext cx="8712968" cy="5201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nchor="ctr">
            <a:spAutoFit/>
          </a:bodyPr>
          <a:lstStyle>
            <a:lvl1pPr indent="127000">
              <a:defRPr kumimoji="1" sz="2400">
                <a:solidFill>
                  <a:schemeClr val="tx1"/>
                </a:solidFill>
                <a:latin typeface="Times New Roman" pitchFamily="18" charset="0"/>
                <a:ea typeface="SimSun" pitchFamily="2" charset="-122"/>
              </a:defRPr>
            </a:lvl1pPr>
            <a:lvl2pPr>
              <a:defRPr kumimoji="1" sz="2400">
                <a:solidFill>
                  <a:schemeClr val="tx1"/>
                </a:solidFill>
                <a:latin typeface="Times New Roman" pitchFamily="18" charset="0"/>
                <a:ea typeface="SimSun" pitchFamily="2" charset="-122"/>
              </a:defRPr>
            </a:lvl2pPr>
            <a:lvl3pPr>
              <a:defRPr kumimoji="1" sz="2400">
                <a:solidFill>
                  <a:schemeClr val="tx1"/>
                </a:solidFill>
                <a:latin typeface="Times New Roman" pitchFamily="18" charset="0"/>
                <a:ea typeface="SimSun" pitchFamily="2" charset="-122"/>
              </a:defRPr>
            </a:lvl3pPr>
            <a:lvl4pPr>
              <a:defRPr kumimoji="1" sz="2400">
                <a:solidFill>
                  <a:schemeClr val="tx1"/>
                </a:solidFill>
                <a:latin typeface="Times New Roman" pitchFamily="18" charset="0"/>
                <a:ea typeface="SimSun" pitchFamily="2" charset="-122"/>
              </a:defRPr>
            </a:lvl4pPr>
            <a:lvl5pPr>
              <a:defRPr kumimoji="1" sz="2400">
                <a:solidFill>
                  <a:schemeClr val="tx1"/>
                </a:solidFill>
                <a:latin typeface="Times New Roman" pitchFamily="18" charset="0"/>
                <a:ea typeface="SimSun" pitchFamily="2" charset="-122"/>
              </a:defRPr>
            </a:lvl5pPr>
            <a:lvl6pPr algn="l" rtl="0" fontAlgn="base">
              <a:spcBef>
                <a:spcPct val="0"/>
              </a:spcBef>
              <a:spcAft>
                <a:spcPct val="0"/>
              </a:spcAft>
              <a:defRPr kumimoji="1" sz="2400">
                <a:solidFill>
                  <a:schemeClr val="tx1"/>
                </a:solidFill>
                <a:latin typeface="Times New Roman" pitchFamily="18" charset="0"/>
                <a:ea typeface="SimSun" pitchFamily="2" charset="-122"/>
              </a:defRPr>
            </a:lvl6pPr>
            <a:lvl7pPr algn="l" rtl="0" fontAlgn="base">
              <a:spcBef>
                <a:spcPct val="0"/>
              </a:spcBef>
              <a:spcAft>
                <a:spcPct val="0"/>
              </a:spcAft>
              <a:defRPr kumimoji="1" sz="2400">
                <a:solidFill>
                  <a:schemeClr val="tx1"/>
                </a:solidFill>
                <a:latin typeface="Times New Roman" pitchFamily="18" charset="0"/>
                <a:ea typeface="SimSun" pitchFamily="2" charset="-122"/>
              </a:defRPr>
            </a:lvl7pPr>
            <a:lvl8pPr algn="l" rtl="0" fontAlgn="base">
              <a:spcBef>
                <a:spcPct val="0"/>
              </a:spcBef>
              <a:spcAft>
                <a:spcPct val="0"/>
              </a:spcAft>
              <a:defRPr kumimoji="1" sz="2400">
                <a:solidFill>
                  <a:schemeClr val="tx1"/>
                </a:solidFill>
                <a:latin typeface="Times New Roman" pitchFamily="18" charset="0"/>
                <a:ea typeface="SimSun" pitchFamily="2" charset="-122"/>
              </a:defRPr>
            </a:lvl8pPr>
            <a:lvl9pPr algn="l" rtl="0" fontAlgn="base">
              <a:spcBef>
                <a:spcPct val="0"/>
              </a:spcBef>
              <a:spcAft>
                <a:spcPct val="0"/>
              </a:spcAft>
              <a:defRPr kumimoji="1" sz="2400">
                <a:solidFill>
                  <a:schemeClr val="tx1"/>
                </a:solidFill>
                <a:latin typeface="Times New Roman" pitchFamily="18" charset="0"/>
                <a:ea typeface="SimSun" pitchFamily="2" charset="-122"/>
              </a:defRPr>
            </a:lvl9pPr>
          </a:lstStyle>
          <a:p>
            <a:pPr algn="l" rtl="0" fontAlgn="base">
              <a:spcBef>
                <a:spcPct val="0"/>
              </a:spcBef>
              <a:spcAft>
                <a:spcPct val="0"/>
              </a:spcAft>
            </a:pPr>
            <a:r>
              <a:rPr kumimoji="0" lang="en-US" altLang="zh-CN" sz="2000" dirty="0" smtClean="0">
                <a:solidFill>
                  <a:srgbClr val="B40C9C"/>
                </a:solidFill>
                <a:latin typeface="Arial" pitchFamily="34" charset="0"/>
              </a:rPr>
              <a:t>9</a:t>
            </a:r>
            <a:r>
              <a:rPr kumimoji="0" lang="en-US" altLang="zh-CN" i="1" dirty="0" smtClean="0">
                <a:solidFill>
                  <a:srgbClr val="B40C9C"/>
                </a:solidFill>
                <a:latin typeface="Arial" pitchFamily="34" charset="0"/>
              </a:rPr>
              <a:t>. Absence of the water-soluble vitamins from the diet </a:t>
            </a:r>
          </a:p>
          <a:p>
            <a:pPr algn="l" rtl="0" fontAlgn="base">
              <a:spcBef>
                <a:spcPct val="0"/>
              </a:spcBef>
              <a:spcAft>
                <a:spcPct val="0"/>
              </a:spcAft>
            </a:pPr>
            <a:r>
              <a:rPr kumimoji="0" lang="en-US" altLang="zh-CN" i="1" dirty="0" smtClean="0">
                <a:solidFill>
                  <a:srgbClr val="B40C9C"/>
                </a:solidFill>
                <a:latin typeface="Arial" pitchFamily="34" charset="0"/>
              </a:rPr>
              <a:t>    provokes multiple deficiency states. </a:t>
            </a:r>
          </a:p>
          <a:p>
            <a:pPr algn="l" rtl="0" fontAlgn="base">
              <a:spcBef>
                <a:spcPct val="0"/>
              </a:spcBef>
              <a:spcAft>
                <a:spcPct val="0"/>
              </a:spcAft>
            </a:pPr>
            <a:r>
              <a:rPr kumimoji="0" lang="en-US" altLang="zh-CN" i="1" dirty="0" smtClean="0">
                <a:solidFill>
                  <a:srgbClr val="B40C9C"/>
                </a:solidFill>
                <a:latin typeface="Arial" pitchFamily="34" charset="0"/>
              </a:rPr>
              <a:t>Absence a single vitamin leads to a characteristic deficiency  </a:t>
            </a:r>
          </a:p>
          <a:p>
            <a:pPr algn="l" rtl="0" fontAlgn="base">
              <a:spcBef>
                <a:spcPct val="0"/>
              </a:spcBef>
              <a:spcAft>
                <a:spcPct val="0"/>
              </a:spcAft>
            </a:pPr>
            <a:r>
              <a:rPr kumimoji="0" lang="en-US" altLang="zh-CN" i="1" dirty="0" smtClean="0">
                <a:solidFill>
                  <a:srgbClr val="B40C9C"/>
                </a:solidFill>
                <a:latin typeface="Arial" pitchFamily="34" charset="0"/>
              </a:rPr>
              <a:t> syndrome.</a:t>
            </a:r>
          </a:p>
          <a:p>
            <a:pPr algn="l" rtl="0" fontAlgn="base">
              <a:spcBef>
                <a:spcPct val="0"/>
              </a:spcBef>
              <a:spcAft>
                <a:spcPct val="0"/>
              </a:spcAft>
            </a:pPr>
            <a:endParaRPr kumimoji="0" lang="en-US" altLang="zh-CN" i="1" dirty="0" smtClean="0">
              <a:solidFill>
                <a:srgbClr val="B40C9C"/>
              </a:solidFill>
              <a:latin typeface="Arial" pitchFamily="34" charset="0"/>
            </a:endParaRPr>
          </a:p>
          <a:p>
            <a:pPr algn="l" rtl="0" fontAlgn="base">
              <a:spcBef>
                <a:spcPct val="0"/>
              </a:spcBef>
              <a:spcAft>
                <a:spcPct val="0"/>
              </a:spcAft>
            </a:pPr>
            <a:endParaRPr kumimoji="0" lang="en-US" altLang="zh-CN" i="1" dirty="0" smtClean="0">
              <a:solidFill>
                <a:srgbClr val="B40C9C"/>
              </a:solidFill>
              <a:latin typeface="Arial" pitchFamily="34" charset="0"/>
            </a:endParaRPr>
          </a:p>
          <a:p>
            <a:pPr algn="l" rtl="0" fontAlgn="base">
              <a:spcBef>
                <a:spcPct val="0"/>
              </a:spcBef>
              <a:spcAft>
                <a:spcPct val="0"/>
              </a:spcAft>
            </a:pPr>
            <a:r>
              <a:rPr kumimoji="0" lang="en-US" altLang="zh-CN" i="1" dirty="0" smtClean="0">
                <a:solidFill>
                  <a:srgbClr val="B40C9C"/>
                </a:solidFill>
                <a:latin typeface="Arial" pitchFamily="34" charset="0"/>
              </a:rPr>
              <a:t>10.The lipid-soluble vitamin have the common features of being a polar, hydrophobic molecules and also of being isoprene derivatives. </a:t>
            </a:r>
          </a:p>
          <a:p>
            <a:pPr algn="l" rtl="0" fontAlgn="base">
              <a:spcBef>
                <a:spcPct val="0"/>
              </a:spcBef>
              <a:spcAft>
                <a:spcPct val="0"/>
              </a:spcAft>
            </a:pPr>
            <a:endParaRPr kumimoji="0" lang="en-US" altLang="zh-CN" i="1" dirty="0" smtClean="0">
              <a:solidFill>
                <a:srgbClr val="B40C9C"/>
              </a:solidFill>
              <a:latin typeface="Arial" pitchFamily="34" charset="0"/>
            </a:endParaRPr>
          </a:p>
          <a:p>
            <a:pPr algn="l" rtl="0" fontAlgn="base">
              <a:spcBef>
                <a:spcPct val="0"/>
              </a:spcBef>
              <a:spcAft>
                <a:spcPct val="0"/>
              </a:spcAft>
            </a:pPr>
            <a:r>
              <a:rPr kumimoji="0" lang="en-US" altLang="zh-CN" i="1" dirty="0" smtClean="0">
                <a:solidFill>
                  <a:srgbClr val="B40C9C"/>
                </a:solidFill>
                <a:latin typeface="Arial" pitchFamily="34" charset="0"/>
              </a:rPr>
              <a:t>They all require normal fat absorption to be occurring for </a:t>
            </a:r>
          </a:p>
          <a:p>
            <a:pPr algn="l" rtl="0" fontAlgn="base">
              <a:spcBef>
                <a:spcPct val="0"/>
              </a:spcBef>
              <a:spcAft>
                <a:spcPct val="0"/>
              </a:spcAft>
            </a:pPr>
            <a:r>
              <a:rPr kumimoji="0" lang="en-US" altLang="zh-CN" i="1" dirty="0" smtClean="0">
                <a:solidFill>
                  <a:srgbClr val="B40C9C"/>
                </a:solidFill>
                <a:latin typeface="Arial" pitchFamily="34" charset="0"/>
              </a:rPr>
              <a:t>    efficient absorption, and if this mechanism is defective, </a:t>
            </a:r>
          </a:p>
          <a:p>
            <a:pPr algn="l" rtl="0" fontAlgn="base">
              <a:spcBef>
                <a:spcPct val="0"/>
              </a:spcBef>
              <a:spcAft>
                <a:spcPct val="0"/>
              </a:spcAft>
            </a:pPr>
            <a:r>
              <a:rPr kumimoji="0" lang="en-US" altLang="zh-CN" i="1" dirty="0" smtClean="0">
                <a:solidFill>
                  <a:srgbClr val="B40C9C"/>
                </a:solidFill>
                <a:latin typeface="Arial" pitchFamily="34" charset="0"/>
              </a:rPr>
              <a:t>    deficiency symptoms are likely to occur.</a:t>
            </a:r>
          </a:p>
          <a:p>
            <a:pPr algn="l" rtl="0" fontAlgn="base">
              <a:spcBef>
                <a:spcPct val="0"/>
              </a:spcBef>
              <a:spcAft>
                <a:spcPct val="0"/>
              </a:spcAft>
            </a:pPr>
            <a:endParaRPr kumimoji="0" lang="en-US" altLang="zh-CN" sz="2000" dirty="0" smtClean="0">
              <a:solidFill>
                <a:srgbClr val="B40C9C"/>
              </a:solidFill>
              <a:latin typeface="Arial" pitchFamily="34" charset="0"/>
            </a:endParaRPr>
          </a:p>
        </p:txBody>
      </p:sp>
    </p:spTree>
    <p:extLst>
      <p:ext uri="{BB962C8B-B14F-4D97-AF65-F5344CB8AC3E}">
        <p14:creationId xmlns="" xmlns:p14="http://schemas.microsoft.com/office/powerpoint/2010/main" val="159872123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8" name="Text Box 4"/>
          <p:cNvSpPr txBox="1">
            <a:spLocks noChangeArrowheads="1"/>
          </p:cNvSpPr>
          <p:nvPr/>
        </p:nvSpPr>
        <p:spPr bwMode="auto">
          <a:xfrm>
            <a:off x="251520" y="332657"/>
            <a:ext cx="8712967" cy="27238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rtl="0" fontAlgn="base">
              <a:spcBef>
                <a:spcPct val="0"/>
              </a:spcBef>
              <a:spcAft>
                <a:spcPct val="0"/>
              </a:spcAft>
            </a:pPr>
            <a:r>
              <a:rPr lang="en-US" altLang="zh-CN" sz="2400" i="1" dirty="0" smtClean="0">
                <a:solidFill>
                  <a:srgbClr val="B40C9C"/>
                </a:solidFill>
              </a:rPr>
              <a:t>11. Vitamin A (retinol) is represented not only as such in the diet but also by the provitamin (P-carotene) in plants.</a:t>
            </a:r>
          </a:p>
          <a:p>
            <a:pPr algn="l" rtl="0" fontAlgn="base">
              <a:spcBef>
                <a:spcPct val="0"/>
              </a:spcBef>
              <a:spcAft>
                <a:spcPct val="0"/>
              </a:spcAft>
            </a:pPr>
            <a:endParaRPr lang="en-US" altLang="zh-CN" sz="2400" i="1" dirty="0" smtClean="0">
              <a:solidFill>
                <a:srgbClr val="B40C9C"/>
              </a:solidFill>
            </a:endParaRPr>
          </a:p>
          <a:p>
            <a:pPr algn="l" rtl="0" fontAlgn="base">
              <a:spcBef>
                <a:spcPct val="0"/>
              </a:spcBef>
              <a:spcAft>
                <a:spcPct val="0"/>
              </a:spcAft>
            </a:pPr>
            <a:r>
              <a:rPr lang="en-US" altLang="zh-CN" sz="2400" i="1" dirty="0" smtClean="0">
                <a:solidFill>
                  <a:srgbClr val="B40C9C"/>
                </a:solidFill>
              </a:rPr>
              <a:t> Retinol and retinoic acid are con­sidered to act by controlling gene expression, whereas retinal is utilized in vision and has a role in  glycoprotein synthesis.</a:t>
            </a:r>
          </a:p>
          <a:p>
            <a:pPr algn="l" rtl="0" fontAlgn="base">
              <a:spcBef>
                <a:spcPct val="50000"/>
              </a:spcBef>
              <a:spcAft>
                <a:spcPct val="0"/>
              </a:spcAft>
            </a:pPr>
            <a:endParaRPr lang="en-US" altLang="zh-CN" dirty="0" smtClean="0">
              <a:solidFill>
                <a:srgbClr val="B40C9C"/>
              </a:solidFill>
            </a:endParaRPr>
          </a:p>
        </p:txBody>
      </p:sp>
      <p:sp>
        <p:nvSpPr>
          <p:cNvPr id="164869" name="Text Box 5"/>
          <p:cNvSpPr txBox="1">
            <a:spLocks noChangeArrowheads="1"/>
          </p:cNvSpPr>
          <p:nvPr/>
        </p:nvSpPr>
        <p:spPr bwMode="auto">
          <a:xfrm>
            <a:off x="251520" y="3501008"/>
            <a:ext cx="8712968" cy="24929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rtl="0" fontAlgn="base">
              <a:spcBef>
                <a:spcPct val="50000"/>
              </a:spcBef>
              <a:spcAft>
                <a:spcPct val="0"/>
              </a:spcAft>
            </a:pPr>
            <a:r>
              <a:rPr lang="en-US" altLang="zh-CN" sz="2400" i="1" dirty="0" smtClean="0">
                <a:solidFill>
                  <a:srgbClr val="B40C9C"/>
                </a:solidFill>
              </a:rPr>
              <a:t>12. Vitamin D is a steroid prohormone whose activity is carried out by its hormone derivative.</a:t>
            </a:r>
            <a:br>
              <a:rPr lang="en-US" altLang="zh-CN" sz="2400" i="1" dirty="0" smtClean="0">
                <a:solidFill>
                  <a:srgbClr val="B40C9C"/>
                </a:solidFill>
              </a:rPr>
            </a:br>
            <a:r>
              <a:rPr lang="en-US" altLang="zh-CN" sz="2400" i="1" dirty="0" smtClean="0">
                <a:solidFill>
                  <a:srgbClr val="B40C9C"/>
                </a:solidFill>
              </a:rPr>
              <a:t>    </a:t>
            </a:r>
          </a:p>
          <a:p>
            <a:pPr algn="l" rtl="0" fontAlgn="base">
              <a:spcBef>
                <a:spcPct val="50000"/>
              </a:spcBef>
              <a:spcAft>
                <a:spcPct val="0"/>
              </a:spcAft>
            </a:pPr>
            <a:r>
              <a:rPr lang="en-US" altLang="zh-CN" sz="2400" i="1" dirty="0" smtClean="0">
                <a:solidFill>
                  <a:srgbClr val="B40C9C"/>
                </a:solidFill>
              </a:rPr>
              <a:t>  It is utilized in the regulation of calcium and phos­phate metabolism, and its omission from the diet leads to rickets and osteomalacia</a:t>
            </a:r>
            <a:r>
              <a:rPr lang="en-US" altLang="zh-CN" sz="2000" i="1" dirty="0" smtClean="0">
                <a:solidFill>
                  <a:srgbClr val="B40C9C"/>
                </a:solidFill>
              </a:rPr>
              <a:t>.</a:t>
            </a:r>
          </a:p>
        </p:txBody>
      </p:sp>
    </p:spTree>
    <p:extLst>
      <p:ext uri="{BB962C8B-B14F-4D97-AF65-F5344CB8AC3E}">
        <p14:creationId xmlns="" xmlns:p14="http://schemas.microsoft.com/office/powerpoint/2010/main" val="80649378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1" name="Rectangle 5"/>
          <p:cNvSpPr>
            <a:spLocks noGrp="1" noChangeArrowheads="1"/>
          </p:cNvSpPr>
          <p:nvPr>
            <p:ph type="title"/>
          </p:nvPr>
        </p:nvSpPr>
        <p:spPr>
          <a:xfrm>
            <a:off x="179512" y="764704"/>
            <a:ext cx="8964488" cy="5472608"/>
          </a:xfrm>
        </p:spPr>
        <p:txBody>
          <a:bodyPr/>
          <a:lstStyle/>
          <a:p>
            <a:r>
              <a:rPr lang="en-US" altLang="zh-CN" sz="2000" b="0" dirty="0">
                <a:solidFill>
                  <a:schemeClr val="tx1"/>
                </a:solidFill>
              </a:rPr>
              <a:t/>
            </a:r>
            <a:br>
              <a:rPr lang="en-US" altLang="zh-CN" sz="2000" b="0" dirty="0">
                <a:solidFill>
                  <a:schemeClr val="tx1"/>
                </a:solidFill>
              </a:rPr>
            </a:br>
            <a:r>
              <a:rPr lang="en-US" altLang="zh-CN" sz="2000" b="0" dirty="0" smtClean="0">
                <a:solidFill>
                  <a:schemeClr val="tx1"/>
                </a:solidFill>
              </a:rPr>
              <a:t/>
            </a:r>
            <a:br>
              <a:rPr lang="en-US" altLang="zh-CN" sz="2000" b="0" dirty="0" smtClean="0">
                <a:solidFill>
                  <a:schemeClr val="tx1"/>
                </a:solidFill>
              </a:rPr>
            </a:br>
            <a:r>
              <a:rPr lang="en-US" altLang="zh-CN" sz="2000" b="0" dirty="0">
                <a:solidFill>
                  <a:schemeClr val="tx1"/>
                </a:solidFill>
              </a:rPr>
              <a:t/>
            </a:r>
            <a:br>
              <a:rPr lang="en-US" altLang="zh-CN" sz="2000" b="0" dirty="0">
                <a:solidFill>
                  <a:schemeClr val="tx1"/>
                </a:solidFill>
              </a:rPr>
            </a:br>
            <a:r>
              <a:rPr lang="en-US" altLang="zh-CN" sz="2400" b="0" i="1" dirty="0" smtClean="0">
                <a:solidFill>
                  <a:srgbClr val="B40C9C"/>
                </a:solidFill>
              </a:rPr>
              <a:t>13</a:t>
            </a:r>
            <a:r>
              <a:rPr lang="en-US" altLang="zh-CN" sz="2400" b="0" i="1" dirty="0">
                <a:solidFill>
                  <a:srgbClr val="B40C9C"/>
                </a:solidFill>
              </a:rPr>
              <a:t>. Vitamin E (tocopherol) is the most </a:t>
            </a:r>
            <a:r>
              <a:rPr lang="en-US" altLang="zh-CN" sz="2400" b="0" i="1" dirty="0" smtClean="0">
                <a:solidFill>
                  <a:srgbClr val="B40C9C"/>
                </a:solidFill>
              </a:rPr>
              <a:t>important </a:t>
            </a:r>
            <a:r>
              <a:rPr lang="en-US" altLang="zh-CN" sz="2400" b="0" i="1" dirty="0">
                <a:solidFill>
                  <a:srgbClr val="B40C9C"/>
                </a:solidFill>
              </a:rPr>
              <a:t>antioxidant in the body, acting in the lipid </a:t>
            </a:r>
            <a:r>
              <a:rPr lang="en-US" altLang="zh-CN" sz="2400" b="0" i="1" dirty="0" smtClean="0">
                <a:solidFill>
                  <a:srgbClr val="B40C9C"/>
                </a:solidFill>
              </a:rPr>
              <a:t>phase of </a:t>
            </a:r>
            <a:r>
              <a:rPr lang="en-US" altLang="zh-CN" sz="2400" b="0" i="1" dirty="0">
                <a:solidFill>
                  <a:srgbClr val="B40C9C"/>
                </a:solidFill>
              </a:rPr>
              <a:t>membranes throughout the cell. </a:t>
            </a:r>
            <a:r>
              <a:rPr lang="en-US" altLang="zh-CN" sz="2400" b="0" i="1" dirty="0" smtClean="0">
                <a:solidFill>
                  <a:srgbClr val="B40C9C"/>
                </a:solidFill>
              </a:rPr>
              <a:t/>
            </a:r>
            <a:br>
              <a:rPr lang="en-US" altLang="zh-CN" sz="2400" b="0" i="1" dirty="0" smtClean="0">
                <a:solidFill>
                  <a:srgbClr val="B40C9C"/>
                </a:solidFill>
              </a:rPr>
            </a:br>
            <a:r>
              <a:rPr lang="en-US" altLang="zh-CN" sz="2400" b="0" i="1" dirty="0">
                <a:solidFill>
                  <a:srgbClr val="B40C9C"/>
                </a:solidFill>
              </a:rPr>
              <a:t> </a:t>
            </a:r>
            <a:r>
              <a:rPr lang="en-US" altLang="zh-CN" sz="2400" b="0" i="1" dirty="0" smtClean="0">
                <a:solidFill>
                  <a:srgbClr val="B40C9C"/>
                </a:solidFill>
              </a:rPr>
              <a:t> It </a:t>
            </a:r>
            <a:r>
              <a:rPr lang="en-US" altLang="zh-CN" sz="2400" b="0" i="1" dirty="0">
                <a:solidFill>
                  <a:srgbClr val="B40C9C"/>
                </a:solidFill>
              </a:rPr>
              <a:t>protect </a:t>
            </a:r>
            <a:r>
              <a:rPr lang="en-US" altLang="zh-CN" sz="2400" b="0" i="1" dirty="0" smtClean="0">
                <a:solidFill>
                  <a:srgbClr val="B40C9C"/>
                </a:solidFill>
              </a:rPr>
              <a:t>the </a:t>
            </a:r>
            <a:r>
              <a:rPr lang="en-US" altLang="zh-CN" sz="2400" b="0" i="1" dirty="0">
                <a:solidFill>
                  <a:srgbClr val="B40C9C"/>
                </a:solidFill>
              </a:rPr>
              <a:t>effects of toxic radicals such as the peroxyl </a:t>
            </a:r>
            <a:r>
              <a:rPr lang="en-US" altLang="zh-CN" sz="2400" b="0" i="1" dirty="0" smtClean="0">
                <a:solidFill>
                  <a:srgbClr val="B40C9C"/>
                </a:solidFill>
              </a:rPr>
              <a:t>radical</a:t>
            </a:r>
            <a:r>
              <a:rPr lang="en-US" altLang="zh-CN" sz="2400" b="0" i="1" dirty="0">
                <a:solidFill>
                  <a:srgbClr val="B40C9C"/>
                </a:solidFill>
              </a:rPr>
              <a:t>, mainly as a breaker of free- radical chain </a:t>
            </a:r>
            <a:r>
              <a:rPr lang="en-US" altLang="zh-CN" sz="2400" b="0" i="1" dirty="0" smtClean="0">
                <a:solidFill>
                  <a:srgbClr val="B40C9C"/>
                </a:solidFill>
              </a:rPr>
              <a:t>reactions</a:t>
            </a:r>
            <a:r>
              <a:rPr lang="en-US" altLang="zh-CN" sz="2400" b="0" i="1" dirty="0">
                <a:solidFill>
                  <a:srgbClr val="B40C9C"/>
                </a:solidFill>
              </a:rPr>
              <a:t>. </a:t>
            </a:r>
            <a:br>
              <a:rPr lang="en-US" altLang="zh-CN" sz="2400" b="0" i="1" dirty="0">
                <a:solidFill>
                  <a:srgbClr val="B40C9C"/>
                </a:solidFill>
              </a:rPr>
            </a:br>
            <a:r>
              <a:rPr lang="en-US" altLang="zh-CN" sz="2400" b="0" i="1" dirty="0" smtClean="0">
                <a:solidFill>
                  <a:srgbClr val="B40C9C"/>
                </a:solidFill>
              </a:rPr>
              <a:t/>
            </a:r>
            <a:br>
              <a:rPr lang="en-US" altLang="zh-CN" sz="2400" b="0" i="1" dirty="0" smtClean="0">
                <a:solidFill>
                  <a:srgbClr val="B40C9C"/>
                </a:solidFill>
              </a:rPr>
            </a:br>
            <a:r>
              <a:rPr lang="en-US" altLang="zh-CN" sz="2400" b="0" i="1" dirty="0">
                <a:solidFill>
                  <a:srgbClr val="B40C9C"/>
                </a:solidFill>
              </a:rPr>
              <a:t/>
            </a:r>
            <a:br>
              <a:rPr lang="en-US" altLang="zh-CN" sz="2400" b="0" i="1" dirty="0">
                <a:solidFill>
                  <a:srgbClr val="B40C9C"/>
                </a:solidFill>
              </a:rPr>
            </a:br>
            <a:r>
              <a:rPr lang="en-US" altLang="zh-CN" sz="2400" b="0" i="1" dirty="0" smtClean="0">
                <a:solidFill>
                  <a:srgbClr val="B40C9C"/>
                </a:solidFill>
              </a:rPr>
              <a:t>14</a:t>
            </a:r>
            <a:r>
              <a:rPr lang="en-US" altLang="zh-CN" sz="2400" b="0" i="1" dirty="0">
                <a:solidFill>
                  <a:srgbClr val="B40C9C"/>
                </a:solidFill>
              </a:rPr>
              <a:t>. Vitamin K is needed for the synthesis blood  clotting </a:t>
            </a:r>
            <a:r>
              <a:rPr lang="en-US" altLang="zh-CN" sz="2400" b="0" i="1" dirty="0" smtClean="0">
                <a:solidFill>
                  <a:srgbClr val="B40C9C"/>
                </a:solidFill>
              </a:rPr>
              <a:t>factors </a:t>
            </a:r>
            <a:r>
              <a:rPr lang="en-US" altLang="zh-CN" sz="2400" b="0" i="1" dirty="0">
                <a:solidFill>
                  <a:srgbClr val="B40C9C"/>
                </a:solidFill>
              </a:rPr>
              <a:t>(</a:t>
            </a:r>
            <a:r>
              <a:rPr lang="en-US" altLang="zh-CN" sz="2400" b="0" i="1" dirty="0" err="1" smtClean="0">
                <a:solidFill>
                  <a:srgbClr val="B40C9C"/>
                </a:solidFill>
              </a:rPr>
              <a:t>e.g</a:t>
            </a:r>
            <a:r>
              <a:rPr lang="en-US" altLang="zh-CN" sz="2400" b="0" i="1" dirty="0">
                <a:solidFill>
                  <a:srgbClr val="B40C9C"/>
                </a:solidFill>
              </a:rPr>
              <a:t>, II, VII, IX, and X), as a cofactor to a </a:t>
            </a:r>
            <a:r>
              <a:rPr lang="en-US" altLang="zh-CN" sz="2400" b="0" i="1" dirty="0" smtClean="0">
                <a:solidFill>
                  <a:srgbClr val="B40C9C"/>
                </a:solidFill>
              </a:rPr>
              <a:t>carboxylase </a:t>
            </a:r>
            <a:r>
              <a:rPr lang="en-US" altLang="zh-CN" sz="2400" b="0" i="1" dirty="0">
                <a:solidFill>
                  <a:srgbClr val="B40C9C"/>
                </a:solidFill>
              </a:rPr>
              <a:t>that acts </a:t>
            </a:r>
            <a:r>
              <a:rPr lang="en-US" altLang="zh-CN" sz="2400" b="0" i="1" dirty="0" smtClean="0">
                <a:solidFill>
                  <a:srgbClr val="B40C9C"/>
                </a:solidFill>
              </a:rPr>
              <a:t>mate residues </a:t>
            </a:r>
            <a:r>
              <a:rPr lang="en-US" altLang="zh-CN" sz="2400" b="0" i="1" dirty="0">
                <a:solidFill>
                  <a:srgbClr val="B40C9C"/>
                </a:solidFill>
              </a:rPr>
              <a:t>of clotting factor </a:t>
            </a:r>
            <a:r>
              <a:rPr lang="en-US" altLang="zh-CN" sz="2400" b="0" i="1" dirty="0" smtClean="0">
                <a:solidFill>
                  <a:srgbClr val="B40C9C"/>
                </a:solidFill>
              </a:rPr>
              <a:t>precursor </a:t>
            </a:r>
            <a:r>
              <a:rPr lang="en-US" altLang="zh-CN" sz="2400" b="0" i="1" dirty="0">
                <a:solidFill>
                  <a:srgbClr val="B40C9C"/>
                </a:solidFill>
              </a:rPr>
              <a:t>enable them to chelate calcium</a:t>
            </a:r>
            <a:r>
              <a:rPr lang="en-US" altLang="zh-CN" sz="2400" b="0" i="1" dirty="0" smtClean="0">
                <a:solidFill>
                  <a:srgbClr val="B40C9C"/>
                </a:solidFill>
              </a:rPr>
              <a:t>.</a:t>
            </a:r>
            <a:br>
              <a:rPr lang="en-US" altLang="zh-CN" sz="2400" b="0" i="1" dirty="0" smtClean="0">
                <a:solidFill>
                  <a:srgbClr val="B40C9C"/>
                </a:solidFill>
              </a:rPr>
            </a:br>
            <a:r>
              <a:rPr lang="en-US" altLang="zh-CN" sz="2400" b="0" i="1" dirty="0" smtClean="0">
                <a:solidFill>
                  <a:srgbClr val="B40C9C"/>
                </a:solidFill>
              </a:rPr>
              <a:t>    </a:t>
            </a:r>
            <a:r>
              <a:rPr lang="en-US" altLang="zh-CN" sz="2400" b="0" i="1" dirty="0">
                <a:solidFill>
                  <a:srgbClr val="B40C9C"/>
                </a:solidFill>
              </a:rPr>
              <a:t/>
            </a:r>
            <a:br>
              <a:rPr lang="en-US" altLang="zh-CN" sz="2400" b="0" i="1" dirty="0">
                <a:solidFill>
                  <a:srgbClr val="B40C9C"/>
                </a:solidFill>
              </a:rPr>
            </a:br>
            <a:r>
              <a:rPr lang="en-US" altLang="zh-CN" sz="2400" b="0" i="1" dirty="0">
                <a:solidFill>
                  <a:srgbClr val="B40C9C"/>
                </a:solidFill>
              </a:rPr>
              <a:t> </a:t>
            </a:r>
            <a:r>
              <a:rPr lang="en-US" altLang="zh-CN" sz="2400" b="0" i="1" dirty="0" smtClean="0">
                <a:solidFill>
                  <a:srgbClr val="B40C9C"/>
                </a:solidFill>
              </a:rPr>
              <a:t>  Vitamin </a:t>
            </a:r>
            <a:r>
              <a:rPr lang="en-US" altLang="zh-CN" sz="2400" b="0" i="1" dirty="0">
                <a:solidFill>
                  <a:srgbClr val="B40C9C"/>
                </a:solidFill>
              </a:rPr>
              <a:t>K </a:t>
            </a:r>
            <a:r>
              <a:rPr lang="en-US" altLang="zh-CN" sz="2400" b="0" i="1" dirty="0" smtClean="0">
                <a:solidFill>
                  <a:srgbClr val="B40C9C"/>
                </a:solidFill>
              </a:rPr>
              <a:t>is </a:t>
            </a:r>
            <a:r>
              <a:rPr lang="en-US" altLang="zh-CN" sz="2400" b="0" i="1" dirty="0">
                <a:solidFill>
                  <a:srgbClr val="B40C9C"/>
                </a:solidFill>
              </a:rPr>
              <a:t>the basis for their </a:t>
            </a:r>
            <a:r>
              <a:rPr lang="en-US" altLang="zh-CN" sz="2400" b="0" i="1" dirty="0" smtClean="0">
                <a:solidFill>
                  <a:srgbClr val="B40C9C"/>
                </a:solidFill>
              </a:rPr>
              <a:t>anticoagulant properties</a:t>
            </a:r>
            <a:r>
              <a:rPr lang="en-US" altLang="zh-CN" sz="2400" b="0" i="1" dirty="0">
                <a:solidFill>
                  <a:srgbClr val="B40C9C"/>
                </a:solidFill>
              </a:rPr>
              <a:t>.</a:t>
            </a:r>
            <a:br>
              <a:rPr lang="en-US" altLang="zh-CN" sz="2400" b="0" i="1" dirty="0">
                <a:solidFill>
                  <a:srgbClr val="B40C9C"/>
                </a:solidFill>
              </a:rPr>
            </a:br>
            <a:r>
              <a:rPr lang="en-US" altLang="zh-CN" sz="2400" b="0" i="1" dirty="0">
                <a:solidFill>
                  <a:srgbClr val="B40C9C"/>
                </a:solidFill>
              </a:rPr>
              <a:t/>
            </a:r>
            <a:br>
              <a:rPr lang="en-US" altLang="zh-CN" sz="2400" b="0" i="1" dirty="0">
                <a:solidFill>
                  <a:srgbClr val="B40C9C"/>
                </a:solidFill>
              </a:rPr>
            </a:br>
            <a:r>
              <a:rPr lang="en-US" altLang="zh-CN" sz="2000" dirty="0">
                <a:solidFill>
                  <a:srgbClr val="B40C9C"/>
                </a:solidFill>
              </a:rPr>
              <a:t/>
            </a:r>
            <a:br>
              <a:rPr lang="en-US" altLang="zh-CN" sz="2000" dirty="0">
                <a:solidFill>
                  <a:srgbClr val="B40C9C"/>
                </a:solidFill>
              </a:rPr>
            </a:br>
            <a:endParaRPr lang="en-US" altLang="zh-CN" sz="2000" dirty="0">
              <a:solidFill>
                <a:srgbClr val="B40C9C"/>
              </a:solidFill>
            </a:endParaRPr>
          </a:p>
        </p:txBody>
      </p:sp>
    </p:spTree>
    <p:extLst>
      <p:ext uri="{BB962C8B-B14F-4D97-AF65-F5344CB8AC3E}">
        <p14:creationId xmlns="" xmlns:p14="http://schemas.microsoft.com/office/powerpoint/2010/main" val="274945989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2" cstate="print"/>
          <a:srcRect/>
          <a:stretch>
            <a:fillRect/>
          </a:stretch>
        </p:blipFill>
        <p:spPr bwMode="auto">
          <a:xfrm>
            <a:off x="539552" y="404664"/>
            <a:ext cx="8280920" cy="6120680"/>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395536" y="3717032"/>
            <a:ext cx="6945312" cy="2554545"/>
          </a:xfrm>
          <a:prstGeom prst="rect">
            <a:avLst/>
          </a:prstGeom>
        </p:spPr>
        <p:txBody>
          <a:bodyPr wrap="square">
            <a:spAutoFit/>
          </a:bodyPr>
          <a:lstStyle/>
          <a:p>
            <a:pPr algn="l" rtl="0"/>
            <a:r>
              <a:rPr lang="en-US" sz="3200" b="1" i="1" u="sng" dirty="0" smtClean="0">
                <a:solidFill>
                  <a:srgbClr val="C00000"/>
                </a:solidFill>
              </a:rPr>
              <a:t>Deficiency</a:t>
            </a:r>
          </a:p>
          <a:p>
            <a:pPr algn="l" rtl="0"/>
            <a:endParaRPr lang="en-US" sz="3200" b="1" u="sng" dirty="0">
              <a:solidFill>
                <a:srgbClr val="C00000"/>
              </a:solidFill>
            </a:endParaRPr>
          </a:p>
          <a:p>
            <a:pPr algn="l" rtl="0"/>
            <a:r>
              <a:rPr lang="en-US" sz="2400" b="1" i="1" dirty="0" smtClean="0">
                <a:solidFill>
                  <a:srgbClr val="C00000"/>
                </a:solidFill>
              </a:rPr>
              <a:t>Night </a:t>
            </a:r>
            <a:r>
              <a:rPr lang="en-US" sz="2400" b="1" i="1" dirty="0">
                <a:solidFill>
                  <a:srgbClr val="C00000"/>
                </a:solidFill>
              </a:rPr>
              <a:t>blindness</a:t>
            </a:r>
            <a:r>
              <a:rPr lang="en-US" sz="2400" b="1" i="1" dirty="0" smtClean="0">
                <a:solidFill>
                  <a:srgbClr val="C00000"/>
                </a:solidFill>
              </a:rPr>
              <a:t>, dry </a:t>
            </a:r>
            <a:r>
              <a:rPr lang="en-US" sz="2400" b="1" i="1" dirty="0">
                <a:solidFill>
                  <a:srgbClr val="C00000"/>
                </a:solidFill>
              </a:rPr>
              <a:t>eyes ，dry </a:t>
            </a:r>
            <a:r>
              <a:rPr lang="en-US" sz="2400" b="1" i="1" dirty="0" smtClean="0">
                <a:solidFill>
                  <a:srgbClr val="C00000"/>
                </a:solidFill>
              </a:rPr>
              <a:t>skin, etc.</a:t>
            </a:r>
          </a:p>
          <a:p>
            <a:pPr algn="l" rtl="0"/>
            <a:endParaRPr lang="en-US" sz="2400" b="1" dirty="0">
              <a:solidFill>
                <a:srgbClr val="C00000"/>
              </a:solidFill>
            </a:endParaRPr>
          </a:p>
          <a:p>
            <a:pPr algn="l" rtl="0"/>
            <a:endParaRPr lang="en-US" sz="2400" b="1" dirty="0" smtClean="0">
              <a:solidFill>
                <a:srgbClr val="C00000"/>
              </a:solidFill>
            </a:endParaRPr>
          </a:p>
          <a:p>
            <a:pPr algn="l" rtl="0"/>
            <a:r>
              <a:rPr lang="en-US" sz="2400" b="1" dirty="0" smtClean="0">
                <a:solidFill>
                  <a:srgbClr val="C00000"/>
                </a:solidFill>
              </a:rPr>
              <a:t> </a:t>
            </a:r>
            <a:endParaRPr lang="en-US" sz="2400" b="1" dirty="0">
              <a:solidFill>
                <a:srgbClr val="C00000"/>
              </a:solidFill>
            </a:endParaRPr>
          </a:p>
        </p:txBody>
      </p:sp>
      <p:sp>
        <p:nvSpPr>
          <p:cNvPr id="2" name="مستطيل 1"/>
          <p:cNvSpPr/>
          <p:nvPr/>
        </p:nvSpPr>
        <p:spPr>
          <a:xfrm>
            <a:off x="179512" y="260648"/>
            <a:ext cx="7632848" cy="2800767"/>
          </a:xfrm>
          <a:prstGeom prst="rect">
            <a:avLst/>
          </a:prstGeom>
        </p:spPr>
        <p:txBody>
          <a:bodyPr wrap="square">
            <a:spAutoFit/>
          </a:bodyPr>
          <a:lstStyle/>
          <a:p>
            <a:pPr algn="l" rtl="0"/>
            <a:r>
              <a:rPr lang="en-US" sz="2400" dirty="0" smtClean="0">
                <a:solidFill>
                  <a:srgbClr val="B40C9C"/>
                </a:solidFill>
              </a:rPr>
              <a:t>   </a:t>
            </a:r>
            <a:r>
              <a:rPr lang="en-US" sz="2400" i="1" dirty="0" smtClean="0">
                <a:solidFill>
                  <a:srgbClr val="B40C9C"/>
                </a:solidFill>
              </a:rPr>
              <a:t>Recommended </a:t>
            </a:r>
            <a:r>
              <a:rPr lang="en-US" sz="2400" i="1" dirty="0">
                <a:solidFill>
                  <a:srgbClr val="B40C9C"/>
                </a:solidFill>
              </a:rPr>
              <a:t>Dietary allowance (RDA) is the level of intake of essential nutrients </a:t>
            </a:r>
            <a:r>
              <a:rPr lang="en-US" sz="2400" i="1" dirty="0" smtClean="0">
                <a:solidFill>
                  <a:srgbClr val="B40C9C"/>
                </a:solidFill>
              </a:rPr>
              <a:t>sufficient </a:t>
            </a:r>
            <a:r>
              <a:rPr lang="en-US" sz="2400" i="1" dirty="0">
                <a:solidFill>
                  <a:srgbClr val="B40C9C"/>
                </a:solidFill>
              </a:rPr>
              <a:t>to meet the nutritional needs of healthy individuals in general </a:t>
            </a:r>
            <a:r>
              <a:rPr lang="en-US" sz="2400" i="1" dirty="0" smtClean="0">
                <a:solidFill>
                  <a:srgbClr val="B40C9C"/>
                </a:solidFill>
              </a:rPr>
              <a:t>population.</a:t>
            </a:r>
          </a:p>
          <a:p>
            <a:pPr algn="l" rtl="0"/>
            <a:endParaRPr lang="en-US" sz="2400" i="1" dirty="0">
              <a:solidFill>
                <a:srgbClr val="B40C9C"/>
              </a:solidFill>
            </a:endParaRPr>
          </a:p>
          <a:p>
            <a:pPr algn="l" rtl="0"/>
            <a:endParaRPr lang="en-US" sz="2400" i="1" dirty="0">
              <a:solidFill>
                <a:srgbClr val="B40C9C"/>
              </a:solidFill>
            </a:endParaRPr>
          </a:p>
          <a:p>
            <a:pPr algn="l" rtl="0"/>
            <a:r>
              <a:rPr lang="en-US" sz="3200" b="1" i="1" dirty="0">
                <a:solidFill>
                  <a:srgbClr val="B40C9C"/>
                </a:solidFill>
              </a:rPr>
              <a:t>RDA: 750 </a:t>
            </a:r>
            <a:r>
              <a:rPr lang="en-US" sz="3200" b="1" i="1" dirty="0" err="1">
                <a:solidFill>
                  <a:srgbClr val="B40C9C"/>
                </a:solidFill>
              </a:rPr>
              <a:t>μg</a:t>
            </a:r>
            <a:r>
              <a:rPr lang="en-US" sz="3200" b="1" i="1" dirty="0">
                <a:solidFill>
                  <a:srgbClr val="B40C9C"/>
                </a:solidFill>
              </a:rPr>
              <a:t>/day</a:t>
            </a:r>
          </a:p>
        </p:txBody>
      </p:sp>
    </p:spTree>
    <p:extLst>
      <p:ext uri="{BB962C8B-B14F-4D97-AF65-F5344CB8AC3E}">
        <p14:creationId xmlns="" xmlns:p14="http://schemas.microsoft.com/office/powerpoint/2010/main" val="13636210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571001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ext Box 2"/>
          <p:cNvSpPr txBox="1">
            <a:spLocks noChangeArrowheads="1"/>
          </p:cNvSpPr>
          <p:nvPr/>
        </p:nvSpPr>
        <p:spPr bwMode="auto">
          <a:xfrm>
            <a:off x="3708400" y="1485900"/>
            <a:ext cx="168668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rtl="0" fontAlgn="base">
              <a:spcBef>
                <a:spcPct val="0"/>
              </a:spcBef>
              <a:spcAft>
                <a:spcPct val="0"/>
              </a:spcAft>
            </a:pPr>
            <a:r>
              <a:rPr kumimoji="1" lang="en-US" altLang="zh-CN" sz="2400" b="1" i="1" dirty="0" err="1" smtClean="0">
                <a:solidFill>
                  <a:srgbClr val="A10B8C"/>
                </a:solidFill>
              </a:rPr>
              <a:t>Rhodipsin</a:t>
            </a:r>
            <a:endParaRPr kumimoji="1" lang="en-US" altLang="zh-CN" sz="2400" b="1" i="1" dirty="0" smtClean="0">
              <a:solidFill>
                <a:srgbClr val="A10B8C"/>
              </a:solidFill>
            </a:endParaRPr>
          </a:p>
        </p:txBody>
      </p:sp>
      <p:sp>
        <p:nvSpPr>
          <p:cNvPr id="162819" name="Text Box 3"/>
          <p:cNvSpPr txBox="1">
            <a:spLocks noChangeArrowheads="1"/>
          </p:cNvSpPr>
          <p:nvPr/>
        </p:nvSpPr>
        <p:spPr bwMode="auto">
          <a:xfrm>
            <a:off x="3921125" y="2328863"/>
            <a:ext cx="99536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rtl="0" fontAlgn="base">
              <a:spcBef>
                <a:spcPct val="0"/>
              </a:spcBef>
              <a:spcAft>
                <a:spcPct val="0"/>
              </a:spcAft>
            </a:pPr>
            <a:r>
              <a:rPr kumimoji="1" lang="en-US" altLang="zh-CN" sz="2400" b="1" i="1" dirty="0" err="1" smtClean="0">
                <a:solidFill>
                  <a:srgbClr val="A10B8C"/>
                </a:solidFill>
                <a:ea typeface="华文楷体" pitchFamily="2" charset="-122"/>
              </a:rPr>
              <a:t>opsin</a:t>
            </a:r>
            <a:endParaRPr kumimoji="1" lang="en-US" altLang="zh-CN" sz="2400" b="1" i="1" dirty="0" smtClean="0">
              <a:solidFill>
                <a:srgbClr val="A10B8C"/>
              </a:solidFill>
              <a:ea typeface="华文楷体" pitchFamily="2" charset="-122"/>
            </a:endParaRPr>
          </a:p>
        </p:txBody>
      </p:sp>
      <p:sp>
        <p:nvSpPr>
          <p:cNvPr id="162820" name="Text Box 4"/>
          <p:cNvSpPr txBox="1">
            <a:spLocks noChangeArrowheads="1"/>
          </p:cNvSpPr>
          <p:nvPr/>
        </p:nvSpPr>
        <p:spPr bwMode="auto">
          <a:xfrm>
            <a:off x="1406525" y="3616325"/>
            <a:ext cx="1805559"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rtl="0" fontAlgn="base">
              <a:spcBef>
                <a:spcPct val="0"/>
              </a:spcBef>
              <a:spcAft>
                <a:spcPct val="0"/>
              </a:spcAft>
            </a:pPr>
            <a:r>
              <a:rPr kumimoji="1" lang="en-US" altLang="zh-CN" sz="2000" b="1" dirty="0" smtClean="0">
                <a:solidFill>
                  <a:srgbClr val="D60093"/>
                </a:solidFill>
              </a:rPr>
              <a:t>11- cis retinal</a:t>
            </a:r>
          </a:p>
        </p:txBody>
      </p:sp>
      <p:sp>
        <p:nvSpPr>
          <p:cNvPr id="162821" name="Text Box 5"/>
          <p:cNvSpPr txBox="1">
            <a:spLocks noChangeArrowheads="1"/>
          </p:cNvSpPr>
          <p:nvPr/>
        </p:nvSpPr>
        <p:spPr bwMode="auto">
          <a:xfrm>
            <a:off x="5673725" y="3641725"/>
            <a:ext cx="18478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rtl="0" fontAlgn="base">
              <a:spcBef>
                <a:spcPct val="0"/>
              </a:spcBef>
              <a:spcAft>
                <a:spcPct val="0"/>
              </a:spcAft>
            </a:pPr>
            <a:r>
              <a:rPr kumimoji="1" lang="en-US" altLang="zh-CN" b="1" i="1" dirty="0" smtClean="0">
                <a:solidFill>
                  <a:srgbClr val="A10B8C"/>
                </a:solidFill>
              </a:rPr>
              <a:t>All trans retinal</a:t>
            </a:r>
          </a:p>
        </p:txBody>
      </p:sp>
      <p:sp>
        <p:nvSpPr>
          <p:cNvPr id="162822" name="Text Box 6"/>
          <p:cNvSpPr txBox="1">
            <a:spLocks noChangeArrowheads="1"/>
          </p:cNvSpPr>
          <p:nvPr/>
        </p:nvSpPr>
        <p:spPr bwMode="auto">
          <a:xfrm>
            <a:off x="1724025" y="2117725"/>
            <a:ext cx="1300163"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rtl="0" fontAlgn="base">
              <a:spcBef>
                <a:spcPct val="0"/>
              </a:spcBef>
              <a:spcAft>
                <a:spcPct val="0"/>
              </a:spcAft>
            </a:pPr>
            <a:r>
              <a:rPr kumimoji="1" lang="en-US" altLang="zh-CN" sz="2000" b="1" i="1" dirty="0" smtClean="0">
                <a:solidFill>
                  <a:srgbClr val="A10B8C"/>
                </a:solidFill>
                <a:ea typeface="华文楷体" pitchFamily="2" charset="-122"/>
              </a:rPr>
              <a:t>darkness</a:t>
            </a:r>
          </a:p>
        </p:txBody>
      </p:sp>
      <p:sp>
        <p:nvSpPr>
          <p:cNvPr id="162823" name="Text Box 7"/>
          <p:cNvSpPr txBox="1">
            <a:spLocks noChangeArrowheads="1"/>
          </p:cNvSpPr>
          <p:nvPr/>
        </p:nvSpPr>
        <p:spPr bwMode="auto">
          <a:xfrm>
            <a:off x="5978525" y="2097088"/>
            <a:ext cx="719138"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rtl="0" fontAlgn="base">
              <a:spcBef>
                <a:spcPct val="0"/>
              </a:spcBef>
              <a:spcAft>
                <a:spcPct val="0"/>
              </a:spcAft>
            </a:pPr>
            <a:r>
              <a:rPr kumimoji="1" lang="en-US" altLang="zh-CN" sz="2000" b="1" i="1" dirty="0" smtClean="0">
                <a:solidFill>
                  <a:srgbClr val="A10B8C"/>
                </a:solidFill>
                <a:ea typeface="华文楷体" pitchFamily="2" charset="-122"/>
              </a:rPr>
              <a:t>light</a:t>
            </a:r>
          </a:p>
        </p:txBody>
      </p:sp>
      <p:grpSp>
        <p:nvGrpSpPr>
          <p:cNvPr id="162824" name="Group 8"/>
          <p:cNvGrpSpPr>
            <a:grpSpLocks/>
          </p:cNvGrpSpPr>
          <p:nvPr/>
        </p:nvGrpSpPr>
        <p:grpSpPr bwMode="auto">
          <a:xfrm>
            <a:off x="3540125" y="3265488"/>
            <a:ext cx="2133600" cy="979487"/>
            <a:chOff x="2230" y="2057"/>
            <a:chExt cx="1344" cy="617"/>
          </a:xfrm>
        </p:grpSpPr>
        <p:sp>
          <p:nvSpPr>
            <p:cNvPr id="162825" name="Line 9"/>
            <p:cNvSpPr>
              <a:spLocks noChangeShapeType="1"/>
            </p:cNvSpPr>
            <p:nvPr/>
          </p:nvSpPr>
          <p:spPr bwMode="auto">
            <a:xfrm flipH="1">
              <a:off x="2230" y="2385"/>
              <a:ext cx="1344" cy="0"/>
            </a:xfrm>
            <a:prstGeom prst="line">
              <a:avLst/>
            </a:prstGeom>
            <a:noFill/>
            <a:ln w="38100">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pPr algn="l" rtl="0" fontAlgn="base">
                <a:spcBef>
                  <a:spcPct val="0"/>
                </a:spcBef>
                <a:spcAft>
                  <a:spcPct val="0"/>
                </a:spcAft>
              </a:pPr>
              <a:endParaRPr lang="ar-IQ" b="1" smtClean="0">
                <a:solidFill>
                  <a:srgbClr val="000000"/>
                </a:solidFill>
              </a:endParaRPr>
            </a:p>
          </p:txBody>
        </p:sp>
        <p:sp>
          <p:nvSpPr>
            <p:cNvPr id="162826" name="Text Box 10"/>
            <p:cNvSpPr txBox="1">
              <a:spLocks noChangeArrowheads="1"/>
            </p:cNvSpPr>
            <p:nvPr/>
          </p:nvSpPr>
          <p:spPr bwMode="auto">
            <a:xfrm>
              <a:off x="2494" y="2057"/>
              <a:ext cx="72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rtl="0" fontAlgn="base">
                <a:spcBef>
                  <a:spcPct val="0"/>
                </a:spcBef>
                <a:spcAft>
                  <a:spcPct val="0"/>
                </a:spcAft>
              </a:pPr>
              <a:r>
                <a:rPr kumimoji="1" lang="en-US" altLang="zh-CN" sz="2400" b="1" smtClean="0">
                  <a:solidFill>
                    <a:srgbClr val="000000"/>
                  </a:solidFill>
                  <a:latin typeface="华文楷体" pitchFamily="2" charset="-122"/>
                  <a:ea typeface="华文楷体" pitchFamily="2" charset="-122"/>
                </a:rPr>
                <a:t>(</a:t>
              </a:r>
              <a:r>
                <a:rPr kumimoji="1" lang="en-US" altLang="zh-CN" sz="2000" b="1" smtClean="0">
                  <a:solidFill>
                    <a:srgbClr val="000000"/>
                  </a:solidFill>
                  <a:ea typeface="华文楷体" pitchFamily="2" charset="-122"/>
                </a:rPr>
                <a:t>retina</a:t>
              </a:r>
              <a:r>
                <a:rPr kumimoji="1" lang="en-US" altLang="zh-CN" sz="2400" b="1" smtClean="0">
                  <a:solidFill>
                    <a:srgbClr val="000000"/>
                  </a:solidFill>
                  <a:latin typeface="华文楷体" pitchFamily="2" charset="-122"/>
                  <a:ea typeface="华文楷体" pitchFamily="2" charset="-122"/>
                </a:rPr>
                <a:t>)</a:t>
              </a:r>
            </a:p>
          </p:txBody>
        </p:sp>
        <p:sp>
          <p:nvSpPr>
            <p:cNvPr id="162827" name="Text Box 11"/>
            <p:cNvSpPr txBox="1">
              <a:spLocks noChangeArrowheads="1"/>
            </p:cNvSpPr>
            <p:nvPr/>
          </p:nvSpPr>
          <p:spPr bwMode="auto">
            <a:xfrm>
              <a:off x="2556" y="2443"/>
              <a:ext cx="828" cy="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rtl="0" fontAlgn="base">
                <a:spcBef>
                  <a:spcPct val="0"/>
                </a:spcBef>
                <a:spcAft>
                  <a:spcPct val="0"/>
                </a:spcAft>
              </a:pPr>
              <a:r>
                <a:rPr kumimoji="1" lang="en-US" altLang="zh-CN" b="1" dirty="0" smtClean="0">
                  <a:solidFill>
                    <a:srgbClr val="000000"/>
                  </a:solidFill>
                </a:rPr>
                <a:t>isomerase</a:t>
              </a:r>
            </a:p>
          </p:txBody>
        </p:sp>
      </p:grpSp>
      <p:grpSp>
        <p:nvGrpSpPr>
          <p:cNvPr id="162828" name="Group 12"/>
          <p:cNvGrpSpPr>
            <a:grpSpLocks/>
          </p:cNvGrpSpPr>
          <p:nvPr/>
        </p:nvGrpSpPr>
        <p:grpSpPr bwMode="auto">
          <a:xfrm>
            <a:off x="1635125" y="4014788"/>
            <a:ext cx="6051550" cy="1993900"/>
            <a:chOff x="1030" y="2529"/>
            <a:chExt cx="3812" cy="1256"/>
          </a:xfrm>
        </p:grpSpPr>
        <p:sp>
          <p:nvSpPr>
            <p:cNvPr id="162829" name="Text Box 13"/>
            <p:cNvSpPr txBox="1">
              <a:spLocks noChangeArrowheads="1"/>
            </p:cNvSpPr>
            <p:nvPr/>
          </p:nvSpPr>
          <p:spPr bwMode="auto">
            <a:xfrm>
              <a:off x="1030" y="3419"/>
              <a:ext cx="1146" cy="2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rtl="0" fontAlgn="base">
                <a:spcBef>
                  <a:spcPct val="0"/>
                </a:spcBef>
                <a:spcAft>
                  <a:spcPct val="0"/>
                </a:spcAft>
              </a:pPr>
              <a:r>
                <a:rPr kumimoji="1" lang="en-US" altLang="zh-CN" sz="2000" b="1" i="1" dirty="0" smtClean="0">
                  <a:solidFill>
                    <a:srgbClr val="A10B8C"/>
                  </a:solidFill>
                  <a:ea typeface="华文楷体" pitchFamily="2" charset="-122"/>
                </a:rPr>
                <a:t>11- cis retinol</a:t>
              </a:r>
            </a:p>
          </p:txBody>
        </p:sp>
        <p:sp>
          <p:nvSpPr>
            <p:cNvPr id="162830" name="Text Box 14"/>
            <p:cNvSpPr txBox="1">
              <a:spLocks noChangeArrowheads="1"/>
            </p:cNvSpPr>
            <p:nvPr/>
          </p:nvSpPr>
          <p:spPr bwMode="auto">
            <a:xfrm>
              <a:off x="3670" y="3437"/>
              <a:ext cx="1172" cy="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rtl="0" fontAlgn="base">
                <a:spcBef>
                  <a:spcPct val="0"/>
                </a:spcBef>
                <a:spcAft>
                  <a:spcPct val="0"/>
                </a:spcAft>
              </a:pPr>
              <a:r>
                <a:rPr kumimoji="1" lang="en-US" altLang="zh-CN" b="1" i="1" dirty="0" smtClean="0">
                  <a:solidFill>
                    <a:srgbClr val="A10B8C"/>
                  </a:solidFill>
                </a:rPr>
                <a:t>All trans retinol</a:t>
              </a:r>
            </a:p>
          </p:txBody>
        </p:sp>
        <p:sp>
          <p:nvSpPr>
            <p:cNvPr id="162831" name="Line 15"/>
            <p:cNvSpPr>
              <a:spLocks noChangeShapeType="1"/>
            </p:cNvSpPr>
            <p:nvPr/>
          </p:nvSpPr>
          <p:spPr bwMode="auto">
            <a:xfrm flipH="1">
              <a:off x="1462" y="2529"/>
              <a:ext cx="0" cy="816"/>
            </a:xfrm>
            <a:prstGeom prst="line">
              <a:avLst/>
            </a:prstGeom>
            <a:noFill/>
            <a:ln w="38100">
              <a:solidFill>
                <a:schemeClr val="tx1"/>
              </a:solidFill>
              <a:round/>
              <a:headEnd type="arrow" w="med" len="me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pPr algn="l" rtl="0" fontAlgn="base">
                <a:spcBef>
                  <a:spcPct val="0"/>
                </a:spcBef>
                <a:spcAft>
                  <a:spcPct val="0"/>
                </a:spcAft>
              </a:pPr>
              <a:endParaRPr lang="ar-IQ" b="1" smtClean="0">
                <a:solidFill>
                  <a:srgbClr val="000000"/>
                </a:solidFill>
              </a:endParaRPr>
            </a:p>
          </p:txBody>
        </p:sp>
        <p:sp>
          <p:nvSpPr>
            <p:cNvPr id="162832" name="Line 16"/>
            <p:cNvSpPr>
              <a:spLocks noChangeShapeType="1"/>
            </p:cNvSpPr>
            <p:nvPr/>
          </p:nvSpPr>
          <p:spPr bwMode="auto">
            <a:xfrm>
              <a:off x="4390" y="2529"/>
              <a:ext cx="0" cy="768"/>
            </a:xfrm>
            <a:prstGeom prst="line">
              <a:avLst/>
            </a:prstGeom>
            <a:noFill/>
            <a:ln w="38100">
              <a:solidFill>
                <a:schemeClr val="tx1"/>
              </a:solidFill>
              <a:round/>
              <a:headEnd type="arrow" w="med" len="me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pPr algn="l" rtl="0" fontAlgn="base">
                <a:spcBef>
                  <a:spcPct val="0"/>
                </a:spcBef>
                <a:spcAft>
                  <a:spcPct val="0"/>
                </a:spcAft>
              </a:pPr>
              <a:endParaRPr lang="ar-IQ" b="1" smtClean="0">
                <a:solidFill>
                  <a:srgbClr val="000000"/>
                </a:solidFill>
              </a:endParaRPr>
            </a:p>
          </p:txBody>
        </p:sp>
        <p:sp>
          <p:nvSpPr>
            <p:cNvPr id="162833" name="Line 17"/>
            <p:cNvSpPr>
              <a:spLocks noChangeShapeType="1"/>
            </p:cNvSpPr>
            <p:nvPr/>
          </p:nvSpPr>
          <p:spPr bwMode="auto">
            <a:xfrm flipH="1">
              <a:off x="2374" y="3489"/>
              <a:ext cx="1296" cy="0"/>
            </a:xfrm>
            <a:prstGeom prst="line">
              <a:avLst/>
            </a:prstGeom>
            <a:noFill/>
            <a:ln w="38100">
              <a:solidFill>
                <a:schemeClr val="tx1"/>
              </a:solidFill>
              <a:round/>
              <a:headEnd type="arrow" w="med" len="me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pPr algn="l" rtl="0" fontAlgn="base">
                <a:spcBef>
                  <a:spcPct val="0"/>
                </a:spcBef>
                <a:spcAft>
                  <a:spcPct val="0"/>
                </a:spcAft>
              </a:pPr>
              <a:endParaRPr lang="ar-IQ" b="1" smtClean="0">
                <a:solidFill>
                  <a:srgbClr val="000000"/>
                </a:solidFill>
              </a:endParaRPr>
            </a:p>
          </p:txBody>
        </p:sp>
        <p:sp>
          <p:nvSpPr>
            <p:cNvPr id="162834" name="Text Box 18"/>
            <p:cNvSpPr txBox="1">
              <a:spLocks noChangeArrowheads="1"/>
            </p:cNvSpPr>
            <p:nvPr/>
          </p:nvSpPr>
          <p:spPr bwMode="auto">
            <a:xfrm>
              <a:off x="2758" y="3497"/>
              <a:ext cx="584"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rtl="0" fontAlgn="base">
                <a:spcBef>
                  <a:spcPct val="0"/>
                </a:spcBef>
                <a:spcAft>
                  <a:spcPct val="0"/>
                </a:spcAft>
              </a:pPr>
              <a:r>
                <a:rPr kumimoji="1" lang="en-US" altLang="zh-CN" sz="2400" b="1" smtClean="0">
                  <a:solidFill>
                    <a:srgbClr val="000000"/>
                  </a:solidFill>
                  <a:latin typeface="华文楷体" pitchFamily="2" charset="-122"/>
                  <a:ea typeface="华文楷体" pitchFamily="2" charset="-122"/>
                </a:rPr>
                <a:t>(</a:t>
              </a:r>
              <a:r>
                <a:rPr kumimoji="1" lang="en-US" altLang="zh-CN" sz="2000" b="1" smtClean="0">
                  <a:solidFill>
                    <a:srgbClr val="000000"/>
                  </a:solidFill>
                  <a:ea typeface="华文楷体" pitchFamily="2" charset="-122"/>
                </a:rPr>
                <a:t>liver)</a:t>
              </a:r>
            </a:p>
          </p:txBody>
        </p:sp>
        <p:sp>
          <p:nvSpPr>
            <p:cNvPr id="162835" name="Text Box 19"/>
            <p:cNvSpPr txBox="1">
              <a:spLocks noChangeArrowheads="1"/>
            </p:cNvSpPr>
            <p:nvPr/>
          </p:nvSpPr>
          <p:spPr bwMode="auto">
            <a:xfrm>
              <a:off x="2556" y="3243"/>
              <a:ext cx="907" cy="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rtl="0" fontAlgn="base">
                <a:spcBef>
                  <a:spcPct val="0"/>
                </a:spcBef>
                <a:spcAft>
                  <a:spcPct val="0"/>
                </a:spcAft>
              </a:pPr>
              <a:r>
                <a:rPr kumimoji="1" lang="en-US" altLang="zh-CN" sz="2000" b="1" dirty="0" smtClean="0">
                  <a:solidFill>
                    <a:srgbClr val="000000"/>
                  </a:solidFill>
                </a:rPr>
                <a:t>isomerase</a:t>
              </a:r>
            </a:p>
          </p:txBody>
        </p:sp>
        <p:sp>
          <p:nvSpPr>
            <p:cNvPr id="162836" name="Text Box 20"/>
            <p:cNvSpPr txBox="1">
              <a:spLocks noChangeArrowheads="1"/>
            </p:cNvSpPr>
            <p:nvPr/>
          </p:nvSpPr>
          <p:spPr bwMode="auto">
            <a:xfrm>
              <a:off x="2268" y="2809"/>
              <a:ext cx="1449" cy="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rtl="0" fontAlgn="base">
                <a:spcBef>
                  <a:spcPct val="0"/>
                </a:spcBef>
                <a:spcAft>
                  <a:spcPct val="0"/>
                </a:spcAft>
              </a:pPr>
              <a:r>
                <a:rPr kumimoji="1" lang="en-US" altLang="zh-CN" sz="2000" b="1" smtClean="0">
                  <a:solidFill>
                    <a:srgbClr val="000000"/>
                  </a:solidFill>
                  <a:ea typeface="华文楷体" pitchFamily="2" charset="-122"/>
                </a:rPr>
                <a:t>Retinal reductase</a:t>
              </a:r>
            </a:p>
          </p:txBody>
        </p:sp>
        <p:sp>
          <p:nvSpPr>
            <p:cNvPr id="162837" name="Line 21"/>
            <p:cNvSpPr>
              <a:spLocks noChangeShapeType="1"/>
            </p:cNvSpPr>
            <p:nvPr/>
          </p:nvSpPr>
          <p:spPr bwMode="auto">
            <a:xfrm>
              <a:off x="3670" y="2913"/>
              <a:ext cx="672" cy="0"/>
            </a:xfrm>
            <a:prstGeom prst="line">
              <a:avLst/>
            </a:prstGeom>
            <a:noFill/>
            <a:ln w="38100">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pPr algn="l" rtl="0" fontAlgn="base">
                <a:spcBef>
                  <a:spcPct val="0"/>
                </a:spcBef>
                <a:spcAft>
                  <a:spcPct val="0"/>
                </a:spcAft>
              </a:pPr>
              <a:endParaRPr lang="ar-IQ" b="1" smtClean="0">
                <a:solidFill>
                  <a:srgbClr val="000000"/>
                </a:solidFill>
              </a:endParaRPr>
            </a:p>
          </p:txBody>
        </p:sp>
        <p:sp>
          <p:nvSpPr>
            <p:cNvPr id="162838" name="Line 22"/>
            <p:cNvSpPr>
              <a:spLocks noChangeShapeType="1"/>
            </p:cNvSpPr>
            <p:nvPr/>
          </p:nvSpPr>
          <p:spPr bwMode="auto">
            <a:xfrm flipH="1">
              <a:off x="1510" y="2913"/>
              <a:ext cx="768" cy="0"/>
            </a:xfrm>
            <a:prstGeom prst="line">
              <a:avLst/>
            </a:prstGeom>
            <a:noFill/>
            <a:ln w="38100">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pPr algn="l" rtl="0" fontAlgn="base">
                <a:spcBef>
                  <a:spcPct val="0"/>
                </a:spcBef>
                <a:spcAft>
                  <a:spcPct val="0"/>
                </a:spcAft>
              </a:pPr>
              <a:endParaRPr lang="ar-IQ" b="1" smtClean="0">
                <a:solidFill>
                  <a:srgbClr val="000000"/>
                </a:solidFill>
              </a:endParaRPr>
            </a:p>
          </p:txBody>
        </p:sp>
      </p:grpSp>
      <p:grpSp>
        <p:nvGrpSpPr>
          <p:cNvPr id="162839" name="Group 23"/>
          <p:cNvGrpSpPr>
            <a:grpSpLocks/>
          </p:cNvGrpSpPr>
          <p:nvPr/>
        </p:nvGrpSpPr>
        <p:grpSpPr bwMode="auto">
          <a:xfrm>
            <a:off x="5140325" y="1652588"/>
            <a:ext cx="1676400" cy="1828800"/>
            <a:chOff x="3238" y="1041"/>
            <a:chExt cx="1056" cy="1152"/>
          </a:xfrm>
        </p:grpSpPr>
        <p:sp>
          <p:nvSpPr>
            <p:cNvPr id="162840" name="Line 24"/>
            <p:cNvSpPr>
              <a:spLocks noChangeShapeType="1"/>
            </p:cNvSpPr>
            <p:nvPr/>
          </p:nvSpPr>
          <p:spPr bwMode="auto">
            <a:xfrm>
              <a:off x="3382" y="1041"/>
              <a:ext cx="912" cy="1152"/>
            </a:xfrm>
            <a:prstGeom prst="line">
              <a:avLst/>
            </a:prstGeom>
            <a:noFill/>
            <a:ln w="38100">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pPr algn="l" rtl="0" fontAlgn="base">
                <a:spcBef>
                  <a:spcPct val="0"/>
                </a:spcBef>
                <a:spcAft>
                  <a:spcPct val="0"/>
                </a:spcAft>
              </a:pPr>
              <a:endParaRPr lang="ar-IQ" b="1" smtClean="0">
                <a:solidFill>
                  <a:srgbClr val="000000"/>
                </a:solidFill>
              </a:endParaRPr>
            </a:p>
          </p:txBody>
        </p:sp>
        <p:sp>
          <p:nvSpPr>
            <p:cNvPr id="162841" name="Line 25"/>
            <p:cNvSpPr>
              <a:spLocks noChangeShapeType="1"/>
            </p:cNvSpPr>
            <p:nvPr/>
          </p:nvSpPr>
          <p:spPr bwMode="auto">
            <a:xfrm flipH="1">
              <a:off x="3238" y="1281"/>
              <a:ext cx="288" cy="288"/>
            </a:xfrm>
            <a:prstGeom prst="line">
              <a:avLst/>
            </a:prstGeom>
            <a:noFill/>
            <a:ln w="38100">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pPr algn="l" rtl="0" fontAlgn="base">
                <a:spcBef>
                  <a:spcPct val="0"/>
                </a:spcBef>
                <a:spcAft>
                  <a:spcPct val="0"/>
                </a:spcAft>
              </a:pPr>
              <a:endParaRPr lang="ar-IQ" b="1" smtClean="0">
                <a:solidFill>
                  <a:srgbClr val="000000"/>
                </a:solidFill>
              </a:endParaRPr>
            </a:p>
          </p:txBody>
        </p:sp>
      </p:grpSp>
      <p:grpSp>
        <p:nvGrpSpPr>
          <p:cNvPr id="162842" name="Group 26"/>
          <p:cNvGrpSpPr>
            <a:grpSpLocks/>
          </p:cNvGrpSpPr>
          <p:nvPr/>
        </p:nvGrpSpPr>
        <p:grpSpPr bwMode="auto">
          <a:xfrm>
            <a:off x="2306638" y="1576388"/>
            <a:ext cx="1600200" cy="1905000"/>
            <a:chOff x="1462" y="993"/>
            <a:chExt cx="1008" cy="1200"/>
          </a:xfrm>
        </p:grpSpPr>
        <p:sp>
          <p:nvSpPr>
            <p:cNvPr id="162843" name="Line 27"/>
            <p:cNvSpPr>
              <a:spLocks noChangeShapeType="1"/>
            </p:cNvSpPr>
            <p:nvPr/>
          </p:nvSpPr>
          <p:spPr bwMode="auto">
            <a:xfrm flipV="1">
              <a:off x="1462" y="993"/>
              <a:ext cx="864" cy="1200"/>
            </a:xfrm>
            <a:prstGeom prst="line">
              <a:avLst/>
            </a:prstGeom>
            <a:noFill/>
            <a:ln w="38100">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pPr algn="l" rtl="0" fontAlgn="base">
                <a:spcBef>
                  <a:spcPct val="0"/>
                </a:spcBef>
                <a:spcAft>
                  <a:spcPct val="0"/>
                </a:spcAft>
              </a:pPr>
              <a:endParaRPr lang="ar-IQ" b="1" smtClean="0">
                <a:solidFill>
                  <a:srgbClr val="000000"/>
                </a:solidFill>
              </a:endParaRPr>
            </a:p>
          </p:txBody>
        </p:sp>
        <p:sp>
          <p:nvSpPr>
            <p:cNvPr id="162844" name="Line 28"/>
            <p:cNvSpPr>
              <a:spLocks noChangeShapeType="1"/>
            </p:cNvSpPr>
            <p:nvPr/>
          </p:nvSpPr>
          <p:spPr bwMode="auto">
            <a:xfrm flipH="1" flipV="1">
              <a:off x="2182" y="1281"/>
              <a:ext cx="288" cy="288"/>
            </a:xfrm>
            <a:prstGeom prst="line">
              <a:avLst/>
            </a:prstGeom>
            <a:noFill/>
            <a:ln w="38100">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pPr algn="l" rtl="0" fontAlgn="base">
                <a:spcBef>
                  <a:spcPct val="0"/>
                </a:spcBef>
                <a:spcAft>
                  <a:spcPct val="0"/>
                </a:spcAft>
              </a:pPr>
              <a:endParaRPr lang="ar-IQ" b="1" smtClean="0">
                <a:solidFill>
                  <a:srgbClr val="000000"/>
                </a:solidFill>
              </a:endParaRPr>
            </a:p>
          </p:txBody>
        </p:sp>
      </p:grpSp>
      <p:sp>
        <p:nvSpPr>
          <p:cNvPr id="162845" name="Text Box 29"/>
          <p:cNvSpPr txBox="1">
            <a:spLocks noGrp="1" noChangeArrowheads="1"/>
          </p:cNvSpPr>
          <p:nvPr>
            <p:ph type="title"/>
          </p:nvPr>
        </p:nvSpPr>
        <p:spPr>
          <a:xfrm>
            <a:off x="1022350" y="0"/>
            <a:ext cx="7394575" cy="10810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chemeClr val="tx1"/>
                </a:solidFill>
                <a:miter lim="800000"/>
                <a:headEnd/>
                <a:tailEnd/>
              </a14:hiddenLine>
            </a:ext>
          </a:extLst>
        </p:spPr>
        <p:txBody>
          <a:bodyPr anchor="ctr"/>
          <a:lstStyle/>
          <a:p>
            <a:r>
              <a:rPr lang="en-US" altLang="zh-CN" sz="2400" i="1" dirty="0">
                <a:solidFill>
                  <a:srgbClr val="0000CC"/>
                </a:solidFill>
              </a:rPr>
              <a:t>Synthesis and decomposition of Rhodopsin </a:t>
            </a:r>
            <a:br>
              <a:rPr lang="en-US" altLang="zh-CN" sz="2400" i="1" dirty="0">
                <a:solidFill>
                  <a:srgbClr val="0000CC"/>
                </a:solidFill>
              </a:rPr>
            </a:br>
            <a:r>
              <a:rPr lang="en-US" altLang="zh-CN" sz="2400" i="1" dirty="0">
                <a:solidFill>
                  <a:srgbClr val="0000CC"/>
                </a:solidFill>
              </a:rPr>
              <a:t>                   and relation to retinal</a:t>
            </a:r>
          </a:p>
        </p:txBody>
      </p:sp>
    </p:spTree>
    <p:extLst>
      <p:ext uri="{BB962C8B-B14F-4D97-AF65-F5344CB8AC3E}">
        <p14:creationId xmlns="" xmlns:p14="http://schemas.microsoft.com/office/powerpoint/2010/main" val="25502750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2820"/>
                                        </p:tgtEl>
                                        <p:attrNameLst>
                                          <p:attrName>style.visibility</p:attrName>
                                        </p:attrNameLst>
                                      </p:cBhvr>
                                      <p:to>
                                        <p:strVal val="visible"/>
                                      </p:to>
                                    </p:set>
                                    <p:anim calcmode="lin" valueType="num">
                                      <p:cBhvr additive="base">
                                        <p:cTn id="7" dur="500" fill="hold"/>
                                        <p:tgtEl>
                                          <p:spTgt spid="162820"/>
                                        </p:tgtEl>
                                        <p:attrNameLst>
                                          <p:attrName>ppt_x</p:attrName>
                                        </p:attrNameLst>
                                      </p:cBhvr>
                                      <p:tavLst>
                                        <p:tav tm="0">
                                          <p:val>
                                            <p:strVal val="0-#ppt_w/2"/>
                                          </p:val>
                                        </p:tav>
                                        <p:tav tm="100000">
                                          <p:val>
                                            <p:strVal val="#ppt_x"/>
                                          </p:val>
                                        </p:tav>
                                      </p:tavLst>
                                    </p:anim>
                                    <p:anim calcmode="lin" valueType="num">
                                      <p:cBhvr additive="base">
                                        <p:cTn id="8" dur="500" fill="hold"/>
                                        <p:tgtEl>
                                          <p:spTgt spid="16282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62822"/>
                                        </p:tgtEl>
                                        <p:attrNameLst>
                                          <p:attrName>style.visibility</p:attrName>
                                        </p:attrNameLst>
                                      </p:cBhvr>
                                      <p:to>
                                        <p:strVal val="visible"/>
                                      </p:to>
                                    </p:set>
                                  </p:childTnLst>
                                </p:cTn>
                              </p:par>
                            </p:childTnLst>
                          </p:cTn>
                        </p:par>
                        <p:par>
                          <p:cTn id="13" fill="hold" nodeType="afterGroup">
                            <p:stCondLst>
                              <p:cond delay="500"/>
                            </p:stCondLst>
                            <p:childTnLst>
                              <p:par>
                                <p:cTn id="14" presetID="23" presetClass="entr" presetSubtype="288" fill="hold" grpId="0" nodeType="afterEffect">
                                  <p:stCondLst>
                                    <p:cond delay="0"/>
                                  </p:stCondLst>
                                  <p:childTnLst>
                                    <p:set>
                                      <p:cBhvr>
                                        <p:cTn id="15" dur="1" fill="hold">
                                          <p:stCondLst>
                                            <p:cond delay="0"/>
                                          </p:stCondLst>
                                        </p:cTn>
                                        <p:tgtEl>
                                          <p:spTgt spid="162819"/>
                                        </p:tgtEl>
                                        <p:attrNameLst>
                                          <p:attrName>style.visibility</p:attrName>
                                        </p:attrNameLst>
                                      </p:cBhvr>
                                      <p:to>
                                        <p:strVal val="visible"/>
                                      </p:to>
                                    </p:set>
                                    <p:anim calcmode="lin" valueType="num">
                                      <p:cBhvr>
                                        <p:cTn id="16" dur="500" fill="hold"/>
                                        <p:tgtEl>
                                          <p:spTgt spid="162819"/>
                                        </p:tgtEl>
                                        <p:attrNameLst>
                                          <p:attrName>ppt_w</p:attrName>
                                        </p:attrNameLst>
                                      </p:cBhvr>
                                      <p:tavLst>
                                        <p:tav tm="0">
                                          <p:val>
                                            <p:strVal val="4/3*#ppt_w"/>
                                          </p:val>
                                        </p:tav>
                                        <p:tav tm="100000">
                                          <p:val>
                                            <p:strVal val="#ppt_w"/>
                                          </p:val>
                                        </p:tav>
                                      </p:tavLst>
                                    </p:anim>
                                    <p:anim calcmode="lin" valueType="num">
                                      <p:cBhvr>
                                        <p:cTn id="17" dur="500" fill="hold"/>
                                        <p:tgtEl>
                                          <p:spTgt spid="162819"/>
                                        </p:tgtEl>
                                        <p:attrNameLst>
                                          <p:attrName>ppt_h</p:attrName>
                                        </p:attrNameLst>
                                      </p:cBhvr>
                                      <p:tavLst>
                                        <p:tav tm="0">
                                          <p:val>
                                            <p:strVal val="4/3*#ppt_h"/>
                                          </p:val>
                                        </p:tav>
                                        <p:tav tm="100000">
                                          <p:val>
                                            <p:strVal val="#ppt_h"/>
                                          </p:val>
                                        </p:tav>
                                      </p:tavLst>
                                    </p:anim>
                                  </p:childTnLst>
                                </p:cTn>
                              </p:par>
                            </p:childTnLst>
                          </p:cTn>
                        </p:par>
                        <p:par>
                          <p:cTn id="18" fill="hold" nodeType="afterGroup">
                            <p:stCondLst>
                              <p:cond delay="1000"/>
                            </p:stCondLst>
                            <p:childTnLst>
                              <p:par>
                                <p:cTn id="19" presetID="17" presetClass="entr" presetSubtype="4" fill="hold" nodeType="afterEffect">
                                  <p:stCondLst>
                                    <p:cond delay="0"/>
                                  </p:stCondLst>
                                  <p:childTnLst>
                                    <p:set>
                                      <p:cBhvr>
                                        <p:cTn id="20" dur="1" fill="hold">
                                          <p:stCondLst>
                                            <p:cond delay="0"/>
                                          </p:stCondLst>
                                        </p:cTn>
                                        <p:tgtEl>
                                          <p:spTgt spid="162842"/>
                                        </p:tgtEl>
                                        <p:attrNameLst>
                                          <p:attrName>style.visibility</p:attrName>
                                        </p:attrNameLst>
                                      </p:cBhvr>
                                      <p:to>
                                        <p:strVal val="visible"/>
                                      </p:to>
                                    </p:set>
                                    <p:anim calcmode="lin" valueType="num">
                                      <p:cBhvr>
                                        <p:cTn id="21" dur="500" fill="hold"/>
                                        <p:tgtEl>
                                          <p:spTgt spid="162842"/>
                                        </p:tgtEl>
                                        <p:attrNameLst>
                                          <p:attrName>ppt_x</p:attrName>
                                        </p:attrNameLst>
                                      </p:cBhvr>
                                      <p:tavLst>
                                        <p:tav tm="0">
                                          <p:val>
                                            <p:strVal val="#ppt_x"/>
                                          </p:val>
                                        </p:tav>
                                        <p:tav tm="100000">
                                          <p:val>
                                            <p:strVal val="#ppt_x"/>
                                          </p:val>
                                        </p:tav>
                                      </p:tavLst>
                                    </p:anim>
                                    <p:anim calcmode="lin" valueType="num">
                                      <p:cBhvr>
                                        <p:cTn id="22" dur="500" fill="hold"/>
                                        <p:tgtEl>
                                          <p:spTgt spid="162842"/>
                                        </p:tgtEl>
                                        <p:attrNameLst>
                                          <p:attrName>ppt_y</p:attrName>
                                        </p:attrNameLst>
                                      </p:cBhvr>
                                      <p:tavLst>
                                        <p:tav tm="0">
                                          <p:val>
                                            <p:strVal val="#ppt_y+#ppt_h/2"/>
                                          </p:val>
                                        </p:tav>
                                        <p:tav tm="100000">
                                          <p:val>
                                            <p:strVal val="#ppt_y"/>
                                          </p:val>
                                        </p:tav>
                                      </p:tavLst>
                                    </p:anim>
                                    <p:anim calcmode="lin" valueType="num">
                                      <p:cBhvr>
                                        <p:cTn id="23" dur="500" fill="hold"/>
                                        <p:tgtEl>
                                          <p:spTgt spid="162842"/>
                                        </p:tgtEl>
                                        <p:attrNameLst>
                                          <p:attrName>ppt_w</p:attrName>
                                        </p:attrNameLst>
                                      </p:cBhvr>
                                      <p:tavLst>
                                        <p:tav tm="0">
                                          <p:val>
                                            <p:strVal val="#ppt_w"/>
                                          </p:val>
                                        </p:tav>
                                        <p:tav tm="100000">
                                          <p:val>
                                            <p:strVal val="#ppt_w"/>
                                          </p:val>
                                        </p:tav>
                                      </p:tavLst>
                                    </p:anim>
                                    <p:anim calcmode="lin" valueType="num">
                                      <p:cBhvr>
                                        <p:cTn id="24" dur="500" fill="hold"/>
                                        <p:tgtEl>
                                          <p:spTgt spid="162842"/>
                                        </p:tgtEl>
                                        <p:attrNameLst>
                                          <p:attrName>ppt_h</p:attrName>
                                        </p:attrNameLst>
                                      </p:cBhvr>
                                      <p:tavLst>
                                        <p:tav tm="0">
                                          <p:val>
                                            <p:fltVal val="0"/>
                                          </p:val>
                                        </p:tav>
                                        <p:tav tm="100000">
                                          <p:val>
                                            <p:strVal val="#ppt_h"/>
                                          </p:val>
                                        </p:tav>
                                      </p:tavLst>
                                    </p:anim>
                                  </p:childTnLst>
                                </p:cTn>
                              </p:par>
                            </p:childTnLst>
                          </p:cTn>
                        </p:par>
                        <p:par>
                          <p:cTn id="25" fill="hold" nodeType="afterGroup">
                            <p:stCondLst>
                              <p:cond delay="1500"/>
                            </p:stCondLst>
                            <p:childTnLst>
                              <p:par>
                                <p:cTn id="26" presetID="23" presetClass="entr" presetSubtype="16" fill="hold" grpId="0" nodeType="afterEffect">
                                  <p:stCondLst>
                                    <p:cond delay="0"/>
                                  </p:stCondLst>
                                  <p:childTnLst>
                                    <p:set>
                                      <p:cBhvr>
                                        <p:cTn id="27" dur="1" fill="hold">
                                          <p:stCondLst>
                                            <p:cond delay="0"/>
                                          </p:stCondLst>
                                        </p:cTn>
                                        <p:tgtEl>
                                          <p:spTgt spid="162818"/>
                                        </p:tgtEl>
                                        <p:attrNameLst>
                                          <p:attrName>style.visibility</p:attrName>
                                        </p:attrNameLst>
                                      </p:cBhvr>
                                      <p:to>
                                        <p:strVal val="visible"/>
                                      </p:to>
                                    </p:set>
                                    <p:anim calcmode="lin" valueType="num">
                                      <p:cBhvr>
                                        <p:cTn id="28" dur="500" fill="hold"/>
                                        <p:tgtEl>
                                          <p:spTgt spid="162818"/>
                                        </p:tgtEl>
                                        <p:attrNameLst>
                                          <p:attrName>ppt_w</p:attrName>
                                        </p:attrNameLst>
                                      </p:cBhvr>
                                      <p:tavLst>
                                        <p:tav tm="0">
                                          <p:val>
                                            <p:fltVal val="0"/>
                                          </p:val>
                                        </p:tav>
                                        <p:tav tm="100000">
                                          <p:val>
                                            <p:strVal val="#ppt_w"/>
                                          </p:val>
                                        </p:tav>
                                      </p:tavLst>
                                    </p:anim>
                                    <p:anim calcmode="lin" valueType="num">
                                      <p:cBhvr>
                                        <p:cTn id="29" dur="500" fill="hold"/>
                                        <p:tgtEl>
                                          <p:spTgt spid="162818"/>
                                        </p:tgtEl>
                                        <p:attrNameLst>
                                          <p:attrName>ppt_h</p:attrName>
                                        </p:attrNameLst>
                                      </p:cBhvr>
                                      <p:tavLst>
                                        <p:tav tm="0">
                                          <p:val>
                                            <p:fltVal val="0"/>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5" presetClass="entr" presetSubtype="0" fill="hold" grpId="0" nodeType="clickEffect">
                                  <p:stCondLst>
                                    <p:cond delay="0"/>
                                  </p:stCondLst>
                                  <p:childTnLst>
                                    <p:set>
                                      <p:cBhvr>
                                        <p:cTn id="33" dur="1" fill="hold">
                                          <p:stCondLst>
                                            <p:cond delay="0"/>
                                          </p:stCondLst>
                                        </p:cTn>
                                        <p:tgtEl>
                                          <p:spTgt spid="162823"/>
                                        </p:tgtEl>
                                        <p:attrNameLst>
                                          <p:attrName>style.visibility</p:attrName>
                                        </p:attrNameLst>
                                      </p:cBhvr>
                                      <p:to>
                                        <p:strVal val="visible"/>
                                      </p:to>
                                    </p:set>
                                    <p:anim calcmode="lin" valueType="num">
                                      <p:cBhvr>
                                        <p:cTn id="34" dur="1000" fill="hold"/>
                                        <p:tgtEl>
                                          <p:spTgt spid="162823"/>
                                        </p:tgtEl>
                                        <p:attrNameLst>
                                          <p:attrName>ppt_w</p:attrName>
                                        </p:attrNameLst>
                                      </p:cBhvr>
                                      <p:tavLst>
                                        <p:tav tm="0">
                                          <p:val>
                                            <p:fltVal val="0"/>
                                          </p:val>
                                        </p:tav>
                                        <p:tav tm="100000">
                                          <p:val>
                                            <p:strVal val="#ppt_w"/>
                                          </p:val>
                                        </p:tav>
                                      </p:tavLst>
                                    </p:anim>
                                    <p:anim calcmode="lin" valueType="num">
                                      <p:cBhvr>
                                        <p:cTn id="35" dur="1000" fill="hold"/>
                                        <p:tgtEl>
                                          <p:spTgt spid="162823"/>
                                        </p:tgtEl>
                                        <p:attrNameLst>
                                          <p:attrName>ppt_h</p:attrName>
                                        </p:attrNameLst>
                                      </p:cBhvr>
                                      <p:tavLst>
                                        <p:tav tm="0">
                                          <p:val>
                                            <p:fltVal val="0"/>
                                          </p:val>
                                        </p:tav>
                                        <p:tav tm="100000">
                                          <p:val>
                                            <p:strVal val="#ppt_h"/>
                                          </p:val>
                                        </p:tav>
                                      </p:tavLst>
                                    </p:anim>
                                    <p:anim calcmode="lin" valueType="num">
                                      <p:cBhvr>
                                        <p:cTn id="36" dur="1000" fill="hold"/>
                                        <p:tgtEl>
                                          <p:spTgt spid="162823"/>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162823"/>
                                        </p:tgtEl>
                                        <p:attrNameLst>
                                          <p:attrName>ppt_y</p:attrName>
                                        </p:attrNameLst>
                                      </p:cBhvr>
                                      <p:tavLst>
                                        <p:tav tm="0" fmla="#ppt_y+(sin(-2*pi*(1-$))*-#ppt_x+cos(-2*pi*(1-$))*(1-#ppt_y))*(1-$)">
                                          <p:val>
                                            <p:fltVal val="0"/>
                                          </p:val>
                                        </p:tav>
                                        <p:tav tm="100000">
                                          <p:val>
                                            <p:fltVal val="1"/>
                                          </p:val>
                                        </p:tav>
                                      </p:tavLst>
                                    </p:anim>
                                  </p:childTnLst>
                                </p:cTn>
                              </p:par>
                            </p:childTnLst>
                          </p:cTn>
                        </p:par>
                        <p:par>
                          <p:cTn id="38" fill="hold" nodeType="afterGroup">
                            <p:stCondLst>
                              <p:cond delay="1000"/>
                            </p:stCondLst>
                            <p:childTnLst>
                              <p:par>
                                <p:cTn id="39" presetID="17" presetClass="entr" presetSubtype="8" fill="hold" nodeType="afterEffect">
                                  <p:stCondLst>
                                    <p:cond delay="0"/>
                                  </p:stCondLst>
                                  <p:childTnLst>
                                    <p:set>
                                      <p:cBhvr>
                                        <p:cTn id="40" dur="1" fill="hold">
                                          <p:stCondLst>
                                            <p:cond delay="0"/>
                                          </p:stCondLst>
                                        </p:cTn>
                                        <p:tgtEl>
                                          <p:spTgt spid="162839"/>
                                        </p:tgtEl>
                                        <p:attrNameLst>
                                          <p:attrName>style.visibility</p:attrName>
                                        </p:attrNameLst>
                                      </p:cBhvr>
                                      <p:to>
                                        <p:strVal val="visible"/>
                                      </p:to>
                                    </p:set>
                                    <p:anim calcmode="lin" valueType="num">
                                      <p:cBhvr>
                                        <p:cTn id="41" dur="500" fill="hold"/>
                                        <p:tgtEl>
                                          <p:spTgt spid="162839"/>
                                        </p:tgtEl>
                                        <p:attrNameLst>
                                          <p:attrName>ppt_x</p:attrName>
                                        </p:attrNameLst>
                                      </p:cBhvr>
                                      <p:tavLst>
                                        <p:tav tm="0">
                                          <p:val>
                                            <p:strVal val="#ppt_x-#ppt_w/2"/>
                                          </p:val>
                                        </p:tav>
                                        <p:tav tm="100000">
                                          <p:val>
                                            <p:strVal val="#ppt_x"/>
                                          </p:val>
                                        </p:tav>
                                      </p:tavLst>
                                    </p:anim>
                                    <p:anim calcmode="lin" valueType="num">
                                      <p:cBhvr>
                                        <p:cTn id="42" dur="500" fill="hold"/>
                                        <p:tgtEl>
                                          <p:spTgt spid="162839"/>
                                        </p:tgtEl>
                                        <p:attrNameLst>
                                          <p:attrName>ppt_y</p:attrName>
                                        </p:attrNameLst>
                                      </p:cBhvr>
                                      <p:tavLst>
                                        <p:tav tm="0">
                                          <p:val>
                                            <p:strVal val="#ppt_y"/>
                                          </p:val>
                                        </p:tav>
                                        <p:tav tm="100000">
                                          <p:val>
                                            <p:strVal val="#ppt_y"/>
                                          </p:val>
                                        </p:tav>
                                      </p:tavLst>
                                    </p:anim>
                                    <p:anim calcmode="lin" valueType="num">
                                      <p:cBhvr>
                                        <p:cTn id="43" dur="500" fill="hold"/>
                                        <p:tgtEl>
                                          <p:spTgt spid="162839"/>
                                        </p:tgtEl>
                                        <p:attrNameLst>
                                          <p:attrName>ppt_w</p:attrName>
                                        </p:attrNameLst>
                                      </p:cBhvr>
                                      <p:tavLst>
                                        <p:tav tm="0">
                                          <p:val>
                                            <p:fltVal val="0"/>
                                          </p:val>
                                        </p:tav>
                                        <p:tav tm="100000">
                                          <p:val>
                                            <p:strVal val="#ppt_w"/>
                                          </p:val>
                                        </p:tav>
                                      </p:tavLst>
                                    </p:anim>
                                    <p:anim calcmode="lin" valueType="num">
                                      <p:cBhvr>
                                        <p:cTn id="44" dur="500" fill="hold"/>
                                        <p:tgtEl>
                                          <p:spTgt spid="162839"/>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1500"/>
                            </p:stCondLst>
                            <p:childTnLst>
                              <p:par>
                                <p:cTn id="46" presetID="2" presetClass="entr" presetSubtype="2" fill="hold" grpId="0" nodeType="afterEffect">
                                  <p:stCondLst>
                                    <p:cond delay="0"/>
                                  </p:stCondLst>
                                  <p:childTnLst>
                                    <p:set>
                                      <p:cBhvr>
                                        <p:cTn id="47" dur="1" fill="hold">
                                          <p:stCondLst>
                                            <p:cond delay="0"/>
                                          </p:stCondLst>
                                        </p:cTn>
                                        <p:tgtEl>
                                          <p:spTgt spid="162821"/>
                                        </p:tgtEl>
                                        <p:attrNameLst>
                                          <p:attrName>style.visibility</p:attrName>
                                        </p:attrNameLst>
                                      </p:cBhvr>
                                      <p:to>
                                        <p:strVal val="visible"/>
                                      </p:to>
                                    </p:set>
                                    <p:anim calcmode="lin" valueType="num">
                                      <p:cBhvr additive="base">
                                        <p:cTn id="48" dur="500" fill="hold"/>
                                        <p:tgtEl>
                                          <p:spTgt spid="162821"/>
                                        </p:tgtEl>
                                        <p:attrNameLst>
                                          <p:attrName>ppt_x</p:attrName>
                                        </p:attrNameLst>
                                      </p:cBhvr>
                                      <p:tavLst>
                                        <p:tav tm="0">
                                          <p:val>
                                            <p:strVal val="1+#ppt_w/2"/>
                                          </p:val>
                                        </p:tav>
                                        <p:tav tm="100000">
                                          <p:val>
                                            <p:strVal val="#ppt_x"/>
                                          </p:val>
                                        </p:tav>
                                      </p:tavLst>
                                    </p:anim>
                                    <p:anim calcmode="lin" valueType="num">
                                      <p:cBhvr additive="base">
                                        <p:cTn id="49" dur="500" fill="hold"/>
                                        <p:tgtEl>
                                          <p:spTgt spid="162821"/>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7" presetClass="entr" presetSubtype="2" fill="hold" nodeType="clickEffect">
                                  <p:stCondLst>
                                    <p:cond delay="0"/>
                                  </p:stCondLst>
                                  <p:childTnLst>
                                    <p:set>
                                      <p:cBhvr>
                                        <p:cTn id="53" dur="1" fill="hold">
                                          <p:stCondLst>
                                            <p:cond delay="0"/>
                                          </p:stCondLst>
                                        </p:cTn>
                                        <p:tgtEl>
                                          <p:spTgt spid="162824"/>
                                        </p:tgtEl>
                                        <p:attrNameLst>
                                          <p:attrName>style.visibility</p:attrName>
                                        </p:attrNameLst>
                                      </p:cBhvr>
                                      <p:to>
                                        <p:strVal val="visible"/>
                                      </p:to>
                                    </p:set>
                                    <p:anim calcmode="lin" valueType="num">
                                      <p:cBhvr>
                                        <p:cTn id="54" dur="500" fill="hold"/>
                                        <p:tgtEl>
                                          <p:spTgt spid="162824"/>
                                        </p:tgtEl>
                                        <p:attrNameLst>
                                          <p:attrName>ppt_x</p:attrName>
                                        </p:attrNameLst>
                                      </p:cBhvr>
                                      <p:tavLst>
                                        <p:tav tm="0">
                                          <p:val>
                                            <p:strVal val="#ppt_x+#ppt_w/2"/>
                                          </p:val>
                                        </p:tav>
                                        <p:tav tm="100000">
                                          <p:val>
                                            <p:strVal val="#ppt_x"/>
                                          </p:val>
                                        </p:tav>
                                      </p:tavLst>
                                    </p:anim>
                                    <p:anim calcmode="lin" valueType="num">
                                      <p:cBhvr>
                                        <p:cTn id="55" dur="500" fill="hold"/>
                                        <p:tgtEl>
                                          <p:spTgt spid="162824"/>
                                        </p:tgtEl>
                                        <p:attrNameLst>
                                          <p:attrName>ppt_y</p:attrName>
                                        </p:attrNameLst>
                                      </p:cBhvr>
                                      <p:tavLst>
                                        <p:tav tm="0">
                                          <p:val>
                                            <p:strVal val="#ppt_y"/>
                                          </p:val>
                                        </p:tav>
                                        <p:tav tm="100000">
                                          <p:val>
                                            <p:strVal val="#ppt_y"/>
                                          </p:val>
                                        </p:tav>
                                      </p:tavLst>
                                    </p:anim>
                                    <p:anim calcmode="lin" valueType="num">
                                      <p:cBhvr>
                                        <p:cTn id="56" dur="500" fill="hold"/>
                                        <p:tgtEl>
                                          <p:spTgt spid="162824"/>
                                        </p:tgtEl>
                                        <p:attrNameLst>
                                          <p:attrName>ppt_w</p:attrName>
                                        </p:attrNameLst>
                                      </p:cBhvr>
                                      <p:tavLst>
                                        <p:tav tm="0">
                                          <p:val>
                                            <p:fltVal val="0"/>
                                          </p:val>
                                        </p:tav>
                                        <p:tav tm="100000">
                                          <p:val>
                                            <p:strVal val="#ppt_w"/>
                                          </p:val>
                                        </p:tav>
                                      </p:tavLst>
                                    </p:anim>
                                    <p:anim calcmode="lin" valueType="num">
                                      <p:cBhvr>
                                        <p:cTn id="57" dur="500" fill="hold"/>
                                        <p:tgtEl>
                                          <p:spTgt spid="162824"/>
                                        </p:tgtEl>
                                        <p:attrNameLst>
                                          <p:attrName>ppt_h</p:attrName>
                                        </p:attrNameLst>
                                      </p:cBhvr>
                                      <p:tavLst>
                                        <p:tav tm="0">
                                          <p:val>
                                            <p:strVal val="#ppt_h"/>
                                          </p:val>
                                        </p:tav>
                                        <p:tav tm="100000">
                                          <p:val>
                                            <p:strVal val="#ppt_h"/>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17" presetClass="entr" presetSubtype="1" fill="hold" nodeType="clickEffect">
                                  <p:stCondLst>
                                    <p:cond delay="0"/>
                                  </p:stCondLst>
                                  <p:childTnLst>
                                    <p:set>
                                      <p:cBhvr>
                                        <p:cTn id="61" dur="1" fill="hold">
                                          <p:stCondLst>
                                            <p:cond delay="0"/>
                                          </p:stCondLst>
                                        </p:cTn>
                                        <p:tgtEl>
                                          <p:spTgt spid="162828"/>
                                        </p:tgtEl>
                                        <p:attrNameLst>
                                          <p:attrName>style.visibility</p:attrName>
                                        </p:attrNameLst>
                                      </p:cBhvr>
                                      <p:to>
                                        <p:strVal val="visible"/>
                                      </p:to>
                                    </p:set>
                                    <p:anim calcmode="lin" valueType="num">
                                      <p:cBhvr>
                                        <p:cTn id="62" dur="500" fill="hold"/>
                                        <p:tgtEl>
                                          <p:spTgt spid="162828"/>
                                        </p:tgtEl>
                                        <p:attrNameLst>
                                          <p:attrName>ppt_x</p:attrName>
                                        </p:attrNameLst>
                                      </p:cBhvr>
                                      <p:tavLst>
                                        <p:tav tm="0">
                                          <p:val>
                                            <p:strVal val="#ppt_x"/>
                                          </p:val>
                                        </p:tav>
                                        <p:tav tm="100000">
                                          <p:val>
                                            <p:strVal val="#ppt_x"/>
                                          </p:val>
                                        </p:tav>
                                      </p:tavLst>
                                    </p:anim>
                                    <p:anim calcmode="lin" valueType="num">
                                      <p:cBhvr>
                                        <p:cTn id="63" dur="500" fill="hold"/>
                                        <p:tgtEl>
                                          <p:spTgt spid="162828"/>
                                        </p:tgtEl>
                                        <p:attrNameLst>
                                          <p:attrName>ppt_y</p:attrName>
                                        </p:attrNameLst>
                                      </p:cBhvr>
                                      <p:tavLst>
                                        <p:tav tm="0">
                                          <p:val>
                                            <p:strVal val="#ppt_y-#ppt_h/2"/>
                                          </p:val>
                                        </p:tav>
                                        <p:tav tm="100000">
                                          <p:val>
                                            <p:strVal val="#ppt_y"/>
                                          </p:val>
                                        </p:tav>
                                      </p:tavLst>
                                    </p:anim>
                                    <p:anim calcmode="lin" valueType="num">
                                      <p:cBhvr>
                                        <p:cTn id="64" dur="500" fill="hold"/>
                                        <p:tgtEl>
                                          <p:spTgt spid="162828"/>
                                        </p:tgtEl>
                                        <p:attrNameLst>
                                          <p:attrName>ppt_w</p:attrName>
                                        </p:attrNameLst>
                                      </p:cBhvr>
                                      <p:tavLst>
                                        <p:tav tm="0">
                                          <p:val>
                                            <p:strVal val="#ppt_w"/>
                                          </p:val>
                                        </p:tav>
                                        <p:tav tm="100000">
                                          <p:val>
                                            <p:strVal val="#ppt_w"/>
                                          </p:val>
                                        </p:tav>
                                      </p:tavLst>
                                    </p:anim>
                                    <p:anim calcmode="lin" valueType="num">
                                      <p:cBhvr>
                                        <p:cTn id="65" dur="500" fill="hold"/>
                                        <p:tgtEl>
                                          <p:spTgt spid="1628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18" grpId="0" autoUpdateAnimBg="0"/>
      <p:bldP spid="162819" grpId="0" autoUpdateAnimBg="0"/>
      <p:bldP spid="162820" grpId="0" autoUpdateAnimBg="0"/>
      <p:bldP spid="162821" grpId="0" autoUpdateAnimBg="0"/>
      <p:bldP spid="162822" grpId="0" autoUpdateAnimBg="0"/>
      <p:bldP spid="162823"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عنصر نائب للمحتوى 2"/>
          <p:cNvSpPr>
            <a:spLocks noGrp="1"/>
          </p:cNvSpPr>
          <p:nvPr>
            <p:ph idx="1"/>
          </p:nvPr>
        </p:nvSpPr>
        <p:spPr>
          <a:xfrm>
            <a:off x="467544" y="404664"/>
            <a:ext cx="8208912" cy="5832648"/>
          </a:xfrm>
        </p:spPr>
        <p:txBody>
          <a:bodyPr/>
          <a:lstStyle/>
          <a:p>
            <a:pPr marL="0" indent="0" algn="l" rtl="0" eaLnBrk="1" hangingPunct="1">
              <a:buNone/>
            </a:pPr>
            <a:r>
              <a:rPr lang="en-US" altLang="ar-IQ" i="1" dirty="0" smtClean="0"/>
              <a:t>                                                                        Light                     </a:t>
            </a:r>
          </a:p>
          <a:p>
            <a:pPr marL="0" indent="0" algn="l" rtl="0" eaLnBrk="1" hangingPunct="1">
              <a:buNone/>
            </a:pPr>
            <a:r>
              <a:rPr lang="en-US" altLang="ar-IQ" i="1" dirty="0" smtClean="0"/>
              <a:t>                                         Rhodopsin</a:t>
            </a:r>
          </a:p>
          <a:p>
            <a:pPr marL="0" indent="0" algn="l" rtl="0" eaLnBrk="1" hangingPunct="1">
              <a:buNone/>
            </a:pPr>
            <a:r>
              <a:rPr lang="en-US" altLang="ar-IQ" i="1" dirty="0" smtClean="0"/>
              <a:t>                                                                  </a:t>
            </a:r>
          </a:p>
          <a:p>
            <a:pPr marL="0" indent="0" algn="l" rtl="0" eaLnBrk="1" hangingPunct="1">
              <a:buNone/>
            </a:pPr>
            <a:r>
              <a:rPr lang="en-US" altLang="ar-IQ" i="1" dirty="0" smtClean="0"/>
              <a:t>                                             Opsin</a:t>
            </a:r>
          </a:p>
          <a:p>
            <a:pPr marL="0" indent="0" algn="l" rtl="0" eaLnBrk="1" hangingPunct="1">
              <a:buNone/>
            </a:pPr>
            <a:endParaRPr lang="en-US" altLang="ar-IQ" dirty="0" smtClean="0"/>
          </a:p>
          <a:p>
            <a:pPr marL="0" indent="0" algn="l" rtl="0" eaLnBrk="1" hangingPunct="1">
              <a:buNone/>
            </a:pPr>
            <a:endParaRPr lang="en-US" altLang="ar-IQ" sz="2100" dirty="0" smtClean="0"/>
          </a:p>
          <a:p>
            <a:pPr marL="0" indent="0" algn="l" rtl="0" eaLnBrk="1" hangingPunct="1">
              <a:buNone/>
            </a:pPr>
            <a:r>
              <a:rPr lang="en-US" altLang="ar-IQ" sz="2100" b="1" i="1" dirty="0" smtClean="0"/>
              <a:t>11-Retinal </a:t>
            </a:r>
            <a:r>
              <a:rPr lang="en-US" altLang="ar-IQ" b="1" i="1" dirty="0" smtClean="0"/>
              <a:t>                  </a:t>
            </a:r>
            <a:r>
              <a:rPr lang="en-US" altLang="ar-IQ" sz="1800" b="1" i="1" dirty="0" smtClean="0"/>
              <a:t>Retinal  </a:t>
            </a:r>
            <a:r>
              <a:rPr lang="en-US" altLang="ar-IQ" sz="1800" b="1" i="1" dirty="0"/>
              <a:t>isomerase  </a:t>
            </a:r>
            <a:r>
              <a:rPr lang="en-US" altLang="ar-IQ" sz="1800" b="1" i="1" dirty="0" smtClean="0"/>
              <a:t>           </a:t>
            </a:r>
            <a:r>
              <a:rPr lang="en-US" altLang="ar-IQ" sz="1800" b="1" i="1" dirty="0"/>
              <a:t>11-trnas-Retinal</a:t>
            </a:r>
          </a:p>
          <a:p>
            <a:pPr marL="0" indent="0" algn="l" rtl="0" eaLnBrk="1" hangingPunct="1">
              <a:buNone/>
            </a:pPr>
            <a:r>
              <a:rPr lang="en-US" altLang="ar-IQ" sz="1800" b="1" dirty="0"/>
              <a:t>                                                           </a:t>
            </a:r>
          </a:p>
          <a:p>
            <a:pPr marL="0" indent="0" algn="l" rtl="0" eaLnBrk="1" hangingPunct="1">
              <a:buNone/>
            </a:pPr>
            <a:r>
              <a:rPr lang="en-US" altLang="ar-IQ" sz="1800" b="1" i="1" dirty="0"/>
              <a:t>                          </a:t>
            </a:r>
            <a:r>
              <a:rPr lang="en-US" altLang="ar-IQ" sz="1800" b="1" i="1" dirty="0" smtClean="0"/>
              <a:t>                </a:t>
            </a:r>
            <a:r>
              <a:rPr lang="en-US" altLang="ar-IQ" sz="1800" b="1" i="1" dirty="0"/>
              <a:t>NADPH (NADH) +H</a:t>
            </a:r>
            <a:r>
              <a:rPr lang="en-US" altLang="ar-IQ" sz="1200" b="1" i="1" dirty="0"/>
              <a:t>+</a:t>
            </a:r>
          </a:p>
          <a:p>
            <a:pPr marL="0" indent="0" algn="l" rtl="0" eaLnBrk="1" hangingPunct="1">
              <a:buNone/>
            </a:pPr>
            <a:endParaRPr lang="en-US" altLang="ar-IQ" sz="1800" b="1" i="1" dirty="0" smtClean="0"/>
          </a:p>
          <a:p>
            <a:pPr marL="0" indent="0" algn="l" rtl="0" eaLnBrk="1" hangingPunct="1">
              <a:buNone/>
            </a:pPr>
            <a:r>
              <a:rPr lang="en-US" altLang="ar-IQ" sz="1800" b="1" i="1" dirty="0" smtClean="0"/>
              <a:t>          </a:t>
            </a:r>
            <a:r>
              <a:rPr lang="en-US" altLang="ar-IQ" sz="1800" b="1" i="1" dirty="0" err="1" smtClean="0"/>
              <a:t>Reduetase</a:t>
            </a:r>
            <a:endParaRPr lang="en-US" altLang="ar-IQ" sz="1800" b="1" i="1" dirty="0"/>
          </a:p>
          <a:p>
            <a:pPr marL="0" indent="0" algn="l" rtl="0" eaLnBrk="1" hangingPunct="1">
              <a:buNone/>
            </a:pPr>
            <a:r>
              <a:rPr lang="en-US" altLang="ar-IQ" sz="1800" b="1" i="1" dirty="0"/>
              <a:t>                                 </a:t>
            </a:r>
            <a:r>
              <a:rPr lang="en-US" altLang="ar-IQ" sz="1800" b="1" i="1" dirty="0" smtClean="0"/>
              <a:t>                   </a:t>
            </a:r>
            <a:r>
              <a:rPr lang="en-US" altLang="ar-IQ" sz="1800" b="1" i="1" dirty="0"/>
              <a:t>NADP (NAD)    </a:t>
            </a:r>
          </a:p>
          <a:p>
            <a:pPr marL="0" indent="0" algn="l" rtl="0" eaLnBrk="1" hangingPunct="1">
              <a:buNone/>
            </a:pPr>
            <a:endParaRPr lang="en-US" altLang="ar-IQ" sz="1800" b="1" i="1" dirty="0"/>
          </a:p>
          <a:p>
            <a:pPr marL="0" indent="0" algn="l" rtl="0" eaLnBrk="1" hangingPunct="1">
              <a:buNone/>
            </a:pPr>
            <a:r>
              <a:rPr lang="en-US" altLang="ar-IQ" sz="1800" b="1" i="1" dirty="0"/>
              <a:t>                                    </a:t>
            </a:r>
            <a:endParaRPr lang="en-US" altLang="ar-IQ" sz="1800" b="1" dirty="0" smtClean="0"/>
          </a:p>
          <a:p>
            <a:pPr marL="0" indent="0" algn="l" rtl="0" eaLnBrk="1" hangingPunct="1">
              <a:buNone/>
            </a:pPr>
            <a:r>
              <a:rPr lang="en-US" altLang="ar-IQ" sz="1800" b="1" dirty="0" smtClean="0"/>
              <a:t>                                                   </a:t>
            </a:r>
            <a:r>
              <a:rPr lang="en-US" altLang="ar-IQ" sz="1800" b="1" i="1" dirty="0"/>
              <a:t>Retinol    </a:t>
            </a:r>
            <a:r>
              <a:rPr lang="en-US" altLang="ar-IQ" sz="1800" b="1" dirty="0"/>
              <a:t>     </a:t>
            </a:r>
          </a:p>
        </p:txBody>
      </p:sp>
      <p:sp>
        <p:nvSpPr>
          <p:cNvPr id="15363" name="عنصر نائب لرقم الشريحة 3"/>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557213" indent="-214313" eaLnBrk="0" hangingPunct="0">
              <a:defRPr>
                <a:solidFill>
                  <a:schemeClr val="tx1"/>
                </a:solidFill>
                <a:latin typeface="Arial" panose="020B0604020202020204" pitchFamily="34" charset="0"/>
                <a:cs typeface="Arial" panose="020B0604020202020204" pitchFamily="34" charset="0"/>
              </a:defRPr>
            </a:lvl2pPr>
            <a:lvl3pPr marL="857250" indent="-171450" eaLnBrk="0" hangingPunct="0">
              <a:defRPr>
                <a:solidFill>
                  <a:schemeClr val="tx1"/>
                </a:solidFill>
                <a:latin typeface="Arial" panose="020B0604020202020204" pitchFamily="34" charset="0"/>
                <a:cs typeface="Arial" panose="020B0604020202020204" pitchFamily="34" charset="0"/>
              </a:defRPr>
            </a:lvl3pPr>
            <a:lvl4pPr marL="1200150" indent="-171450" eaLnBrk="0" hangingPunct="0">
              <a:defRPr>
                <a:solidFill>
                  <a:schemeClr val="tx1"/>
                </a:solidFill>
                <a:latin typeface="Arial" panose="020B0604020202020204" pitchFamily="34" charset="0"/>
                <a:cs typeface="Arial" panose="020B0604020202020204" pitchFamily="34" charset="0"/>
              </a:defRPr>
            </a:lvl4pPr>
            <a:lvl5pPr marL="1543050" indent="-171450" eaLnBrk="0" hangingPunct="0">
              <a:defRPr>
                <a:solidFill>
                  <a:schemeClr val="tx1"/>
                </a:solidFill>
                <a:latin typeface="Arial" panose="020B0604020202020204" pitchFamily="34" charset="0"/>
                <a:cs typeface="Arial" panose="020B0604020202020204" pitchFamily="34" charset="0"/>
              </a:defRPr>
            </a:lvl5pPr>
            <a:lvl6pPr marL="1885950" indent="-17145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228850" indent="-17145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571750" indent="-17145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14650" indent="-17145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eaLnBrk="1" fontAlgn="base" hangingPunct="1">
              <a:spcBef>
                <a:spcPct val="0"/>
              </a:spcBef>
              <a:spcAft>
                <a:spcPct val="0"/>
              </a:spcAft>
            </a:pPr>
            <a:fld id="{08FCD3CA-55A8-477D-815F-1A95EF494F80}" type="slidenum">
              <a:rPr lang="ar-SA" altLang="en-US">
                <a:solidFill>
                  <a:srgbClr val="9B9A98"/>
                </a:solidFill>
              </a:rPr>
              <a:pPr defTabSz="685800" eaLnBrk="1" fontAlgn="base" hangingPunct="1">
                <a:spcBef>
                  <a:spcPct val="0"/>
                </a:spcBef>
                <a:spcAft>
                  <a:spcPct val="0"/>
                </a:spcAft>
              </a:pPr>
              <a:t>17</a:t>
            </a:fld>
            <a:endParaRPr lang="en-US" altLang="en-US">
              <a:solidFill>
                <a:srgbClr val="9B9A98"/>
              </a:solidFill>
            </a:endParaRPr>
          </a:p>
        </p:txBody>
      </p:sp>
      <p:cxnSp>
        <p:nvCxnSpPr>
          <p:cNvPr id="6" name="رابط كسهم مستقيم 5"/>
          <p:cNvCxnSpPr/>
          <p:nvPr/>
        </p:nvCxnSpPr>
        <p:spPr>
          <a:xfrm flipH="1">
            <a:off x="2987824" y="3284984"/>
            <a:ext cx="2389584"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7" name="قوس 6"/>
          <p:cNvSpPr/>
          <p:nvPr/>
        </p:nvSpPr>
        <p:spPr>
          <a:xfrm rot="3213409">
            <a:off x="4014789" y="1389460"/>
            <a:ext cx="1453753" cy="1563291"/>
          </a:xfrm>
          <a:prstGeom prst="arc">
            <a:avLst>
              <a:gd name="adj1" fmla="val 15212234"/>
              <a:gd name="adj2" fmla="val 20786337"/>
            </a:avLst>
          </a:prstGeom>
        </p:spPr>
        <p:style>
          <a:lnRef idx="2">
            <a:schemeClr val="dk1"/>
          </a:lnRef>
          <a:fillRef idx="0">
            <a:schemeClr val="dk1"/>
          </a:fillRef>
          <a:effectRef idx="1">
            <a:schemeClr val="dk1"/>
          </a:effectRef>
          <a:fontRef idx="minor">
            <a:schemeClr val="tx1"/>
          </a:fontRef>
        </p:style>
        <p:txBody>
          <a:bodyPr rtlCol="1" anchor="ctr"/>
          <a:lstStyle/>
          <a:p>
            <a:pPr algn="ctr" defTabSz="685800" fontAlgn="base">
              <a:spcBef>
                <a:spcPct val="0"/>
              </a:spcBef>
              <a:spcAft>
                <a:spcPct val="0"/>
              </a:spcAft>
              <a:defRPr/>
            </a:pPr>
            <a:endParaRPr lang="ar-IQ" sz="1350">
              <a:solidFill>
                <a:prstClr val="white"/>
              </a:solidFill>
              <a:latin typeface="Arial"/>
              <a:cs typeface="Tahoma" panose="020B0604030504040204" pitchFamily="34" charset="0"/>
            </a:endParaRPr>
          </a:p>
        </p:txBody>
      </p:sp>
      <p:sp>
        <p:nvSpPr>
          <p:cNvPr id="9" name="قوس 8"/>
          <p:cNvSpPr/>
          <p:nvPr/>
        </p:nvSpPr>
        <p:spPr>
          <a:xfrm rot="13157202">
            <a:off x="3695701" y="1185862"/>
            <a:ext cx="1445419" cy="1614488"/>
          </a:xfrm>
          <a:prstGeom prst="arc">
            <a:avLst>
              <a:gd name="adj1" fmla="val 16200000"/>
              <a:gd name="adj2" fmla="val 117295"/>
            </a:avLst>
          </a:prstGeom>
        </p:spPr>
        <p:style>
          <a:lnRef idx="2">
            <a:schemeClr val="dk1"/>
          </a:lnRef>
          <a:fillRef idx="0">
            <a:schemeClr val="dk1"/>
          </a:fillRef>
          <a:effectRef idx="1">
            <a:schemeClr val="dk1"/>
          </a:effectRef>
          <a:fontRef idx="minor">
            <a:schemeClr val="tx1"/>
          </a:fontRef>
        </p:style>
        <p:txBody>
          <a:bodyPr rtlCol="1" anchor="ctr"/>
          <a:lstStyle/>
          <a:p>
            <a:pPr algn="ctr" defTabSz="685800" fontAlgn="base">
              <a:spcBef>
                <a:spcPct val="0"/>
              </a:spcBef>
              <a:spcAft>
                <a:spcPct val="0"/>
              </a:spcAft>
              <a:defRPr/>
            </a:pPr>
            <a:endParaRPr lang="ar-IQ" sz="1350">
              <a:solidFill>
                <a:prstClr val="white"/>
              </a:solidFill>
              <a:latin typeface="Arial"/>
              <a:cs typeface="Tahoma" panose="020B0604030504040204" pitchFamily="34" charset="0"/>
            </a:endParaRPr>
          </a:p>
        </p:txBody>
      </p:sp>
      <p:cxnSp>
        <p:nvCxnSpPr>
          <p:cNvPr id="13" name="رابط كسهم مستقيم 12"/>
          <p:cNvCxnSpPr/>
          <p:nvPr/>
        </p:nvCxnSpPr>
        <p:spPr>
          <a:xfrm flipV="1">
            <a:off x="1979712" y="1916832"/>
            <a:ext cx="1368152" cy="108012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5" name="رابط كسهم مستقيم 14"/>
          <p:cNvCxnSpPr/>
          <p:nvPr/>
        </p:nvCxnSpPr>
        <p:spPr>
          <a:xfrm>
            <a:off x="2195736" y="3645024"/>
            <a:ext cx="1428750" cy="1785938"/>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sp>
        <p:nvSpPr>
          <p:cNvPr id="20" name="قوس 19"/>
          <p:cNvSpPr/>
          <p:nvPr/>
        </p:nvSpPr>
        <p:spPr>
          <a:xfrm rot="14157018">
            <a:off x="3057526" y="4015979"/>
            <a:ext cx="778669" cy="762000"/>
          </a:xfrm>
          <a:prstGeom prst="arc">
            <a:avLst>
              <a:gd name="adj1" fmla="val 16200000"/>
              <a:gd name="adj2" fmla="val 20786337"/>
            </a:avLst>
          </a:prstGeom>
        </p:spPr>
        <p:style>
          <a:lnRef idx="2">
            <a:schemeClr val="dk1"/>
          </a:lnRef>
          <a:fillRef idx="0">
            <a:schemeClr val="dk1"/>
          </a:fillRef>
          <a:effectRef idx="1">
            <a:schemeClr val="dk1"/>
          </a:effectRef>
          <a:fontRef idx="minor">
            <a:schemeClr val="tx1"/>
          </a:fontRef>
        </p:style>
        <p:txBody>
          <a:bodyPr rtlCol="1" anchor="ctr"/>
          <a:lstStyle/>
          <a:p>
            <a:pPr algn="ctr" defTabSz="685800" fontAlgn="base">
              <a:spcBef>
                <a:spcPct val="0"/>
              </a:spcBef>
              <a:spcAft>
                <a:spcPct val="0"/>
              </a:spcAft>
              <a:defRPr/>
            </a:pPr>
            <a:endParaRPr lang="ar-IQ" sz="1350">
              <a:solidFill>
                <a:prstClr val="white"/>
              </a:solidFill>
              <a:latin typeface="Arial"/>
              <a:cs typeface="Tahoma" panose="020B0604030504040204" pitchFamily="34" charset="0"/>
            </a:endParaRPr>
          </a:p>
        </p:txBody>
      </p:sp>
      <p:sp>
        <p:nvSpPr>
          <p:cNvPr id="21" name="قوس 20"/>
          <p:cNvSpPr/>
          <p:nvPr/>
        </p:nvSpPr>
        <p:spPr>
          <a:xfrm rot="9290347">
            <a:off x="3107533" y="4073129"/>
            <a:ext cx="756047" cy="762000"/>
          </a:xfrm>
          <a:prstGeom prst="arc">
            <a:avLst>
              <a:gd name="adj1" fmla="val 16200000"/>
              <a:gd name="adj2" fmla="val 20786337"/>
            </a:avLst>
          </a:prstGeom>
        </p:spPr>
        <p:style>
          <a:lnRef idx="2">
            <a:schemeClr val="dk1"/>
          </a:lnRef>
          <a:fillRef idx="0">
            <a:schemeClr val="dk1"/>
          </a:fillRef>
          <a:effectRef idx="1">
            <a:schemeClr val="dk1"/>
          </a:effectRef>
          <a:fontRef idx="minor">
            <a:schemeClr val="tx1"/>
          </a:fontRef>
        </p:style>
        <p:txBody>
          <a:bodyPr rtlCol="1" anchor="ctr"/>
          <a:lstStyle/>
          <a:p>
            <a:pPr algn="ctr" defTabSz="685800" fontAlgn="base">
              <a:spcBef>
                <a:spcPct val="0"/>
              </a:spcBef>
              <a:spcAft>
                <a:spcPct val="0"/>
              </a:spcAft>
              <a:defRPr/>
            </a:pPr>
            <a:endParaRPr lang="ar-IQ" sz="1350">
              <a:solidFill>
                <a:prstClr val="white"/>
              </a:solidFill>
              <a:latin typeface="Arial"/>
              <a:cs typeface="Tahoma" panose="020B0604030504040204" pitchFamily="34" charset="0"/>
            </a:endParaRPr>
          </a:p>
        </p:txBody>
      </p:sp>
      <p:cxnSp>
        <p:nvCxnSpPr>
          <p:cNvPr id="27" name="رابط كسهم مستقيم 26"/>
          <p:cNvCxnSpPr/>
          <p:nvPr/>
        </p:nvCxnSpPr>
        <p:spPr>
          <a:xfrm flipH="1">
            <a:off x="5652120" y="1268760"/>
            <a:ext cx="288032" cy="28803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8" name="رابط كسهم مستقيم 37"/>
          <p:cNvCxnSpPr/>
          <p:nvPr/>
        </p:nvCxnSpPr>
        <p:spPr>
          <a:xfrm flipH="1">
            <a:off x="6156176" y="836712"/>
            <a:ext cx="288032" cy="21602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 name="رابط كسهم مستقيم 16"/>
          <p:cNvCxnSpPr/>
          <p:nvPr/>
        </p:nvCxnSpPr>
        <p:spPr>
          <a:xfrm>
            <a:off x="5364088" y="1412776"/>
            <a:ext cx="792088" cy="144016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 xmlns:p14="http://schemas.microsoft.com/office/powerpoint/2010/main" val="12418361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362">
                                            <p:txEl>
                                              <p:pRg st="0" end="0"/>
                                            </p:txEl>
                                          </p:spTgt>
                                        </p:tgtEl>
                                        <p:attrNameLst>
                                          <p:attrName>style.visibility</p:attrName>
                                        </p:attrNameLst>
                                      </p:cBhvr>
                                      <p:to>
                                        <p:strVal val="visible"/>
                                      </p:to>
                                    </p:set>
                                    <p:animEffect transition="in" filter="fade">
                                      <p:cBhvr>
                                        <p:cTn id="7" dur="1000"/>
                                        <p:tgtEl>
                                          <p:spTgt spid="15362">
                                            <p:txEl>
                                              <p:pRg st="0" end="0"/>
                                            </p:txEl>
                                          </p:spTgt>
                                        </p:tgtEl>
                                      </p:cBhvr>
                                    </p:animEffect>
                                    <p:anim calcmode="lin" valueType="num">
                                      <p:cBhvr>
                                        <p:cTn id="8" dur="1000" fill="hold"/>
                                        <p:tgtEl>
                                          <p:spTgt spid="1536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36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362">
                                            <p:txEl>
                                              <p:pRg st="1" end="1"/>
                                            </p:txEl>
                                          </p:spTgt>
                                        </p:tgtEl>
                                        <p:attrNameLst>
                                          <p:attrName>style.visibility</p:attrName>
                                        </p:attrNameLst>
                                      </p:cBhvr>
                                      <p:to>
                                        <p:strVal val="visible"/>
                                      </p:to>
                                    </p:set>
                                    <p:animEffect transition="in" filter="fade">
                                      <p:cBhvr>
                                        <p:cTn id="14" dur="1000"/>
                                        <p:tgtEl>
                                          <p:spTgt spid="15362">
                                            <p:txEl>
                                              <p:pRg st="1" end="1"/>
                                            </p:txEl>
                                          </p:spTgt>
                                        </p:tgtEl>
                                      </p:cBhvr>
                                    </p:animEffect>
                                    <p:anim calcmode="lin" valueType="num">
                                      <p:cBhvr>
                                        <p:cTn id="15" dur="1000" fill="hold"/>
                                        <p:tgtEl>
                                          <p:spTgt spid="1536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536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362">
                                            <p:txEl>
                                              <p:pRg st="2" end="2"/>
                                            </p:txEl>
                                          </p:spTgt>
                                        </p:tgtEl>
                                        <p:attrNameLst>
                                          <p:attrName>style.visibility</p:attrName>
                                        </p:attrNameLst>
                                      </p:cBhvr>
                                      <p:to>
                                        <p:strVal val="visible"/>
                                      </p:to>
                                    </p:set>
                                    <p:animEffect transition="in" filter="fade">
                                      <p:cBhvr>
                                        <p:cTn id="21" dur="1000"/>
                                        <p:tgtEl>
                                          <p:spTgt spid="15362">
                                            <p:txEl>
                                              <p:pRg st="2" end="2"/>
                                            </p:txEl>
                                          </p:spTgt>
                                        </p:tgtEl>
                                      </p:cBhvr>
                                    </p:animEffect>
                                    <p:anim calcmode="lin" valueType="num">
                                      <p:cBhvr>
                                        <p:cTn id="22" dur="1000" fill="hold"/>
                                        <p:tgtEl>
                                          <p:spTgt spid="1536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536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362">
                                            <p:txEl>
                                              <p:pRg st="3" end="3"/>
                                            </p:txEl>
                                          </p:spTgt>
                                        </p:tgtEl>
                                        <p:attrNameLst>
                                          <p:attrName>style.visibility</p:attrName>
                                        </p:attrNameLst>
                                      </p:cBhvr>
                                      <p:to>
                                        <p:strVal val="visible"/>
                                      </p:to>
                                    </p:set>
                                    <p:animEffect transition="in" filter="fade">
                                      <p:cBhvr>
                                        <p:cTn id="28" dur="1000"/>
                                        <p:tgtEl>
                                          <p:spTgt spid="15362">
                                            <p:txEl>
                                              <p:pRg st="3" end="3"/>
                                            </p:txEl>
                                          </p:spTgt>
                                        </p:tgtEl>
                                      </p:cBhvr>
                                    </p:animEffect>
                                    <p:anim calcmode="lin" valueType="num">
                                      <p:cBhvr>
                                        <p:cTn id="29" dur="1000" fill="hold"/>
                                        <p:tgtEl>
                                          <p:spTgt spid="1536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536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5362">
                                            <p:txEl>
                                              <p:pRg st="6" end="6"/>
                                            </p:txEl>
                                          </p:spTgt>
                                        </p:tgtEl>
                                        <p:attrNameLst>
                                          <p:attrName>style.visibility</p:attrName>
                                        </p:attrNameLst>
                                      </p:cBhvr>
                                      <p:to>
                                        <p:strVal val="visible"/>
                                      </p:to>
                                    </p:set>
                                    <p:animEffect transition="in" filter="fade">
                                      <p:cBhvr>
                                        <p:cTn id="35" dur="1000"/>
                                        <p:tgtEl>
                                          <p:spTgt spid="15362">
                                            <p:txEl>
                                              <p:pRg st="6" end="6"/>
                                            </p:txEl>
                                          </p:spTgt>
                                        </p:tgtEl>
                                      </p:cBhvr>
                                    </p:animEffect>
                                    <p:anim calcmode="lin" valueType="num">
                                      <p:cBhvr>
                                        <p:cTn id="36" dur="1000" fill="hold"/>
                                        <p:tgtEl>
                                          <p:spTgt spid="15362">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1536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5362">
                                            <p:txEl>
                                              <p:pRg st="7" end="7"/>
                                            </p:txEl>
                                          </p:spTgt>
                                        </p:tgtEl>
                                        <p:attrNameLst>
                                          <p:attrName>style.visibility</p:attrName>
                                        </p:attrNameLst>
                                      </p:cBhvr>
                                      <p:to>
                                        <p:strVal val="visible"/>
                                      </p:to>
                                    </p:set>
                                    <p:animEffect transition="in" filter="fade">
                                      <p:cBhvr>
                                        <p:cTn id="42" dur="1000"/>
                                        <p:tgtEl>
                                          <p:spTgt spid="15362">
                                            <p:txEl>
                                              <p:pRg st="7" end="7"/>
                                            </p:txEl>
                                          </p:spTgt>
                                        </p:tgtEl>
                                      </p:cBhvr>
                                    </p:animEffect>
                                    <p:anim calcmode="lin" valueType="num">
                                      <p:cBhvr>
                                        <p:cTn id="43" dur="1000" fill="hold"/>
                                        <p:tgtEl>
                                          <p:spTgt spid="15362">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1536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5362">
                                            <p:txEl>
                                              <p:pRg st="8" end="8"/>
                                            </p:txEl>
                                          </p:spTgt>
                                        </p:tgtEl>
                                        <p:attrNameLst>
                                          <p:attrName>style.visibility</p:attrName>
                                        </p:attrNameLst>
                                      </p:cBhvr>
                                      <p:to>
                                        <p:strVal val="visible"/>
                                      </p:to>
                                    </p:set>
                                    <p:animEffect transition="in" filter="fade">
                                      <p:cBhvr>
                                        <p:cTn id="49" dur="1000"/>
                                        <p:tgtEl>
                                          <p:spTgt spid="15362">
                                            <p:txEl>
                                              <p:pRg st="8" end="8"/>
                                            </p:txEl>
                                          </p:spTgt>
                                        </p:tgtEl>
                                      </p:cBhvr>
                                    </p:animEffect>
                                    <p:anim calcmode="lin" valueType="num">
                                      <p:cBhvr>
                                        <p:cTn id="50" dur="1000" fill="hold"/>
                                        <p:tgtEl>
                                          <p:spTgt spid="15362">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1536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5362">
                                            <p:txEl>
                                              <p:pRg st="10" end="10"/>
                                            </p:txEl>
                                          </p:spTgt>
                                        </p:tgtEl>
                                        <p:attrNameLst>
                                          <p:attrName>style.visibility</p:attrName>
                                        </p:attrNameLst>
                                      </p:cBhvr>
                                      <p:to>
                                        <p:strVal val="visible"/>
                                      </p:to>
                                    </p:set>
                                    <p:animEffect transition="in" filter="fade">
                                      <p:cBhvr>
                                        <p:cTn id="56" dur="1000"/>
                                        <p:tgtEl>
                                          <p:spTgt spid="15362">
                                            <p:txEl>
                                              <p:pRg st="10" end="10"/>
                                            </p:txEl>
                                          </p:spTgt>
                                        </p:tgtEl>
                                      </p:cBhvr>
                                    </p:animEffect>
                                    <p:anim calcmode="lin" valueType="num">
                                      <p:cBhvr>
                                        <p:cTn id="57" dur="1000" fill="hold"/>
                                        <p:tgtEl>
                                          <p:spTgt spid="15362">
                                            <p:txEl>
                                              <p:pRg st="10" end="10"/>
                                            </p:txEl>
                                          </p:spTgt>
                                        </p:tgtEl>
                                        <p:attrNameLst>
                                          <p:attrName>ppt_x</p:attrName>
                                        </p:attrNameLst>
                                      </p:cBhvr>
                                      <p:tavLst>
                                        <p:tav tm="0">
                                          <p:val>
                                            <p:strVal val="#ppt_x"/>
                                          </p:val>
                                        </p:tav>
                                        <p:tav tm="100000">
                                          <p:val>
                                            <p:strVal val="#ppt_x"/>
                                          </p:val>
                                        </p:tav>
                                      </p:tavLst>
                                    </p:anim>
                                    <p:anim calcmode="lin" valueType="num">
                                      <p:cBhvr>
                                        <p:cTn id="58" dur="1000" fill="hold"/>
                                        <p:tgtEl>
                                          <p:spTgt spid="15362">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5362">
                                            <p:txEl>
                                              <p:pRg st="11" end="11"/>
                                            </p:txEl>
                                          </p:spTgt>
                                        </p:tgtEl>
                                        <p:attrNameLst>
                                          <p:attrName>style.visibility</p:attrName>
                                        </p:attrNameLst>
                                      </p:cBhvr>
                                      <p:to>
                                        <p:strVal val="visible"/>
                                      </p:to>
                                    </p:set>
                                    <p:animEffect transition="in" filter="fade">
                                      <p:cBhvr>
                                        <p:cTn id="63" dur="1000"/>
                                        <p:tgtEl>
                                          <p:spTgt spid="15362">
                                            <p:txEl>
                                              <p:pRg st="11" end="11"/>
                                            </p:txEl>
                                          </p:spTgt>
                                        </p:tgtEl>
                                      </p:cBhvr>
                                    </p:animEffect>
                                    <p:anim calcmode="lin" valueType="num">
                                      <p:cBhvr>
                                        <p:cTn id="64" dur="1000" fill="hold"/>
                                        <p:tgtEl>
                                          <p:spTgt spid="15362">
                                            <p:txEl>
                                              <p:pRg st="11" end="11"/>
                                            </p:txEl>
                                          </p:spTgt>
                                        </p:tgtEl>
                                        <p:attrNameLst>
                                          <p:attrName>ppt_x</p:attrName>
                                        </p:attrNameLst>
                                      </p:cBhvr>
                                      <p:tavLst>
                                        <p:tav tm="0">
                                          <p:val>
                                            <p:strVal val="#ppt_x"/>
                                          </p:val>
                                        </p:tav>
                                        <p:tav tm="100000">
                                          <p:val>
                                            <p:strVal val="#ppt_x"/>
                                          </p:val>
                                        </p:tav>
                                      </p:tavLst>
                                    </p:anim>
                                    <p:anim calcmode="lin" valueType="num">
                                      <p:cBhvr>
                                        <p:cTn id="65" dur="1000" fill="hold"/>
                                        <p:tgtEl>
                                          <p:spTgt spid="15362">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5362">
                                            <p:txEl>
                                              <p:pRg st="13" end="13"/>
                                            </p:txEl>
                                          </p:spTgt>
                                        </p:tgtEl>
                                        <p:attrNameLst>
                                          <p:attrName>style.visibility</p:attrName>
                                        </p:attrNameLst>
                                      </p:cBhvr>
                                      <p:to>
                                        <p:strVal val="visible"/>
                                      </p:to>
                                    </p:set>
                                    <p:animEffect transition="in" filter="fade">
                                      <p:cBhvr>
                                        <p:cTn id="70" dur="1000"/>
                                        <p:tgtEl>
                                          <p:spTgt spid="15362">
                                            <p:txEl>
                                              <p:pRg st="13" end="13"/>
                                            </p:txEl>
                                          </p:spTgt>
                                        </p:tgtEl>
                                      </p:cBhvr>
                                    </p:animEffect>
                                    <p:anim calcmode="lin" valueType="num">
                                      <p:cBhvr>
                                        <p:cTn id="71" dur="1000" fill="hold"/>
                                        <p:tgtEl>
                                          <p:spTgt spid="15362">
                                            <p:txEl>
                                              <p:pRg st="13" end="13"/>
                                            </p:txEl>
                                          </p:spTgt>
                                        </p:tgtEl>
                                        <p:attrNameLst>
                                          <p:attrName>ppt_x</p:attrName>
                                        </p:attrNameLst>
                                      </p:cBhvr>
                                      <p:tavLst>
                                        <p:tav tm="0">
                                          <p:val>
                                            <p:strVal val="#ppt_x"/>
                                          </p:val>
                                        </p:tav>
                                        <p:tav tm="100000">
                                          <p:val>
                                            <p:strVal val="#ppt_x"/>
                                          </p:val>
                                        </p:tav>
                                      </p:tavLst>
                                    </p:anim>
                                    <p:anim calcmode="lin" valueType="num">
                                      <p:cBhvr>
                                        <p:cTn id="72" dur="1000" fill="hold"/>
                                        <p:tgtEl>
                                          <p:spTgt spid="15362">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5362">
                                            <p:txEl>
                                              <p:pRg st="14" end="14"/>
                                            </p:txEl>
                                          </p:spTgt>
                                        </p:tgtEl>
                                        <p:attrNameLst>
                                          <p:attrName>style.visibility</p:attrName>
                                        </p:attrNameLst>
                                      </p:cBhvr>
                                      <p:to>
                                        <p:strVal val="visible"/>
                                      </p:to>
                                    </p:set>
                                    <p:animEffect transition="in" filter="fade">
                                      <p:cBhvr>
                                        <p:cTn id="77" dur="1000"/>
                                        <p:tgtEl>
                                          <p:spTgt spid="15362">
                                            <p:txEl>
                                              <p:pRg st="14" end="14"/>
                                            </p:txEl>
                                          </p:spTgt>
                                        </p:tgtEl>
                                      </p:cBhvr>
                                    </p:animEffect>
                                    <p:anim calcmode="lin" valueType="num">
                                      <p:cBhvr>
                                        <p:cTn id="78" dur="1000" fill="hold"/>
                                        <p:tgtEl>
                                          <p:spTgt spid="15362">
                                            <p:txEl>
                                              <p:pRg st="14" end="14"/>
                                            </p:txEl>
                                          </p:spTgt>
                                        </p:tgtEl>
                                        <p:attrNameLst>
                                          <p:attrName>ppt_x</p:attrName>
                                        </p:attrNameLst>
                                      </p:cBhvr>
                                      <p:tavLst>
                                        <p:tav tm="0">
                                          <p:val>
                                            <p:strVal val="#ppt_x"/>
                                          </p:val>
                                        </p:tav>
                                        <p:tav tm="100000">
                                          <p:val>
                                            <p:strVal val="#ppt_x"/>
                                          </p:val>
                                        </p:tav>
                                      </p:tavLst>
                                    </p:anim>
                                    <p:anim calcmode="lin" valueType="num">
                                      <p:cBhvr>
                                        <p:cTn id="79" dur="1000" fill="hold"/>
                                        <p:tgtEl>
                                          <p:spTgt spid="15362">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27385"/>
            <a:ext cx="9144000" cy="6857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8841006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7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4936077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95536" y="404664"/>
            <a:ext cx="7475289" cy="3446611"/>
          </a:xfrm>
        </p:spPr>
        <p:txBody>
          <a:bodyPr/>
          <a:lstStyle/>
          <a:p>
            <a:pPr algn="just">
              <a:buFont typeface="Wingdings" pitchFamily="2" charset="2"/>
              <a:buNone/>
            </a:pPr>
            <a:r>
              <a:rPr lang="en-US" altLang="zh-CN" b="1" dirty="0">
                <a:solidFill>
                  <a:srgbClr val="FDFED6"/>
                </a:solidFill>
              </a:rPr>
              <a:t>     </a:t>
            </a:r>
            <a:endParaRPr lang="en-US" altLang="zh-CN" b="1" dirty="0"/>
          </a:p>
          <a:p>
            <a:pPr algn="just">
              <a:buFont typeface="Wingdings" pitchFamily="2" charset="2"/>
              <a:buNone/>
            </a:pPr>
            <a:r>
              <a:rPr lang="en-US" altLang="zh-CN" sz="2800" b="1" i="1" u="sng" dirty="0" smtClean="0">
                <a:solidFill>
                  <a:srgbClr val="333399"/>
                </a:solidFill>
              </a:rPr>
              <a:t>Definition:</a:t>
            </a:r>
            <a:endParaRPr lang="en-US" altLang="zh-CN" sz="2800" b="1" i="1" u="sng" dirty="0">
              <a:solidFill>
                <a:srgbClr val="333399"/>
              </a:solidFill>
            </a:endParaRPr>
          </a:p>
          <a:p>
            <a:pPr lvl="1" algn="just">
              <a:lnSpc>
                <a:spcPct val="120000"/>
              </a:lnSpc>
              <a:buFont typeface="Wingdings" pitchFamily="2" charset="2"/>
              <a:buNone/>
            </a:pPr>
            <a:r>
              <a:rPr lang="en-US" altLang="zh-CN" b="1" i="1" dirty="0">
                <a:latin typeface="华文楷体" pitchFamily="2" charset="-122"/>
                <a:ea typeface="华文楷体" pitchFamily="2" charset="-122"/>
              </a:rPr>
              <a:t>    </a:t>
            </a:r>
            <a:r>
              <a:rPr lang="en-US" altLang="zh-CN" sz="2400" b="1" i="1" dirty="0" smtClean="0">
                <a:solidFill>
                  <a:srgbClr val="B40C9C"/>
                </a:solidFill>
                <a:latin typeface="华文楷体" pitchFamily="2" charset="-122"/>
                <a:ea typeface="华文楷体" pitchFamily="2" charset="-122"/>
              </a:rPr>
              <a:t>O</a:t>
            </a:r>
            <a:r>
              <a:rPr lang="en-US" altLang="zh-CN" sz="2400" i="1" dirty="0" smtClean="0">
                <a:solidFill>
                  <a:srgbClr val="D60093"/>
                </a:solidFill>
              </a:rPr>
              <a:t>r</a:t>
            </a:r>
            <a:r>
              <a:rPr lang="en-US" altLang="zh-CN" i="1" dirty="0" smtClean="0">
                <a:solidFill>
                  <a:srgbClr val="D60093"/>
                </a:solidFill>
              </a:rPr>
              <a:t>ganic </a:t>
            </a:r>
            <a:r>
              <a:rPr lang="en-US" altLang="zh-CN" i="1" dirty="0">
                <a:solidFill>
                  <a:srgbClr val="D60093"/>
                </a:solidFill>
              </a:rPr>
              <a:t>substances , essential in the diet in small amounts that are involved in fundamental functions of the </a:t>
            </a:r>
            <a:r>
              <a:rPr lang="en-US" altLang="zh-CN" i="1" dirty="0" smtClean="0">
                <a:solidFill>
                  <a:srgbClr val="D60093"/>
                </a:solidFill>
              </a:rPr>
              <a:t>body.</a:t>
            </a:r>
          </a:p>
          <a:p>
            <a:pPr lvl="1" algn="just">
              <a:lnSpc>
                <a:spcPct val="120000"/>
              </a:lnSpc>
              <a:buFont typeface="Wingdings" pitchFamily="2" charset="2"/>
              <a:buNone/>
            </a:pPr>
            <a:r>
              <a:rPr lang="en-US" altLang="zh-CN" i="1" dirty="0" smtClean="0">
                <a:solidFill>
                  <a:srgbClr val="D60093"/>
                </a:solidFill>
              </a:rPr>
              <a:t>                              OR</a:t>
            </a:r>
          </a:p>
          <a:p>
            <a:pPr lvl="1" algn="just">
              <a:lnSpc>
                <a:spcPct val="120000"/>
              </a:lnSpc>
              <a:buNone/>
            </a:pPr>
            <a:r>
              <a:rPr lang="en-US" altLang="zh-CN" i="1" dirty="0">
                <a:solidFill>
                  <a:srgbClr val="D60093"/>
                </a:solidFill>
              </a:rPr>
              <a:t> A vitamin is an organic compound required as a vital nutrient in limited amounts. </a:t>
            </a:r>
          </a:p>
          <a:p>
            <a:pPr lvl="1" algn="just">
              <a:lnSpc>
                <a:spcPct val="120000"/>
              </a:lnSpc>
              <a:buFont typeface="Wingdings" pitchFamily="2" charset="2"/>
              <a:buNone/>
            </a:pPr>
            <a:endParaRPr lang="en-US" altLang="zh-CN" dirty="0">
              <a:latin typeface="华文楷体" pitchFamily="2" charset="-122"/>
              <a:ea typeface="华文楷体" pitchFamily="2" charset="-122"/>
            </a:endParaRPr>
          </a:p>
          <a:p>
            <a:pPr algn="just">
              <a:buFont typeface="Wingdings" pitchFamily="2" charset="2"/>
              <a:buNone/>
            </a:pPr>
            <a:endParaRPr lang="en-US" altLang="zh-CN" dirty="0"/>
          </a:p>
        </p:txBody>
      </p:sp>
    </p:spTree>
    <p:extLst>
      <p:ext uri="{BB962C8B-B14F-4D97-AF65-F5344CB8AC3E}">
        <p14:creationId xmlns="" xmlns:p14="http://schemas.microsoft.com/office/powerpoint/2010/main" val="2935215586"/>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7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1340978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Rectangle 6"/>
          <p:cNvSpPr>
            <a:spLocks noGrp="1" noChangeArrowheads="1"/>
          </p:cNvSpPr>
          <p:nvPr>
            <p:ph type="ctrTitle" idx="4294967295"/>
          </p:nvPr>
        </p:nvSpPr>
        <p:spPr>
          <a:xfrm>
            <a:off x="2776538" y="1292225"/>
            <a:ext cx="4498975" cy="1143000"/>
          </a:xfrm>
        </p:spPr>
        <p:txBody>
          <a:bodyPr/>
          <a:lstStyle/>
          <a:p>
            <a:r>
              <a:rPr lang="en-US" altLang="zh-CN" sz="4800" b="0" dirty="0">
                <a:solidFill>
                  <a:srgbClr val="0000CC"/>
                </a:solidFill>
              </a:rPr>
              <a:t>    </a:t>
            </a:r>
            <a:r>
              <a:rPr lang="en-US" altLang="zh-CN" sz="3200" i="1" u="sng" dirty="0">
                <a:solidFill>
                  <a:srgbClr val="0000CC"/>
                </a:solidFill>
              </a:rPr>
              <a:t>Vitamin D</a:t>
            </a:r>
            <a:r>
              <a:rPr lang="en-US" altLang="zh-CN" sz="3200" b="0" i="1" u="sng" dirty="0">
                <a:solidFill>
                  <a:srgbClr val="0000CC"/>
                </a:solidFill>
              </a:rPr>
              <a:t/>
            </a:r>
            <a:br>
              <a:rPr lang="en-US" altLang="zh-CN" sz="3200" b="0" i="1" u="sng" dirty="0">
                <a:solidFill>
                  <a:srgbClr val="0000CC"/>
                </a:solidFill>
              </a:rPr>
            </a:br>
            <a:r>
              <a:rPr lang="en-US" altLang="zh-CN" sz="4800" b="0" dirty="0">
                <a:solidFill>
                  <a:srgbClr val="0000CC"/>
                </a:solidFill>
              </a:rPr>
              <a:t> </a:t>
            </a:r>
            <a:r>
              <a:rPr lang="en-US" altLang="zh-CN" sz="4800" dirty="0">
                <a:solidFill>
                  <a:srgbClr val="0000CC"/>
                </a:solidFill>
              </a:rPr>
              <a:t/>
            </a:r>
            <a:br>
              <a:rPr lang="en-US" altLang="zh-CN" sz="4800" dirty="0">
                <a:solidFill>
                  <a:srgbClr val="0000CC"/>
                </a:solidFill>
              </a:rPr>
            </a:br>
            <a:endParaRPr lang="en-US" altLang="zh-CN" sz="4800" dirty="0">
              <a:solidFill>
                <a:srgbClr val="0000CC"/>
              </a:solidFill>
            </a:endParaRPr>
          </a:p>
        </p:txBody>
      </p:sp>
      <p:sp>
        <p:nvSpPr>
          <p:cNvPr id="15367" name="Text Box 7"/>
          <p:cNvSpPr txBox="1">
            <a:spLocks noChangeArrowheads="1"/>
          </p:cNvSpPr>
          <p:nvPr/>
        </p:nvSpPr>
        <p:spPr bwMode="auto">
          <a:xfrm>
            <a:off x="899592" y="852775"/>
            <a:ext cx="5688633" cy="10772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marL="609600" indent="-609600">
              <a:defRPr kumimoji="1" sz="2400">
                <a:solidFill>
                  <a:schemeClr val="tx1"/>
                </a:solidFill>
                <a:latin typeface="Times New Roman" pitchFamily="18" charset="0"/>
                <a:ea typeface="SimSun" pitchFamily="2" charset="-122"/>
              </a:defRPr>
            </a:lvl1pPr>
            <a:lvl2pPr>
              <a:defRPr kumimoji="1" sz="2400">
                <a:solidFill>
                  <a:schemeClr val="tx1"/>
                </a:solidFill>
                <a:latin typeface="Times New Roman" pitchFamily="18" charset="0"/>
                <a:ea typeface="SimSun" pitchFamily="2" charset="-122"/>
              </a:defRPr>
            </a:lvl2pPr>
            <a:lvl3pPr>
              <a:defRPr kumimoji="1" sz="2400">
                <a:solidFill>
                  <a:schemeClr val="tx1"/>
                </a:solidFill>
                <a:latin typeface="Times New Roman" pitchFamily="18" charset="0"/>
                <a:ea typeface="SimSun" pitchFamily="2" charset="-122"/>
              </a:defRPr>
            </a:lvl3pPr>
            <a:lvl4pPr>
              <a:defRPr kumimoji="1" sz="2400">
                <a:solidFill>
                  <a:schemeClr val="tx1"/>
                </a:solidFill>
                <a:latin typeface="Times New Roman" pitchFamily="18" charset="0"/>
                <a:ea typeface="SimSun" pitchFamily="2" charset="-122"/>
              </a:defRPr>
            </a:lvl4pPr>
            <a:lvl5pPr>
              <a:defRPr kumimoji="1" sz="2400">
                <a:solidFill>
                  <a:schemeClr val="tx1"/>
                </a:solidFill>
                <a:latin typeface="Times New Roman" pitchFamily="18" charset="0"/>
                <a:ea typeface="SimSun" pitchFamily="2" charset="-122"/>
              </a:defRPr>
            </a:lvl5pPr>
            <a:lvl6pPr algn="l" rtl="0" fontAlgn="base">
              <a:spcBef>
                <a:spcPct val="0"/>
              </a:spcBef>
              <a:spcAft>
                <a:spcPct val="0"/>
              </a:spcAft>
              <a:defRPr kumimoji="1" sz="2400">
                <a:solidFill>
                  <a:schemeClr val="tx1"/>
                </a:solidFill>
                <a:latin typeface="Times New Roman" pitchFamily="18" charset="0"/>
                <a:ea typeface="SimSun" pitchFamily="2" charset="-122"/>
              </a:defRPr>
            </a:lvl6pPr>
            <a:lvl7pPr algn="l" rtl="0" fontAlgn="base">
              <a:spcBef>
                <a:spcPct val="0"/>
              </a:spcBef>
              <a:spcAft>
                <a:spcPct val="0"/>
              </a:spcAft>
              <a:defRPr kumimoji="1" sz="2400">
                <a:solidFill>
                  <a:schemeClr val="tx1"/>
                </a:solidFill>
                <a:latin typeface="Times New Roman" pitchFamily="18" charset="0"/>
                <a:ea typeface="SimSun" pitchFamily="2" charset="-122"/>
              </a:defRPr>
            </a:lvl7pPr>
            <a:lvl8pPr algn="l" rtl="0" fontAlgn="base">
              <a:spcBef>
                <a:spcPct val="0"/>
              </a:spcBef>
              <a:spcAft>
                <a:spcPct val="0"/>
              </a:spcAft>
              <a:defRPr kumimoji="1" sz="2400">
                <a:solidFill>
                  <a:schemeClr val="tx1"/>
                </a:solidFill>
                <a:latin typeface="Times New Roman" pitchFamily="18" charset="0"/>
                <a:ea typeface="SimSun" pitchFamily="2" charset="-122"/>
              </a:defRPr>
            </a:lvl8pPr>
            <a:lvl9pPr algn="l" rtl="0" fontAlgn="base">
              <a:spcBef>
                <a:spcPct val="0"/>
              </a:spcBef>
              <a:spcAft>
                <a:spcPct val="0"/>
              </a:spcAft>
              <a:defRPr kumimoji="1" sz="2400">
                <a:solidFill>
                  <a:schemeClr val="tx1"/>
                </a:solidFill>
                <a:latin typeface="Times New Roman" pitchFamily="18" charset="0"/>
                <a:ea typeface="SimSun" pitchFamily="2" charset="-122"/>
              </a:defRPr>
            </a:lvl9pPr>
          </a:lstStyle>
          <a:p>
            <a:pPr algn="l" rtl="0" fontAlgn="base">
              <a:lnSpc>
                <a:spcPct val="90000"/>
              </a:lnSpc>
              <a:spcBef>
                <a:spcPct val="20000"/>
              </a:spcBef>
              <a:spcAft>
                <a:spcPct val="0"/>
              </a:spcAft>
              <a:buClr>
                <a:srgbClr val="330066"/>
              </a:buClr>
              <a:buSzPct val="75000"/>
              <a:buFont typeface="Wingdings" pitchFamily="2" charset="2"/>
              <a:buNone/>
            </a:pPr>
            <a:r>
              <a:rPr lang="en-US" altLang="zh-CN" sz="3200" b="1" i="1" u="sng" dirty="0" smtClean="0">
                <a:solidFill>
                  <a:srgbClr val="333399"/>
                </a:solidFill>
              </a:rPr>
              <a:t>Chemical nature and properties</a:t>
            </a:r>
          </a:p>
          <a:p>
            <a:pPr algn="l" rtl="0" fontAlgn="base">
              <a:lnSpc>
                <a:spcPct val="90000"/>
              </a:lnSpc>
              <a:spcBef>
                <a:spcPct val="20000"/>
              </a:spcBef>
              <a:spcAft>
                <a:spcPct val="0"/>
              </a:spcAft>
              <a:buClr>
                <a:srgbClr val="330066"/>
              </a:buClr>
              <a:buSzPct val="75000"/>
              <a:buFont typeface="Wingdings" pitchFamily="2" charset="2"/>
              <a:buNone/>
            </a:pPr>
            <a:endParaRPr lang="en-US" altLang="zh-CN" sz="3200" b="1" dirty="0" smtClean="0">
              <a:solidFill>
                <a:srgbClr val="FF3300"/>
              </a:solidFill>
            </a:endParaRPr>
          </a:p>
        </p:txBody>
      </p:sp>
      <p:sp>
        <p:nvSpPr>
          <p:cNvPr id="15368" name="Rectangle 8"/>
          <p:cNvSpPr>
            <a:spLocks noChangeArrowheads="1"/>
          </p:cNvSpPr>
          <p:nvPr/>
        </p:nvSpPr>
        <p:spPr bwMode="auto">
          <a:xfrm>
            <a:off x="549275" y="1944688"/>
            <a:ext cx="8083550" cy="43926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SzPct val="70000"/>
              <a:buFont typeface="Wingdings" pitchFamily="2" charset="2"/>
              <a:buChar char="l"/>
              <a:defRPr sz="3000">
                <a:solidFill>
                  <a:schemeClr val="tx1"/>
                </a:solidFill>
                <a:latin typeface="Arial" pitchFamily="34" charset="0"/>
                <a:ea typeface="SimSun" pitchFamily="2" charset="-122"/>
              </a:defRPr>
            </a:lvl1pPr>
            <a:lvl2pPr marL="365125">
              <a:spcBef>
                <a:spcPct val="20000"/>
              </a:spcBef>
              <a:buClr>
                <a:schemeClr val="accent2"/>
              </a:buClr>
              <a:buSzPct val="70000"/>
              <a:buFont typeface="Wingdings" pitchFamily="2" charset="2"/>
              <a:buChar char="l"/>
              <a:defRPr sz="2600">
                <a:solidFill>
                  <a:schemeClr val="tx1"/>
                </a:solidFill>
                <a:latin typeface="Arial" pitchFamily="34" charset="0"/>
                <a:ea typeface="SimSun" pitchFamily="2" charset="-122"/>
              </a:defRPr>
            </a:lvl2pPr>
            <a:lvl3pPr marL="1431925">
              <a:spcBef>
                <a:spcPct val="20000"/>
              </a:spcBef>
              <a:buClr>
                <a:schemeClr val="accent1"/>
              </a:buClr>
              <a:buSzPct val="70000"/>
              <a:buFont typeface="Wingdings" pitchFamily="2" charset="2"/>
              <a:buChar char="l"/>
              <a:defRPr sz="2300">
                <a:solidFill>
                  <a:schemeClr val="tx1"/>
                </a:solidFill>
                <a:latin typeface="Arial" pitchFamily="34" charset="0"/>
                <a:ea typeface="SimSun" pitchFamily="2" charset="-122"/>
              </a:defRPr>
            </a:lvl3pPr>
            <a:lvl4pPr marL="1931988" indent="-228600">
              <a:spcBef>
                <a:spcPct val="20000"/>
              </a:spcBef>
              <a:buClr>
                <a:schemeClr val="tx2"/>
              </a:buClr>
              <a:buSzPct val="75000"/>
              <a:buFont typeface="Wingdings" pitchFamily="2" charset="2"/>
              <a:buChar char="§"/>
              <a:defRPr sz="2000">
                <a:solidFill>
                  <a:schemeClr val="tx1"/>
                </a:solidFill>
                <a:latin typeface="Arial" pitchFamily="34" charset="0"/>
                <a:ea typeface="SimSun" pitchFamily="2" charset="-122"/>
              </a:defRPr>
            </a:lvl4pPr>
            <a:lvl5pPr marL="2339975" indent="-228600">
              <a:spcBef>
                <a:spcPct val="20000"/>
              </a:spcBef>
              <a:buClr>
                <a:schemeClr val="folHlink"/>
              </a:buClr>
              <a:buSzPct val="80000"/>
              <a:buFont typeface="Wingdings" pitchFamily="2" charset="2"/>
              <a:buChar char="§"/>
              <a:defRPr sz="2000">
                <a:solidFill>
                  <a:schemeClr val="tx1"/>
                </a:solidFill>
                <a:latin typeface="Arial" pitchFamily="34" charset="0"/>
                <a:ea typeface="SimSun" pitchFamily="2" charset="-122"/>
              </a:defRPr>
            </a:lvl5pPr>
            <a:lvl6pPr marL="2797175" indent="-228600"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6pPr>
            <a:lvl7pPr marL="3254375" indent="-228600"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7pPr>
            <a:lvl8pPr marL="3711575" indent="-228600"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8pPr>
            <a:lvl9pPr marL="4168775" indent="-228600"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9pPr>
          </a:lstStyle>
          <a:p>
            <a:pPr algn="l" rtl="0" fontAlgn="base">
              <a:lnSpc>
                <a:spcPct val="120000"/>
              </a:lnSpc>
              <a:spcAft>
                <a:spcPct val="0"/>
              </a:spcAft>
              <a:buClr>
                <a:srgbClr val="330066"/>
              </a:buClr>
              <a:buFont typeface="Wingdings" pitchFamily="2" charset="2"/>
              <a:buNone/>
            </a:pPr>
            <a:r>
              <a:rPr lang="en-US" altLang="zh-CN" sz="2600" b="1" dirty="0" smtClean="0">
                <a:solidFill>
                  <a:srgbClr val="000000"/>
                </a:solidFill>
                <a:ea typeface="华文楷体" pitchFamily="2" charset="-122"/>
              </a:rPr>
              <a:t>﹡</a:t>
            </a:r>
            <a:r>
              <a:rPr lang="en-US" altLang="zh-CN" sz="2600" b="1" i="1" dirty="0" smtClean="0">
                <a:solidFill>
                  <a:srgbClr val="B40C9C"/>
                </a:solidFill>
                <a:ea typeface="华文楷体" pitchFamily="2" charset="-122"/>
              </a:rPr>
              <a:t>T</a:t>
            </a:r>
            <a:r>
              <a:rPr lang="en-US" altLang="zh-CN" sz="2600" b="1" i="1" dirty="0" smtClean="0">
                <a:solidFill>
                  <a:srgbClr val="D60093"/>
                </a:solidFill>
                <a:ea typeface="华文楷体" pitchFamily="2" charset="-122"/>
              </a:rPr>
              <a:t>ypes</a:t>
            </a:r>
            <a:r>
              <a:rPr lang="zh-CN" altLang="en-US" sz="2600" b="1" i="1" dirty="0" smtClean="0">
                <a:solidFill>
                  <a:srgbClr val="D60093"/>
                </a:solidFill>
                <a:ea typeface="华文楷体" pitchFamily="2" charset="-122"/>
              </a:rPr>
              <a:t>：</a:t>
            </a:r>
            <a:r>
              <a:rPr lang="en-US" altLang="zh-CN" sz="2000" b="1" i="1" dirty="0" smtClean="0">
                <a:solidFill>
                  <a:srgbClr val="D60093"/>
                </a:solidFill>
                <a:ea typeface="华文楷体" pitchFamily="2" charset="-122"/>
              </a:rPr>
              <a:t>VitD</a:t>
            </a:r>
            <a:r>
              <a:rPr lang="en-US" altLang="zh-CN" sz="2000" b="1" i="1" baseline="-25000" dirty="0" smtClean="0">
                <a:solidFill>
                  <a:srgbClr val="D60093"/>
                </a:solidFill>
                <a:ea typeface="华文楷体" pitchFamily="2" charset="-122"/>
              </a:rPr>
              <a:t>2</a:t>
            </a:r>
            <a:r>
              <a:rPr lang="zh-CN" altLang="en-US" sz="2000" b="1" i="1" dirty="0" smtClean="0">
                <a:solidFill>
                  <a:srgbClr val="D60093"/>
                </a:solidFill>
                <a:ea typeface="华文楷体" pitchFamily="2" charset="-122"/>
              </a:rPr>
              <a:t>（</a:t>
            </a:r>
            <a:r>
              <a:rPr lang="en-US" altLang="zh-CN" sz="2000" b="1" i="1" dirty="0" err="1" smtClean="0">
                <a:solidFill>
                  <a:srgbClr val="333399"/>
                </a:solidFill>
                <a:ea typeface="华文楷体" pitchFamily="2" charset="-122"/>
              </a:rPr>
              <a:t>Ergocalciferol</a:t>
            </a:r>
            <a:r>
              <a:rPr lang="zh-CN" altLang="en-US" sz="2000" b="1" i="1" dirty="0" smtClean="0">
                <a:solidFill>
                  <a:srgbClr val="D60093"/>
                </a:solidFill>
                <a:ea typeface="华文楷体" pitchFamily="2" charset="-122"/>
              </a:rPr>
              <a:t>）</a:t>
            </a:r>
            <a:r>
              <a:rPr lang="en-US" altLang="zh-CN" sz="2000" b="1" i="1" dirty="0" smtClean="0">
                <a:solidFill>
                  <a:srgbClr val="D60093"/>
                </a:solidFill>
                <a:ea typeface="华文楷体" pitchFamily="2" charset="-122"/>
              </a:rPr>
              <a:t>.</a:t>
            </a:r>
            <a:endParaRPr lang="zh-CN" altLang="en-US" sz="2000" b="1" i="1" dirty="0" smtClean="0">
              <a:solidFill>
                <a:srgbClr val="D60093"/>
              </a:solidFill>
              <a:ea typeface="华文楷体" pitchFamily="2" charset="-122"/>
            </a:endParaRPr>
          </a:p>
          <a:p>
            <a:pPr lvl="2" algn="l" rtl="0" fontAlgn="base">
              <a:lnSpc>
                <a:spcPct val="120000"/>
              </a:lnSpc>
              <a:spcAft>
                <a:spcPct val="0"/>
              </a:spcAft>
              <a:buClr>
                <a:srgbClr val="CCCC00"/>
              </a:buClr>
              <a:buFont typeface="Wingdings" pitchFamily="2" charset="2"/>
              <a:buNone/>
            </a:pPr>
            <a:r>
              <a:rPr lang="zh-CN" altLang="en-US" sz="2100" b="1" i="1" dirty="0" smtClean="0">
                <a:solidFill>
                  <a:srgbClr val="D60093"/>
                </a:solidFill>
                <a:ea typeface="华文楷体" pitchFamily="2" charset="-122"/>
              </a:rPr>
              <a:t> </a:t>
            </a:r>
            <a:r>
              <a:rPr lang="en-US" altLang="zh-CN" sz="2100" b="1" i="1" dirty="0" smtClean="0">
                <a:solidFill>
                  <a:srgbClr val="D60093"/>
                </a:solidFill>
                <a:ea typeface="华文楷体" pitchFamily="2" charset="-122"/>
              </a:rPr>
              <a:t>VitD</a:t>
            </a:r>
            <a:r>
              <a:rPr lang="en-US" altLang="zh-CN" sz="2100" b="1" i="1" baseline="-25000" dirty="0" smtClean="0">
                <a:solidFill>
                  <a:srgbClr val="D60093"/>
                </a:solidFill>
                <a:ea typeface="华文楷体" pitchFamily="2" charset="-122"/>
              </a:rPr>
              <a:t>3</a:t>
            </a:r>
            <a:r>
              <a:rPr lang="zh-CN" altLang="en-US" sz="2100" b="1" i="1" dirty="0" smtClean="0">
                <a:solidFill>
                  <a:srgbClr val="D60093"/>
                </a:solidFill>
                <a:ea typeface="华文楷体" pitchFamily="2" charset="-122"/>
              </a:rPr>
              <a:t>（</a:t>
            </a:r>
            <a:r>
              <a:rPr lang="en-US" altLang="zh-CN" b="1" i="1" dirty="0" smtClean="0">
                <a:solidFill>
                  <a:srgbClr val="333399"/>
                </a:solidFill>
              </a:rPr>
              <a:t>Cholecalciferol</a:t>
            </a:r>
            <a:r>
              <a:rPr lang="en-US" altLang="zh-CN" sz="3000" i="1" dirty="0" smtClean="0">
                <a:solidFill>
                  <a:srgbClr val="333399"/>
                </a:solidFill>
              </a:rPr>
              <a:t> </a:t>
            </a:r>
            <a:r>
              <a:rPr lang="zh-CN" altLang="en-US" sz="2100" b="1" i="1" dirty="0" smtClean="0">
                <a:solidFill>
                  <a:srgbClr val="D60093"/>
                </a:solidFill>
                <a:ea typeface="华文楷体" pitchFamily="2" charset="-122"/>
              </a:rPr>
              <a:t>）</a:t>
            </a:r>
            <a:r>
              <a:rPr lang="en-US" altLang="zh-CN" sz="2100" b="1" i="1" dirty="0" smtClean="0">
                <a:solidFill>
                  <a:srgbClr val="D60093"/>
                </a:solidFill>
                <a:ea typeface="华文楷体" pitchFamily="2" charset="-122"/>
              </a:rPr>
              <a:t>.</a:t>
            </a:r>
            <a:endParaRPr lang="zh-CN" altLang="en-US" sz="2100" b="1" i="1" dirty="0" smtClean="0">
              <a:solidFill>
                <a:srgbClr val="D60093"/>
              </a:solidFill>
              <a:ea typeface="华文楷体" pitchFamily="2" charset="-122"/>
            </a:endParaRPr>
          </a:p>
          <a:p>
            <a:pPr algn="l" rtl="0" fontAlgn="base">
              <a:lnSpc>
                <a:spcPct val="120000"/>
              </a:lnSpc>
              <a:spcAft>
                <a:spcPct val="0"/>
              </a:spcAft>
              <a:buClr>
                <a:srgbClr val="330066"/>
              </a:buClr>
              <a:buFont typeface="Wingdings" pitchFamily="2" charset="2"/>
              <a:buNone/>
            </a:pPr>
            <a:r>
              <a:rPr lang="en-US" altLang="zh-CN" sz="2600" b="1" i="1" dirty="0" smtClean="0">
                <a:solidFill>
                  <a:srgbClr val="D60093"/>
                </a:solidFill>
                <a:ea typeface="华文楷体" pitchFamily="2" charset="-122"/>
              </a:rPr>
              <a:t>﹡pro-</a:t>
            </a:r>
            <a:r>
              <a:rPr lang="en-US" altLang="zh-CN" sz="2000" b="1" i="1" dirty="0" smtClean="0">
                <a:solidFill>
                  <a:srgbClr val="D60093"/>
                </a:solidFill>
                <a:ea typeface="华文楷体" pitchFamily="2" charset="-122"/>
              </a:rPr>
              <a:t>VitD</a:t>
            </a:r>
            <a:r>
              <a:rPr lang="en-US" altLang="zh-CN" sz="2000" b="1" i="1" baseline="-25000" dirty="0" smtClean="0">
                <a:solidFill>
                  <a:srgbClr val="D60093"/>
                </a:solidFill>
                <a:ea typeface="华文楷体" pitchFamily="2" charset="-122"/>
              </a:rPr>
              <a:t>2</a:t>
            </a:r>
            <a:r>
              <a:rPr lang="zh-CN" altLang="en-US" sz="2000" b="1" i="1" dirty="0" smtClean="0">
                <a:solidFill>
                  <a:srgbClr val="D60093"/>
                </a:solidFill>
                <a:ea typeface="华文楷体" pitchFamily="2" charset="-122"/>
              </a:rPr>
              <a:t>：</a:t>
            </a:r>
            <a:r>
              <a:rPr lang="en-US" altLang="zh-CN" sz="2000" b="1" i="1" dirty="0" err="1" smtClean="0">
                <a:solidFill>
                  <a:srgbClr val="D60093"/>
                </a:solidFill>
                <a:ea typeface="华文楷体" pitchFamily="2" charset="-122"/>
              </a:rPr>
              <a:t>Ergosterol</a:t>
            </a:r>
            <a:endParaRPr lang="en-US" altLang="zh-CN" sz="2000" b="1" i="1" baseline="-25000" dirty="0" smtClean="0">
              <a:solidFill>
                <a:srgbClr val="D60093"/>
              </a:solidFill>
              <a:ea typeface="华文楷体" pitchFamily="2" charset="-122"/>
            </a:endParaRPr>
          </a:p>
          <a:p>
            <a:pPr lvl="1" algn="l" rtl="0" fontAlgn="base">
              <a:lnSpc>
                <a:spcPct val="120000"/>
              </a:lnSpc>
              <a:spcAft>
                <a:spcPct val="0"/>
              </a:spcAft>
              <a:buClr>
                <a:srgbClr val="669999"/>
              </a:buClr>
              <a:buFont typeface="Wingdings" pitchFamily="2" charset="2"/>
              <a:buNone/>
            </a:pPr>
            <a:r>
              <a:rPr lang="en-US" altLang="zh-CN" sz="2200" b="1" i="1" dirty="0" smtClean="0">
                <a:solidFill>
                  <a:srgbClr val="D60093"/>
                </a:solidFill>
                <a:ea typeface="华文楷体" pitchFamily="2" charset="-122"/>
              </a:rPr>
              <a:t>Pro-VitD</a:t>
            </a:r>
            <a:r>
              <a:rPr lang="en-US" altLang="zh-CN" sz="2200" b="1" i="1" baseline="-25000" dirty="0" smtClean="0">
                <a:solidFill>
                  <a:srgbClr val="D60093"/>
                </a:solidFill>
                <a:ea typeface="华文楷体" pitchFamily="2" charset="-122"/>
              </a:rPr>
              <a:t>3</a:t>
            </a:r>
            <a:r>
              <a:rPr lang="zh-CN" altLang="en-US" sz="2200" b="1" i="1" dirty="0" smtClean="0">
                <a:solidFill>
                  <a:srgbClr val="D60093"/>
                </a:solidFill>
                <a:ea typeface="华文楷体" pitchFamily="2" charset="-122"/>
              </a:rPr>
              <a:t>： </a:t>
            </a:r>
            <a:r>
              <a:rPr lang="en-US" altLang="zh-CN" sz="2200" b="1" i="1" dirty="0" smtClean="0">
                <a:solidFill>
                  <a:srgbClr val="FF3300"/>
                </a:solidFill>
                <a:ea typeface="华文楷体" pitchFamily="2" charset="-122"/>
              </a:rPr>
              <a:t>7-hydro-cholesterol</a:t>
            </a:r>
          </a:p>
          <a:p>
            <a:pPr lvl="2" algn="l" rtl="0" fontAlgn="base">
              <a:lnSpc>
                <a:spcPct val="120000"/>
              </a:lnSpc>
              <a:spcAft>
                <a:spcPct val="0"/>
              </a:spcAft>
              <a:buClr>
                <a:srgbClr val="CCCC00"/>
              </a:buClr>
              <a:buFont typeface="Wingdings" pitchFamily="2" charset="2"/>
              <a:buNone/>
            </a:pPr>
            <a:r>
              <a:rPr lang="en-US" altLang="zh-CN" sz="2100" b="1" i="1" dirty="0" smtClean="0">
                <a:solidFill>
                  <a:srgbClr val="D60093"/>
                </a:solidFill>
                <a:ea typeface="华文楷体" pitchFamily="2" charset="-122"/>
              </a:rPr>
              <a:t> Ergosterol → </a:t>
            </a:r>
            <a:r>
              <a:rPr lang="en-US" altLang="zh-CN" sz="2100" b="1" i="1" dirty="0" smtClean="0">
                <a:solidFill>
                  <a:srgbClr val="333399"/>
                </a:solidFill>
                <a:ea typeface="华文楷体" pitchFamily="2" charset="-122"/>
              </a:rPr>
              <a:t>VitD</a:t>
            </a:r>
            <a:r>
              <a:rPr lang="en-US" altLang="zh-CN" sz="2100" b="1" i="1" baseline="-25000" dirty="0" smtClean="0">
                <a:solidFill>
                  <a:srgbClr val="333399"/>
                </a:solidFill>
                <a:ea typeface="华文楷体" pitchFamily="2" charset="-122"/>
              </a:rPr>
              <a:t>2.</a:t>
            </a:r>
            <a:endParaRPr lang="en-US" altLang="zh-CN" sz="2100" b="1" i="1" dirty="0" smtClean="0">
              <a:solidFill>
                <a:srgbClr val="333399"/>
              </a:solidFill>
              <a:ea typeface="华文楷体" pitchFamily="2" charset="-122"/>
            </a:endParaRPr>
          </a:p>
          <a:p>
            <a:pPr lvl="2" algn="l" rtl="0" fontAlgn="base">
              <a:lnSpc>
                <a:spcPct val="120000"/>
              </a:lnSpc>
              <a:spcAft>
                <a:spcPct val="0"/>
              </a:spcAft>
              <a:buClr>
                <a:srgbClr val="CCCC00"/>
              </a:buClr>
              <a:buFont typeface="Wingdings" pitchFamily="2" charset="2"/>
              <a:buNone/>
            </a:pPr>
            <a:r>
              <a:rPr lang="en-US" altLang="zh-CN" sz="2100" b="1" i="1" dirty="0" smtClean="0">
                <a:solidFill>
                  <a:srgbClr val="D60093"/>
                </a:solidFill>
                <a:ea typeface="华文楷体" pitchFamily="2" charset="-122"/>
              </a:rPr>
              <a:t>Cholesterol → </a:t>
            </a:r>
            <a:r>
              <a:rPr lang="en-US" altLang="zh-CN" sz="2100" b="1" i="1" dirty="0" smtClean="0">
                <a:solidFill>
                  <a:srgbClr val="FF3300"/>
                </a:solidFill>
                <a:ea typeface="华文楷体" pitchFamily="2" charset="-122"/>
              </a:rPr>
              <a:t>7-hydro cholesterol </a:t>
            </a:r>
            <a:r>
              <a:rPr lang="en-US" altLang="zh-CN" sz="2100" b="1" i="1" dirty="0" smtClean="0">
                <a:solidFill>
                  <a:srgbClr val="D60093"/>
                </a:solidFill>
                <a:ea typeface="华文楷体" pitchFamily="2" charset="-122"/>
              </a:rPr>
              <a:t>→ </a:t>
            </a:r>
            <a:r>
              <a:rPr lang="en-US" altLang="zh-CN" sz="2100" b="1" i="1" dirty="0" smtClean="0">
                <a:solidFill>
                  <a:srgbClr val="333399"/>
                </a:solidFill>
                <a:ea typeface="华文楷体" pitchFamily="2" charset="-122"/>
              </a:rPr>
              <a:t>VitD</a:t>
            </a:r>
            <a:r>
              <a:rPr lang="en-US" altLang="zh-CN" sz="2100" b="1" i="1" baseline="-25000" dirty="0" smtClean="0">
                <a:solidFill>
                  <a:srgbClr val="333399"/>
                </a:solidFill>
                <a:ea typeface="华文楷体" pitchFamily="2" charset="-122"/>
              </a:rPr>
              <a:t>3.</a:t>
            </a:r>
          </a:p>
          <a:p>
            <a:pPr algn="l" rtl="0" fontAlgn="base">
              <a:lnSpc>
                <a:spcPct val="120000"/>
              </a:lnSpc>
              <a:spcAft>
                <a:spcPct val="0"/>
              </a:spcAft>
              <a:buClr>
                <a:srgbClr val="330066"/>
              </a:buClr>
              <a:buFont typeface="Wingdings" pitchFamily="2" charset="2"/>
              <a:buNone/>
            </a:pPr>
            <a:r>
              <a:rPr lang="en-US" altLang="zh-CN" sz="2600" b="1" i="1" dirty="0" smtClean="0">
                <a:solidFill>
                  <a:srgbClr val="D60093"/>
                </a:solidFill>
                <a:ea typeface="华文楷体" pitchFamily="2" charset="-122"/>
              </a:rPr>
              <a:t>﹡Active form of VitD</a:t>
            </a:r>
            <a:r>
              <a:rPr lang="en-US" altLang="zh-CN" sz="2600" b="1" i="1" baseline="-25000" dirty="0" smtClean="0">
                <a:solidFill>
                  <a:srgbClr val="D60093"/>
                </a:solidFill>
                <a:ea typeface="华文楷体" pitchFamily="2" charset="-122"/>
              </a:rPr>
              <a:t>3</a:t>
            </a:r>
            <a:r>
              <a:rPr lang="zh-CN" altLang="en-US" sz="2600" b="1" i="1" dirty="0" smtClean="0">
                <a:solidFill>
                  <a:srgbClr val="D60093"/>
                </a:solidFill>
                <a:ea typeface="华文楷体" pitchFamily="2" charset="-122"/>
              </a:rPr>
              <a:t>： </a:t>
            </a:r>
            <a:r>
              <a:rPr lang="en-US" altLang="zh-CN" sz="2600" b="1" i="1" dirty="0" smtClean="0">
                <a:solidFill>
                  <a:srgbClr val="333399"/>
                </a:solidFill>
                <a:ea typeface="华文楷体" pitchFamily="2" charset="-122"/>
              </a:rPr>
              <a:t>1, 25- (OH)</a:t>
            </a:r>
            <a:r>
              <a:rPr lang="en-US" altLang="zh-CN" sz="2600" b="1" i="1" baseline="-25000" dirty="0" smtClean="0">
                <a:solidFill>
                  <a:srgbClr val="333399"/>
                </a:solidFill>
                <a:ea typeface="华文楷体" pitchFamily="2" charset="-122"/>
              </a:rPr>
              <a:t>2</a:t>
            </a:r>
            <a:r>
              <a:rPr lang="en-US" altLang="zh-CN" sz="2600" b="1" i="1" dirty="0" smtClean="0">
                <a:solidFill>
                  <a:srgbClr val="333399"/>
                </a:solidFill>
                <a:ea typeface="华文楷体" pitchFamily="2" charset="-122"/>
              </a:rPr>
              <a:t>-VitD</a:t>
            </a:r>
            <a:r>
              <a:rPr lang="en-US" altLang="zh-CN" sz="2600" b="1" i="1" baseline="-25000" dirty="0" smtClean="0">
                <a:solidFill>
                  <a:srgbClr val="333399"/>
                </a:solidFill>
                <a:ea typeface="华文楷体" pitchFamily="2" charset="-122"/>
              </a:rPr>
              <a:t>3.</a:t>
            </a:r>
          </a:p>
          <a:p>
            <a:pPr algn="l" rtl="0" fontAlgn="base">
              <a:lnSpc>
                <a:spcPct val="120000"/>
              </a:lnSpc>
              <a:spcAft>
                <a:spcPct val="0"/>
              </a:spcAft>
              <a:buClr>
                <a:srgbClr val="330066"/>
              </a:buClr>
              <a:buFont typeface="Wingdings" pitchFamily="2" charset="2"/>
              <a:buNone/>
            </a:pPr>
            <a:r>
              <a:rPr lang="en-US" altLang="zh-CN" sz="2600" b="1" i="1" dirty="0" smtClean="0">
                <a:solidFill>
                  <a:srgbClr val="D60093"/>
                </a:solidFill>
                <a:ea typeface="华文楷体" pitchFamily="2" charset="-122"/>
              </a:rPr>
              <a:t>   Transportation: </a:t>
            </a:r>
            <a:r>
              <a:rPr lang="en-US" altLang="zh-CN" sz="2600" b="1" i="1" dirty="0" smtClean="0">
                <a:solidFill>
                  <a:srgbClr val="333399"/>
                </a:solidFill>
                <a:ea typeface="华文楷体" pitchFamily="2" charset="-122"/>
              </a:rPr>
              <a:t> DBP</a:t>
            </a:r>
            <a:r>
              <a:rPr lang="en-US" altLang="zh-CN" sz="2600" b="1" i="1" dirty="0" smtClean="0">
                <a:solidFill>
                  <a:srgbClr val="D60093"/>
                </a:solidFill>
                <a:ea typeface="华文楷体" pitchFamily="2" charset="-122"/>
              </a:rPr>
              <a:t> .</a:t>
            </a:r>
          </a:p>
        </p:txBody>
      </p:sp>
    </p:spTree>
    <p:extLst>
      <p:ext uri="{BB962C8B-B14F-4D97-AF65-F5344CB8AC3E}">
        <p14:creationId xmlns="" xmlns:p14="http://schemas.microsoft.com/office/powerpoint/2010/main" val="26871622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367"/>
                                        </p:tgtEl>
                                        <p:attrNameLst>
                                          <p:attrName>style.visibility</p:attrName>
                                        </p:attrNameLst>
                                      </p:cBhvr>
                                      <p:to>
                                        <p:strVal val="visible"/>
                                      </p:to>
                                    </p:set>
                                    <p:animEffect transition="in" filter="slide(fromBottom)">
                                      <p:cBhvr>
                                        <p:cTn id="7" dur="500"/>
                                        <p:tgtEl>
                                          <p:spTgt spid="153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368">
                                            <p:txEl>
                                              <p:pRg st="0" end="0"/>
                                            </p:txEl>
                                          </p:spTgt>
                                        </p:tgtEl>
                                        <p:attrNameLst>
                                          <p:attrName>style.visibility</p:attrName>
                                        </p:attrNameLst>
                                      </p:cBhvr>
                                      <p:to>
                                        <p:strVal val="visible"/>
                                      </p:to>
                                    </p:set>
                                    <p:animEffect transition="in" filter="blinds(horizontal)">
                                      <p:cBhvr>
                                        <p:cTn id="12" dur="500"/>
                                        <p:tgtEl>
                                          <p:spTgt spid="15368">
                                            <p:txEl>
                                              <p:pRg st="0" end="0"/>
                                            </p:txEl>
                                          </p:spTgt>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5368">
                                            <p:txEl>
                                              <p:pRg st="1" end="1"/>
                                            </p:txEl>
                                          </p:spTgt>
                                        </p:tgtEl>
                                        <p:attrNameLst>
                                          <p:attrName>style.visibility</p:attrName>
                                        </p:attrNameLst>
                                      </p:cBhvr>
                                      <p:to>
                                        <p:strVal val="visible"/>
                                      </p:to>
                                    </p:set>
                                    <p:animEffect transition="in" filter="blinds(horizontal)">
                                      <p:cBhvr>
                                        <p:cTn id="15" dur="500"/>
                                        <p:tgtEl>
                                          <p:spTgt spid="15368">
                                            <p:txEl>
                                              <p:pRg st="1" end="1"/>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5368">
                                            <p:txEl>
                                              <p:pRg st="2" end="2"/>
                                            </p:txEl>
                                          </p:spTgt>
                                        </p:tgtEl>
                                        <p:attrNameLst>
                                          <p:attrName>style.visibility</p:attrName>
                                        </p:attrNameLst>
                                      </p:cBhvr>
                                      <p:to>
                                        <p:strVal val="visible"/>
                                      </p:to>
                                    </p:set>
                                    <p:animEffect transition="in" filter="blinds(horizontal)">
                                      <p:cBhvr>
                                        <p:cTn id="18" dur="500"/>
                                        <p:tgtEl>
                                          <p:spTgt spid="15368">
                                            <p:txEl>
                                              <p:pRg st="2" end="2"/>
                                            </p:txEl>
                                          </p:spTgt>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5368">
                                            <p:txEl>
                                              <p:pRg st="3" end="3"/>
                                            </p:txEl>
                                          </p:spTgt>
                                        </p:tgtEl>
                                        <p:attrNameLst>
                                          <p:attrName>style.visibility</p:attrName>
                                        </p:attrNameLst>
                                      </p:cBhvr>
                                      <p:to>
                                        <p:strVal val="visible"/>
                                      </p:to>
                                    </p:set>
                                    <p:animEffect transition="in" filter="blinds(horizontal)">
                                      <p:cBhvr>
                                        <p:cTn id="21" dur="500"/>
                                        <p:tgtEl>
                                          <p:spTgt spid="15368">
                                            <p:txEl>
                                              <p:pRg st="3" end="3"/>
                                            </p:txEl>
                                          </p:spTgt>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5368">
                                            <p:txEl>
                                              <p:pRg st="4" end="4"/>
                                            </p:txEl>
                                          </p:spTgt>
                                        </p:tgtEl>
                                        <p:attrNameLst>
                                          <p:attrName>style.visibility</p:attrName>
                                        </p:attrNameLst>
                                      </p:cBhvr>
                                      <p:to>
                                        <p:strVal val="visible"/>
                                      </p:to>
                                    </p:set>
                                    <p:animEffect transition="in" filter="blinds(horizontal)">
                                      <p:cBhvr>
                                        <p:cTn id="24" dur="500"/>
                                        <p:tgtEl>
                                          <p:spTgt spid="15368">
                                            <p:txEl>
                                              <p:pRg st="4" end="4"/>
                                            </p:txEl>
                                          </p:spTgt>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5368">
                                            <p:txEl>
                                              <p:pRg st="5" end="5"/>
                                            </p:txEl>
                                          </p:spTgt>
                                        </p:tgtEl>
                                        <p:attrNameLst>
                                          <p:attrName>style.visibility</p:attrName>
                                        </p:attrNameLst>
                                      </p:cBhvr>
                                      <p:to>
                                        <p:strVal val="visible"/>
                                      </p:to>
                                    </p:set>
                                    <p:animEffect transition="in" filter="blinds(horizontal)">
                                      <p:cBhvr>
                                        <p:cTn id="27" dur="500"/>
                                        <p:tgtEl>
                                          <p:spTgt spid="15368">
                                            <p:txEl>
                                              <p:pRg st="5" end="5"/>
                                            </p:txEl>
                                          </p:spTgt>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5368">
                                            <p:txEl>
                                              <p:pRg st="6" end="6"/>
                                            </p:txEl>
                                          </p:spTgt>
                                        </p:tgtEl>
                                        <p:attrNameLst>
                                          <p:attrName>style.visibility</p:attrName>
                                        </p:attrNameLst>
                                      </p:cBhvr>
                                      <p:to>
                                        <p:strVal val="visible"/>
                                      </p:to>
                                    </p:set>
                                    <p:animEffect transition="in" filter="blinds(horizontal)">
                                      <p:cBhvr>
                                        <p:cTn id="30" dur="500"/>
                                        <p:tgtEl>
                                          <p:spTgt spid="15368">
                                            <p:txEl>
                                              <p:pRg st="6" end="6"/>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5368">
                                            <p:txEl>
                                              <p:pRg st="7" end="7"/>
                                            </p:txEl>
                                          </p:spTgt>
                                        </p:tgtEl>
                                        <p:attrNameLst>
                                          <p:attrName>style.visibility</p:attrName>
                                        </p:attrNameLst>
                                      </p:cBhvr>
                                      <p:to>
                                        <p:strVal val="visible"/>
                                      </p:to>
                                    </p:set>
                                    <p:animEffect transition="in" filter="blinds(horizontal)">
                                      <p:cBhvr>
                                        <p:cTn id="35" dur="500"/>
                                        <p:tgtEl>
                                          <p:spTgt spid="1536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p:bldP spid="15368"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79512" y="332656"/>
            <a:ext cx="8373616" cy="5256584"/>
          </a:xfrm>
        </p:spPr>
        <p:txBody>
          <a:bodyPr/>
          <a:lstStyle/>
          <a:p>
            <a:pPr marL="0" indent="0">
              <a:buNone/>
            </a:pPr>
            <a:r>
              <a:rPr lang="en-US" sz="3200" b="1" i="1" u="sng" dirty="0">
                <a:solidFill>
                  <a:srgbClr val="B40C9C"/>
                </a:solidFill>
              </a:rPr>
              <a:t>Structure:</a:t>
            </a:r>
          </a:p>
          <a:p>
            <a:pPr marL="0" indent="0">
              <a:buNone/>
            </a:pPr>
            <a:r>
              <a:rPr lang="en-US" sz="2400" i="1" dirty="0" smtClean="0">
                <a:solidFill>
                  <a:srgbClr val="B40C9C"/>
                </a:solidFill>
              </a:rPr>
              <a:t>   The </a:t>
            </a:r>
            <a:r>
              <a:rPr lang="en-US" sz="2400" i="1" dirty="0">
                <a:solidFill>
                  <a:srgbClr val="B40C9C"/>
                </a:solidFill>
              </a:rPr>
              <a:t>D vitamins are a group of sterols that have a hormone-like function.</a:t>
            </a:r>
          </a:p>
          <a:p>
            <a:pPr marL="0" indent="0">
              <a:buNone/>
            </a:pPr>
            <a:r>
              <a:rPr lang="en-US" sz="2400" i="1" u="sng" dirty="0" smtClean="0">
                <a:solidFill>
                  <a:srgbClr val="B40C9C"/>
                </a:solidFill>
              </a:rPr>
              <a:t>Two </a:t>
            </a:r>
            <a:r>
              <a:rPr lang="en-US" sz="2400" i="1" u="sng" dirty="0">
                <a:solidFill>
                  <a:srgbClr val="B40C9C"/>
                </a:solidFill>
              </a:rPr>
              <a:t>main forms are discovered</a:t>
            </a:r>
            <a:r>
              <a:rPr lang="en-US" sz="2400" i="1" u="sng" dirty="0" smtClean="0">
                <a:solidFill>
                  <a:srgbClr val="B40C9C"/>
                </a:solidFill>
              </a:rPr>
              <a:t>:</a:t>
            </a:r>
          </a:p>
          <a:p>
            <a:pPr marL="0" indent="0">
              <a:buNone/>
            </a:pPr>
            <a:endParaRPr lang="en-US" sz="2400" i="1" dirty="0">
              <a:solidFill>
                <a:srgbClr val="B40C9C"/>
              </a:solidFill>
            </a:endParaRPr>
          </a:p>
          <a:p>
            <a:pPr marL="457200" indent="-457200">
              <a:buAutoNum type="arabicPeriod"/>
            </a:pPr>
            <a:r>
              <a:rPr lang="en-US" sz="2400" b="1" i="1" u="sng" dirty="0" smtClean="0">
                <a:solidFill>
                  <a:srgbClr val="B40C9C"/>
                </a:solidFill>
              </a:rPr>
              <a:t>Ergocalciferol </a:t>
            </a:r>
            <a:r>
              <a:rPr lang="en-US" sz="2400" b="1" i="1" u="sng" dirty="0">
                <a:solidFill>
                  <a:srgbClr val="B40C9C"/>
                </a:solidFill>
              </a:rPr>
              <a:t>(D2): </a:t>
            </a:r>
            <a:r>
              <a:rPr lang="en-US" sz="2400" i="1" dirty="0" smtClean="0">
                <a:solidFill>
                  <a:srgbClr val="B40C9C"/>
                </a:solidFill>
              </a:rPr>
              <a:t>This </a:t>
            </a:r>
            <a:r>
              <a:rPr lang="en-US" sz="2400" i="1" dirty="0">
                <a:solidFill>
                  <a:srgbClr val="B40C9C"/>
                </a:solidFill>
              </a:rPr>
              <a:t>is obtained by irradiating the plant sterol ergosterol with UV light</a:t>
            </a:r>
            <a:r>
              <a:rPr lang="en-US" sz="2400" i="1" dirty="0" smtClean="0">
                <a:solidFill>
                  <a:srgbClr val="B40C9C"/>
                </a:solidFill>
              </a:rPr>
              <a:t>.</a:t>
            </a:r>
          </a:p>
          <a:p>
            <a:pPr marL="0" indent="0">
              <a:buNone/>
            </a:pPr>
            <a:endParaRPr lang="en-US" sz="2400" i="1" dirty="0">
              <a:solidFill>
                <a:srgbClr val="B40C9C"/>
              </a:solidFill>
            </a:endParaRPr>
          </a:p>
          <a:p>
            <a:pPr marL="0" indent="0">
              <a:buNone/>
            </a:pPr>
            <a:r>
              <a:rPr lang="en-US" sz="2400" i="1" dirty="0">
                <a:solidFill>
                  <a:srgbClr val="B40C9C"/>
                </a:solidFill>
              </a:rPr>
              <a:t>2. </a:t>
            </a:r>
            <a:r>
              <a:rPr lang="en-US" sz="2400" b="1" i="1" u="sng" dirty="0">
                <a:solidFill>
                  <a:srgbClr val="B40C9C"/>
                </a:solidFill>
              </a:rPr>
              <a:t>Cholecalciferol (D3): </a:t>
            </a:r>
            <a:r>
              <a:rPr lang="en-US" sz="2400" i="1" dirty="0" smtClean="0">
                <a:solidFill>
                  <a:srgbClr val="B40C9C"/>
                </a:solidFill>
              </a:rPr>
              <a:t>This </a:t>
            </a:r>
            <a:r>
              <a:rPr lang="en-US" sz="2400" i="1" dirty="0">
                <a:solidFill>
                  <a:srgbClr val="B40C9C"/>
                </a:solidFill>
              </a:rPr>
              <a:t>is formed by irradiating the animal sterol, 7-dehydrocholesterol.</a:t>
            </a:r>
          </a:p>
          <a:p>
            <a:pPr marL="0" indent="0">
              <a:buNone/>
            </a:pPr>
            <a:endParaRPr lang="ar-IQ" sz="2400" dirty="0">
              <a:solidFill>
                <a:srgbClr val="B40C9C"/>
              </a:solidFill>
            </a:endParaRPr>
          </a:p>
        </p:txBody>
      </p:sp>
    </p:spTree>
    <p:extLst>
      <p:ext uri="{BB962C8B-B14F-4D97-AF65-F5344CB8AC3E}">
        <p14:creationId xmlns="" xmlns:p14="http://schemas.microsoft.com/office/powerpoint/2010/main" val="1123856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67" name="Object 11"/>
          <p:cNvGraphicFramePr>
            <a:graphicFrameLocks noChangeAspect="1"/>
          </p:cNvGraphicFramePr>
          <p:nvPr/>
        </p:nvGraphicFramePr>
        <p:xfrm>
          <a:off x="0" y="0"/>
          <a:ext cx="8645525" cy="6272213"/>
        </p:xfrm>
        <a:graphic>
          <a:graphicData uri="http://schemas.openxmlformats.org/presentationml/2006/ole">
            <p:oleObj spid="_x0000_s25619" name="Image" r:id="rId3" imgW="18793651" imgH="13130159" progId="">
              <p:embed/>
            </p:oleObj>
          </a:graphicData>
        </a:graphic>
      </p:graphicFrame>
      <p:sp>
        <p:nvSpPr>
          <p:cNvPr id="19460" name="Rectangle 4"/>
          <p:cNvSpPr>
            <a:spLocks noChangeArrowheads="1"/>
          </p:cNvSpPr>
          <p:nvPr/>
        </p:nvSpPr>
        <p:spPr bwMode="auto">
          <a:xfrm>
            <a:off x="2051050" y="6165850"/>
            <a:ext cx="792163" cy="4318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9461" name="Text Box 5"/>
          <p:cNvSpPr txBox="1">
            <a:spLocks noChangeArrowheads="1"/>
          </p:cNvSpPr>
          <p:nvPr/>
        </p:nvSpPr>
        <p:spPr bwMode="auto">
          <a:xfrm>
            <a:off x="7305675" y="2852738"/>
            <a:ext cx="647700" cy="7794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rtl="0" fontAlgn="base">
              <a:spcBef>
                <a:spcPct val="50000"/>
              </a:spcBef>
              <a:spcAft>
                <a:spcPct val="0"/>
              </a:spcAft>
            </a:pPr>
            <a:r>
              <a:rPr lang="en-US" altLang="zh-CN" b="1" smtClean="0">
                <a:solidFill>
                  <a:srgbClr val="CC3300"/>
                </a:solidFill>
              </a:rPr>
              <a:t>OH</a:t>
            </a:r>
          </a:p>
          <a:p>
            <a:pPr algn="l" rtl="0" fontAlgn="base">
              <a:spcBef>
                <a:spcPct val="50000"/>
              </a:spcBef>
              <a:spcAft>
                <a:spcPct val="0"/>
              </a:spcAft>
            </a:pPr>
            <a:r>
              <a:rPr lang="en-US" altLang="zh-CN" smtClean="0">
                <a:solidFill>
                  <a:srgbClr val="CC3300"/>
                </a:solidFill>
              </a:rPr>
              <a:t>  </a:t>
            </a:r>
          </a:p>
        </p:txBody>
      </p:sp>
      <p:sp>
        <p:nvSpPr>
          <p:cNvPr id="19462" name="Line 6"/>
          <p:cNvSpPr>
            <a:spLocks noChangeShapeType="1"/>
          </p:cNvSpPr>
          <p:nvPr/>
        </p:nvSpPr>
        <p:spPr bwMode="auto">
          <a:xfrm>
            <a:off x="1979613" y="3933825"/>
            <a:ext cx="0" cy="2159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ar-IQ" b="1" smtClean="0">
              <a:solidFill>
                <a:srgbClr val="000000"/>
              </a:solidFill>
            </a:endParaRPr>
          </a:p>
        </p:txBody>
      </p:sp>
      <p:sp>
        <p:nvSpPr>
          <p:cNvPr id="19463" name="Line 7"/>
          <p:cNvSpPr>
            <a:spLocks noChangeShapeType="1"/>
          </p:cNvSpPr>
          <p:nvPr/>
        </p:nvSpPr>
        <p:spPr bwMode="auto">
          <a:xfrm>
            <a:off x="7167563" y="2724150"/>
            <a:ext cx="215900" cy="144463"/>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ar-IQ" b="1" smtClean="0">
              <a:solidFill>
                <a:srgbClr val="000000"/>
              </a:solidFill>
            </a:endParaRPr>
          </a:p>
        </p:txBody>
      </p:sp>
      <p:sp>
        <p:nvSpPr>
          <p:cNvPr id="19464" name="Text Box 8"/>
          <p:cNvSpPr txBox="1">
            <a:spLocks noChangeArrowheads="1"/>
          </p:cNvSpPr>
          <p:nvPr/>
        </p:nvSpPr>
        <p:spPr bwMode="auto">
          <a:xfrm>
            <a:off x="8215313" y="1846263"/>
            <a:ext cx="64770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rtl="0" fontAlgn="base">
              <a:spcBef>
                <a:spcPct val="50000"/>
              </a:spcBef>
              <a:spcAft>
                <a:spcPct val="0"/>
              </a:spcAft>
            </a:pPr>
            <a:r>
              <a:rPr lang="en-US" altLang="zh-CN" b="1" smtClean="0">
                <a:solidFill>
                  <a:srgbClr val="CC3300"/>
                </a:solidFill>
              </a:rPr>
              <a:t>OH</a:t>
            </a:r>
          </a:p>
        </p:txBody>
      </p:sp>
    </p:spTree>
    <p:extLst>
      <p:ext uri="{BB962C8B-B14F-4D97-AF65-F5344CB8AC3E}">
        <p14:creationId xmlns="" xmlns:p14="http://schemas.microsoft.com/office/powerpoint/2010/main" val="10622424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Line 2"/>
          <p:cNvSpPr>
            <a:spLocks noChangeShapeType="1"/>
          </p:cNvSpPr>
          <p:nvPr/>
        </p:nvSpPr>
        <p:spPr bwMode="auto">
          <a:xfrm>
            <a:off x="2620963" y="2847975"/>
            <a:ext cx="2209800" cy="0"/>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pPr algn="l" rtl="0" fontAlgn="base">
              <a:spcBef>
                <a:spcPct val="0"/>
              </a:spcBef>
              <a:spcAft>
                <a:spcPct val="0"/>
              </a:spcAft>
            </a:pPr>
            <a:endParaRPr lang="ar-IQ" b="1" smtClean="0">
              <a:solidFill>
                <a:srgbClr val="000000"/>
              </a:solidFill>
            </a:endParaRPr>
          </a:p>
        </p:txBody>
      </p:sp>
      <p:sp>
        <p:nvSpPr>
          <p:cNvPr id="163843" name="Text Box 3"/>
          <p:cNvSpPr txBox="1">
            <a:spLocks noChangeArrowheads="1"/>
          </p:cNvSpPr>
          <p:nvPr/>
        </p:nvSpPr>
        <p:spPr bwMode="auto">
          <a:xfrm>
            <a:off x="2843213" y="2378075"/>
            <a:ext cx="2268537"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rtl="0" fontAlgn="base">
              <a:spcBef>
                <a:spcPct val="0"/>
              </a:spcBef>
              <a:spcAft>
                <a:spcPct val="0"/>
              </a:spcAft>
            </a:pPr>
            <a:r>
              <a:rPr kumimoji="1" lang="en-US" altLang="zh-CN" sz="1600" b="1" smtClean="0">
                <a:solidFill>
                  <a:srgbClr val="000000"/>
                </a:solidFill>
                <a:ea typeface="华文楷体" pitchFamily="2" charset="-122"/>
              </a:rPr>
              <a:t>Liver 25-</a:t>
            </a:r>
            <a:r>
              <a:rPr kumimoji="1" lang="en-US" altLang="zh-CN" sz="1600" b="1" smtClean="0">
                <a:solidFill>
                  <a:srgbClr val="000000"/>
                </a:solidFill>
              </a:rPr>
              <a:t>hydroxylase</a:t>
            </a:r>
            <a:r>
              <a:rPr kumimoji="1" lang="en-US" altLang="zh-CN" smtClean="0">
                <a:solidFill>
                  <a:srgbClr val="000000"/>
                </a:solidFill>
              </a:rPr>
              <a:t> </a:t>
            </a:r>
          </a:p>
        </p:txBody>
      </p:sp>
      <p:sp>
        <p:nvSpPr>
          <p:cNvPr id="163844" name="Text Box 4"/>
          <p:cNvSpPr txBox="1">
            <a:spLocks noChangeArrowheads="1"/>
          </p:cNvSpPr>
          <p:nvPr/>
        </p:nvSpPr>
        <p:spPr bwMode="auto">
          <a:xfrm>
            <a:off x="250825" y="2133600"/>
            <a:ext cx="2449513" cy="946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rtl="0" fontAlgn="base">
              <a:spcBef>
                <a:spcPct val="20000"/>
              </a:spcBef>
              <a:spcAft>
                <a:spcPct val="0"/>
              </a:spcAft>
              <a:buClr>
                <a:srgbClr val="669999"/>
              </a:buClr>
              <a:buFont typeface="Wingdings" pitchFamily="2" charset="2"/>
              <a:buNone/>
            </a:pPr>
            <a:r>
              <a:rPr kumimoji="1" lang="en-US" altLang="zh-CN" sz="2800" dirty="0" smtClean="0">
                <a:solidFill>
                  <a:srgbClr val="0000CC"/>
                </a:solidFill>
                <a:latin typeface="Times New Roman" pitchFamily="18" charset="0"/>
                <a:ea typeface="华文楷体" pitchFamily="2" charset="-122"/>
              </a:rPr>
              <a:t>   </a:t>
            </a:r>
            <a:r>
              <a:rPr kumimoji="1" lang="en-US" altLang="zh-CN" sz="2800" b="1" i="1" dirty="0" smtClean="0">
                <a:solidFill>
                  <a:srgbClr val="0000CC"/>
                </a:solidFill>
                <a:latin typeface="Times New Roman" pitchFamily="18" charset="0"/>
                <a:ea typeface="华文楷体" pitchFamily="2" charset="-122"/>
              </a:rPr>
              <a:t>vitamin D</a:t>
            </a:r>
            <a:r>
              <a:rPr kumimoji="1" lang="en-US" altLang="zh-CN" sz="2800" b="1" i="1" baseline="-25000" dirty="0" smtClean="0">
                <a:solidFill>
                  <a:srgbClr val="0000CC"/>
                </a:solidFill>
                <a:latin typeface="Times New Roman" pitchFamily="18" charset="0"/>
                <a:ea typeface="华文楷体" pitchFamily="2" charset="-122"/>
              </a:rPr>
              <a:t>3</a:t>
            </a:r>
          </a:p>
          <a:p>
            <a:pPr algn="l" rtl="0" fontAlgn="base">
              <a:lnSpc>
                <a:spcPct val="80000"/>
              </a:lnSpc>
              <a:spcBef>
                <a:spcPct val="20000"/>
              </a:spcBef>
              <a:spcAft>
                <a:spcPct val="0"/>
              </a:spcAft>
              <a:buClr>
                <a:srgbClr val="669999"/>
              </a:buClr>
              <a:buFont typeface="Wingdings" pitchFamily="2" charset="2"/>
              <a:buNone/>
            </a:pPr>
            <a:r>
              <a:rPr kumimoji="1" lang="zh-CN" altLang="en-US" sz="2800" b="1" i="1" dirty="0" smtClean="0">
                <a:solidFill>
                  <a:srgbClr val="0000CC"/>
                </a:solidFill>
                <a:latin typeface="Times New Roman" pitchFamily="18" charset="0"/>
                <a:ea typeface="华文楷体" pitchFamily="2" charset="-122"/>
              </a:rPr>
              <a:t>（</a:t>
            </a:r>
            <a:r>
              <a:rPr kumimoji="1" lang="en-US" altLang="zh-CN" sz="2000" b="1" i="1" dirty="0" smtClean="0">
                <a:solidFill>
                  <a:srgbClr val="0000CC"/>
                </a:solidFill>
                <a:latin typeface="Times New Roman" pitchFamily="18" charset="0"/>
                <a:ea typeface="华文楷体" pitchFamily="2" charset="-122"/>
              </a:rPr>
              <a:t>Cholecalciferol</a:t>
            </a:r>
            <a:r>
              <a:rPr kumimoji="1" lang="zh-CN" altLang="en-US" sz="2800" b="1" i="1" dirty="0" smtClean="0">
                <a:solidFill>
                  <a:srgbClr val="0000CC"/>
                </a:solidFill>
                <a:latin typeface="Times New Roman" pitchFamily="18" charset="0"/>
                <a:ea typeface="华文楷体" pitchFamily="2" charset="-122"/>
              </a:rPr>
              <a:t>）</a:t>
            </a:r>
          </a:p>
        </p:txBody>
      </p:sp>
      <p:grpSp>
        <p:nvGrpSpPr>
          <p:cNvPr id="163845" name="Group 5"/>
          <p:cNvGrpSpPr>
            <a:grpSpLocks/>
          </p:cNvGrpSpPr>
          <p:nvPr/>
        </p:nvGrpSpPr>
        <p:grpSpPr bwMode="auto">
          <a:xfrm>
            <a:off x="4859338" y="2205038"/>
            <a:ext cx="3816350" cy="862012"/>
            <a:chOff x="3504" y="615"/>
            <a:chExt cx="1983" cy="531"/>
          </a:xfrm>
        </p:grpSpPr>
        <p:sp>
          <p:nvSpPr>
            <p:cNvPr id="163846" name="Rectangle 6"/>
            <p:cNvSpPr>
              <a:spLocks noChangeArrowheads="1"/>
            </p:cNvSpPr>
            <p:nvPr/>
          </p:nvSpPr>
          <p:spPr bwMode="auto">
            <a:xfrm>
              <a:off x="3504" y="615"/>
              <a:ext cx="1538" cy="2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rtl="0" fontAlgn="base">
                <a:spcBef>
                  <a:spcPct val="0"/>
                </a:spcBef>
                <a:spcAft>
                  <a:spcPct val="0"/>
                </a:spcAft>
              </a:pPr>
              <a:r>
                <a:rPr kumimoji="1" lang="en-US" altLang="zh-CN" sz="2000" b="1" dirty="0" smtClean="0">
                  <a:solidFill>
                    <a:srgbClr val="000000"/>
                  </a:solidFill>
                  <a:latin typeface="Times New Roman" pitchFamily="18" charset="0"/>
                  <a:ea typeface="华文楷体" pitchFamily="2" charset="-122"/>
                </a:rPr>
                <a:t>   </a:t>
              </a:r>
              <a:r>
                <a:rPr kumimoji="1" lang="en-US" altLang="zh-CN" sz="2000" b="1" i="1" dirty="0" smtClean="0">
                  <a:solidFill>
                    <a:srgbClr val="000000"/>
                  </a:solidFill>
                  <a:latin typeface="Times New Roman" pitchFamily="18" charset="0"/>
                  <a:ea typeface="华文楷体" pitchFamily="2" charset="-122"/>
                </a:rPr>
                <a:t>25-OH-vitamin D</a:t>
              </a:r>
              <a:r>
                <a:rPr kumimoji="1" lang="en-US" altLang="zh-CN" sz="2000" b="1" i="1" baseline="-25000" dirty="0" smtClean="0">
                  <a:solidFill>
                    <a:srgbClr val="000000"/>
                  </a:solidFill>
                  <a:latin typeface="Times New Roman" pitchFamily="18" charset="0"/>
                  <a:ea typeface="华文楷体" pitchFamily="2" charset="-122"/>
                </a:rPr>
                <a:t>3</a:t>
              </a:r>
            </a:p>
          </p:txBody>
        </p:sp>
        <p:sp>
          <p:nvSpPr>
            <p:cNvPr id="163847" name="Rectangle 7"/>
            <p:cNvSpPr>
              <a:spLocks noChangeArrowheads="1"/>
            </p:cNvSpPr>
            <p:nvPr/>
          </p:nvSpPr>
          <p:spPr bwMode="auto">
            <a:xfrm>
              <a:off x="3504" y="901"/>
              <a:ext cx="1983" cy="2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rtl="0" fontAlgn="base">
                <a:spcBef>
                  <a:spcPct val="0"/>
                </a:spcBef>
                <a:spcAft>
                  <a:spcPct val="0"/>
                </a:spcAft>
              </a:pPr>
              <a:r>
                <a:rPr kumimoji="1" lang="zh-CN" altLang="en-US" sz="2000" b="1" dirty="0" smtClean="0">
                  <a:solidFill>
                    <a:srgbClr val="000000"/>
                  </a:solidFill>
                  <a:ea typeface="华文楷体" pitchFamily="2" charset="-122"/>
                </a:rPr>
                <a:t>（</a:t>
              </a:r>
              <a:r>
                <a:rPr kumimoji="1" lang="en-US" altLang="zh-CN" sz="2000" b="1" i="1" dirty="0" smtClean="0">
                  <a:solidFill>
                    <a:srgbClr val="000000"/>
                  </a:solidFill>
                  <a:ea typeface="华文楷体" pitchFamily="2" charset="-122"/>
                </a:rPr>
                <a:t>25-OH-cholecalciferol</a:t>
              </a:r>
              <a:r>
                <a:rPr kumimoji="1" lang="zh-CN" altLang="en-US" sz="2000" b="1" i="1" dirty="0" smtClean="0">
                  <a:solidFill>
                    <a:srgbClr val="000000"/>
                  </a:solidFill>
                  <a:latin typeface="Times New Roman" pitchFamily="18" charset="0"/>
                  <a:ea typeface="华文楷体" pitchFamily="2" charset="-122"/>
                </a:rPr>
                <a:t>）</a:t>
              </a:r>
            </a:p>
          </p:txBody>
        </p:sp>
      </p:grpSp>
      <p:sp>
        <p:nvSpPr>
          <p:cNvPr id="163848" name="Line 8"/>
          <p:cNvSpPr>
            <a:spLocks noChangeShapeType="1"/>
          </p:cNvSpPr>
          <p:nvPr/>
        </p:nvSpPr>
        <p:spPr bwMode="auto">
          <a:xfrm flipH="1">
            <a:off x="2843213" y="3260726"/>
            <a:ext cx="1804987" cy="1127125"/>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pPr algn="l" rtl="0" fontAlgn="base">
              <a:spcBef>
                <a:spcPct val="0"/>
              </a:spcBef>
              <a:spcAft>
                <a:spcPct val="0"/>
              </a:spcAft>
            </a:pPr>
            <a:endParaRPr lang="ar-IQ" b="1" smtClean="0">
              <a:solidFill>
                <a:srgbClr val="000000"/>
              </a:solidFill>
            </a:endParaRPr>
          </a:p>
        </p:txBody>
      </p:sp>
      <p:sp>
        <p:nvSpPr>
          <p:cNvPr id="163849" name="Text Box 9"/>
          <p:cNvSpPr txBox="1">
            <a:spLocks noChangeArrowheads="1"/>
          </p:cNvSpPr>
          <p:nvPr/>
        </p:nvSpPr>
        <p:spPr bwMode="auto">
          <a:xfrm>
            <a:off x="2047875" y="3198813"/>
            <a:ext cx="2432050" cy="915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rtl="0" fontAlgn="base">
              <a:spcBef>
                <a:spcPct val="0"/>
              </a:spcBef>
              <a:spcAft>
                <a:spcPct val="0"/>
              </a:spcAft>
            </a:pPr>
            <a:r>
              <a:rPr kumimoji="1" lang="en-US" altLang="zh-CN" b="1" i="1" dirty="0" smtClean="0">
                <a:solidFill>
                  <a:srgbClr val="000000"/>
                </a:solidFill>
                <a:ea typeface="华文楷体" pitchFamily="2" charset="-122"/>
              </a:rPr>
              <a:t>1α-</a:t>
            </a:r>
            <a:r>
              <a:rPr kumimoji="1" lang="en-US" altLang="zh-CN" b="1" i="1" dirty="0" smtClean="0">
                <a:solidFill>
                  <a:srgbClr val="000000"/>
                </a:solidFill>
              </a:rPr>
              <a:t>hydroxylase in </a:t>
            </a:r>
          </a:p>
          <a:p>
            <a:pPr algn="l" rtl="0" fontAlgn="base">
              <a:spcBef>
                <a:spcPct val="0"/>
              </a:spcBef>
              <a:spcAft>
                <a:spcPct val="0"/>
              </a:spcAft>
            </a:pPr>
            <a:r>
              <a:rPr kumimoji="1" lang="en-US" altLang="zh-CN" b="1" i="1" dirty="0" smtClean="0">
                <a:solidFill>
                  <a:srgbClr val="000000"/>
                </a:solidFill>
                <a:ea typeface="华文楷体" pitchFamily="2" charset="-122"/>
              </a:rPr>
              <a:t>Kidney , bone, placental</a:t>
            </a:r>
            <a:r>
              <a:rPr kumimoji="1" lang="en-US" altLang="zh-CN" b="1" i="1" dirty="0" smtClean="0">
                <a:solidFill>
                  <a:srgbClr val="000000"/>
                </a:solidFill>
                <a:latin typeface="Times New Roman" pitchFamily="18" charset="0"/>
                <a:ea typeface="华文楷体" pitchFamily="2" charset="-122"/>
              </a:rPr>
              <a:t> </a:t>
            </a:r>
          </a:p>
        </p:txBody>
      </p:sp>
      <p:sp>
        <p:nvSpPr>
          <p:cNvPr id="163850" name="Rectangle 10"/>
          <p:cNvSpPr>
            <a:spLocks noChangeArrowheads="1"/>
          </p:cNvSpPr>
          <p:nvPr/>
        </p:nvSpPr>
        <p:spPr bwMode="auto">
          <a:xfrm>
            <a:off x="1042988" y="4541838"/>
            <a:ext cx="3942105" cy="9130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rtl="0" fontAlgn="base">
              <a:spcBef>
                <a:spcPct val="0"/>
              </a:spcBef>
              <a:spcAft>
                <a:spcPct val="0"/>
              </a:spcAft>
            </a:pPr>
            <a:r>
              <a:rPr kumimoji="1" lang="en-US" altLang="zh-CN" sz="2000" b="1" dirty="0" smtClean="0">
                <a:solidFill>
                  <a:srgbClr val="D60093"/>
                </a:solidFill>
                <a:ea typeface="华文楷体" pitchFamily="2" charset="-122"/>
              </a:rPr>
              <a:t>    </a:t>
            </a:r>
            <a:r>
              <a:rPr lang="en-US" altLang="zh-CN" sz="2000" b="1" i="1" dirty="0" smtClean="0">
                <a:solidFill>
                  <a:srgbClr val="D60093"/>
                </a:solidFill>
              </a:rPr>
              <a:t>1, 25- (OH)2-VitD3 )</a:t>
            </a:r>
          </a:p>
          <a:p>
            <a:pPr algn="l" rtl="0" fontAlgn="base">
              <a:spcBef>
                <a:spcPct val="0"/>
              </a:spcBef>
              <a:spcAft>
                <a:spcPct val="0"/>
              </a:spcAft>
            </a:pPr>
            <a:endParaRPr kumimoji="1" lang="en-US" altLang="zh-CN" sz="2000" b="1" i="1" baseline="-25000" dirty="0" smtClean="0">
              <a:solidFill>
                <a:srgbClr val="D60093"/>
              </a:solidFill>
              <a:ea typeface="华文楷体" pitchFamily="2" charset="-122"/>
            </a:endParaRPr>
          </a:p>
          <a:p>
            <a:pPr algn="l" rtl="0" fontAlgn="base">
              <a:spcBef>
                <a:spcPct val="0"/>
              </a:spcBef>
              <a:spcAft>
                <a:spcPct val="0"/>
              </a:spcAft>
            </a:pPr>
            <a:r>
              <a:rPr kumimoji="1" lang="zh-CN" altLang="en-US" sz="2000" b="1" i="1" dirty="0" smtClean="0">
                <a:solidFill>
                  <a:srgbClr val="D60093"/>
                </a:solidFill>
                <a:ea typeface="华文楷体" pitchFamily="2" charset="-122"/>
              </a:rPr>
              <a:t>（</a:t>
            </a:r>
            <a:r>
              <a:rPr kumimoji="1" lang="en-US" altLang="zh-CN" sz="2000" b="1" i="1" dirty="0" smtClean="0">
                <a:solidFill>
                  <a:srgbClr val="D60093"/>
                </a:solidFill>
                <a:ea typeface="华文楷体" pitchFamily="2" charset="-122"/>
              </a:rPr>
              <a:t>1, 25-(OH)2- </a:t>
            </a:r>
            <a:r>
              <a:rPr lang="en-US" altLang="zh-CN" sz="2000" b="1" i="1" dirty="0" smtClean="0">
                <a:solidFill>
                  <a:srgbClr val="D60093"/>
                </a:solidFill>
              </a:rPr>
              <a:t>Cholecalciferol )</a:t>
            </a:r>
            <a:endParaRPr kumimoji="1" lang="zh-CN" altLang="en-US" sz="2000" b="1" i="1" dirty="0" smtClean="0">
              <a:solidFill>
                <a:srgbClr val="FF3300"/>
              </a:solidFill>
              <a:ea typeface="华文楷体" pitchFamily="2" charset="-122"/>
            </a:endParaRPr>
          </a:p>
        </p:txBody>
      </p:sp>
      <p:sp>
        <p:nvSpPr>
          <p:cNvPr id="163851" name="Rectangle 11"/>
          <p:cNvSpPr>
            <a:spLocks noChangeArrowheads="1"/>
          </p:cNvSpPr>
          <p:nvPr/>
        </p:nvSpPr>
        <p:spPr bwMode="auto">
          <a:xfrm>
            <a:off x="717550" y="788988"/>
            <a:ext cx="4718050"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rtl="0" fontAlgn="base">
              <a:spcBef>
                <a:spcPct val="0"/>
              </a:spcBef>
              <a:spcAft>
                <a:spcPct val="0"/>
              </a:spcAft>
            </a:pPr>
            <a:r>
              <a:rPr kumimoji="1" lang="en-US" altLang="zh-CN" sz="2800" b="1" i="1" dirty="0" smtClean="0">
                <a:solidFill>
                  <a:srgbClr val="333399"/>
                </a:solidFill>
                <a:latin typeface="Times New Roman" pitchFamily="18" charset="0"/>
                <a:ea typeface="华文楷体" pitchFamily="2" charset="-122"/>
              </a:rPr>
              <a:t>Conversion in the body</a:t>
            </a:r>
          </a:p>
        </p:txBody>
      </p:sp>
      <p:sp>
        <p:nvSpPr>
          <p:cNvPr id="163852" name="Line 12"/>
          <p:cNvSpPr>
            <a:spLocks noChangeShapeType="1"/>
          </p:cNvSpPr>
          <p:nvPr/>
        </p:nvSpPr>
        <p:spPr bwMode="auto">
          <a:xfrm>
            <a:off x="6948488" y="3213100"/>
            <a:ext cx="0" cy="1152525"/>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ar-IQ" b="1" smtClean="0">
              <a:solidFill>
                <a:srgbClr val="000000"/>
              </a:solidFill>
            </a:endParaRPr>
          </a:p>
        </p:txBody>
      </p:sp>
      <p:sp>
        <p:nvSpPr>
          <p:cNvPr id="163853" name="Rectangle 13"/>
          <p:cNvSpPr>
            <a:spLocks noChangeArrowheads="1"/>
          </p:cNvSpPr>
          <p:nvPr/>
        </p:nvSpPr>
        <p:spPr bwMode="auto">
          <a:xfrm>
            <a:off x="5003800" y="4437063"/>
            <a:ext cx="4140200" cy="8239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rtl="0" fontAlgn="base">
              <a:spcBef>
                <a:spcPct val="0"/>
              </a:spcBef>
              <a:spcAft>
                <a:spcPct val="0"/>
              </a:spcAft>
            </a:pPr>
            <a:r>
              <a:rPr kumimoji="1" lang="en-US" altLang="zh-CN" sz="2800" b="1" dirty="0" smtClean="0">
                <a:solidFill>
                  <a:srgbClr val="0000CC"/>
                </a:solidFill>
                <a:latin typeface="Times New Roman" pitchFamily="18" charset="0"/>
                <a:ea typeface="华文楷体" pitchFamily="2" charset="-122"/>
              </a:rPr>
              <a:t>    </a:t>
            </a:r>
            <a:r>
              <a:rPr kumimoji="1" lang="en-US" altLang="zh-CN" sz="2000" b="1" i="1" dirty="0" smtClean="0">
                <a:solidFill>
                  <a:srgbClr val="0000CC"/>
                </a:solidFill>
                <a:ea typeface="华文楷体" pitchFamily="2" charset="-122"/>
              </a:rPr>
              <a:t>24, 25- </a:t>
            </a:r>
            <a:r>
              <a:rPr lang="en-US" altLang="zh-CN" sz="2000" b="1" i="1" dirty="0" smtClean="0">
                <a:solidFill>
                  <a:srgbClr val="0000CC"/>
                </a:solidFill>
              </a:rPr>
              <a:t>(OH)2-VitD3</a:t>
            </a:r>
            <a:endParaRPr kumimoji="1" lang="en-US" altLang="zh-CN" sz="2000" b="1" i="1" baseline="-25000" dirty="0" smtClean="0">
              <a:solidFill>
                <a:srgbClr val="0000CC"/>
              </a:solidFill>
              <a:ea typeface="华文楷体" pitchFamily="2" charset="-122"/>
            </a:endParaRPr>
          </a:p>
          <a:p>
            <a:pPr algn="l" rtl="0" fontAlgn="base">
              <a:spcBef>
                <a:spcPct val="0"/>
              </a:spcBef>
              <a:spcAft>
                <a:spcPct val="0"/>
              </a:spcAft>
            </a:pPr>
            <a:r>
              <a:rPr kumimoji="1" lang="zh-CN" altLang="en-US" sz="2000" b="1" i="1" dirty="0" smtClean="0">
                <a:solidFill>
                  <a:srgbClr val="0000CC"/>
                </a:solidFill>
                <a:ea typeface="华文楷体" pitchFamily="2" charset="-122"/>
              </a:rPr>
              <a:t>（</a:t>
            </a:r>
            <a:r>
              <a:rPr kumimoji="1" lang="en-US" altLang="zh-CN" sz="2000" b="1" i="1" dirty="0" smtClean="0">
                <a:solidFill>
                  <a:srgbClr val="0000CC"/>
                </a:solidFill>
                <a:ea typeface="华文楷体" pitchFamily="2" charset="-122"/>
              </a:rPr>
              <a:t>24, 25- </a:t>
            </a:r>
            <a:r>
              <a:rPr kumimoji="1" lang="en-US" altLang="zh-CN" sz="2000" b="1" i="1" dirty="0" smtClean="0">
                <a:solidFill>
                  <a:srgbClr val="0000CC"/>
                </a:solidFill>
              </a:rPr>
              <a:t>(OH)2- </a:t>
            </a:r>
            <a:r>
              <a:rPr lang="en-US" altLang="zh-CN" sz="2000" b="1" i="1" dirty="0" smtClean="0">
                <a:solidFill>
                  <a:srgbClr val="0000CC"/>
                </a:solidFill>
              </a:rPr>
              <a:t>Cholecalciferol</a:t>
            </a:r>
            <a:r>
              <a:rPr kumimoji="1" lang="zh-CN" altLang="en-US" sz="2000" b="1" dirty="0" smtClean="0">
                <a:solidFill>
                  <a:srgbClr val="0000CC"/>
                </a:solidFill>
                <a:ea typeface="华文楷体" pitchFamily="2" charset="-122"/>
              </a:rPr>
              <a:t>）</a:t>
            </a:r>
          </a:p>
        </p:txBody>
      </p:sp>
      <p:sp>
        <p:nvSpPr>
          <p:cNvPr id="163854" name="Text Box 14"/>
          <p:cNvSpPr txBox="1">
            <a:spLocks noChangeArrowheads="1"/>
          </p:cNvSpPr>
          <p:nvPr/>
        </p:nvSpPr>
        <p:spPr bwMode="auto">
          <a:xfrm>
            <a:off x="7049914" y="3213100"/>
            <a:ext cx="2066925" cy="1069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rtl="0" fontAlgn="base">
              <a:spcBef>
                <a:spcPct val="0"/>
              </a:spcBef>
              <a:spcAft>
                <a:spcPct val="0"/>
              </a:spcAft>
            </a:pPr>
            <a:r>
              <a:rPr kumimoji="1" lang="en-US" altLang="zh-CN" sz="1600" b="1" i="1" dirty="0" smtClean="0">
                <a:solidFill>
                  <a:srgbClr val="000000"/>
                </a:solidFill>
                <a:latin typeface="Times New Roman" pitchFamily="18" charset="0"/>
                <a:ea typeface="华文楷体" pitchFamily="2" charset="-122"/>
              </a:rPr>
              <a:t>24-</a:t>
            </a:r>
            <a:r>
              <a:rPr kumimoji="1" lang="en-US" altLang="zh-CN" sz="1600" b="1" i="1" dirty="0" smtClean="0">
                <a:solidFill>
                  <a:srgbClr val="000000"/>
                </a:solidFill>
              </a:rPr>
              <a:t>hydroxylase in kidney, bone , placental and cartilage</a:t>
            </a:r>
            <a:r>
              <a:rPr kumimoji="1" lang="en-US" altLang="zh-CN" sz="1600" b="1" dirty="0" smtClean="0">
                <a:solidFill>
                  <a:srgbClr val="000000"/>
                </a:solidFill>
              </a:rPr>
              <a:t>.</a:t>
            </a:r>
          </a:p>
        </p:txBody>
      </p:sp>
      <p:sp>
        <p:nvSpPr>
          <p:cNvPr id="2" name="مربع نص 1"/>
          <p:cNvSpPr txBox="1"/>
          <p:nvPr/>
        </p:nvSpPr>
        <p:spPr>
          <a:xfrm>
            <a:off x="3745706" y="3624233"/>
            <a:ext cx="1003920" cy="400110"/>
          </a:xfrm>
          <a:prstGeom prst="rect">
            <a:avLst/>
          </a:prstGeom>
          <a:noFill/>
        </p:spPr>
        <p:txBody>
          <a:bodyPr wrap="square" rtlCol="1">
            <a:spAutoFit/>
          </a:bodyPr>
          <a:lstStyle/>
          <a:p>
            <a:r>
              <a:rPr lang="en-US" sz="2000" b="1" i="1" dirty="0" smtClean="0">
                <a:solidFill>
                  <a:srgbClr val="FF0000"/>
                </a:solidFill>
              </a:rPr>
              <a:t>+ PTH</a:t>
            </a:r>
            <a:endParaRPr lang="ar-IQ" sz="2000" b="1" i="1" dirty="0">
              <a:solidFill>
                <a:srgbClr val="FF0000"/>
              </a:solidFill>
            </a:endParaRPr>
          </a:p>
        </p:txBody>
      </p:sp>
      <p:sp>
        <p:nvSpPr>
          <p:cNvPr id="16" name="مربع نص 15"/>
          <p:cNvSpPr txBox="1"/>
          <p:nvPr/>
        </p:nvSpPr>
        <p:spPr>
          <a:xfrm>
            <a:off x="5837344" y="3364760"/>
            <a:ext cx="1003920" cy="707886"/>
          </a:xfrm>
          <a:prstGeom prst="rect">
            <a:avLst/>
          </a:prstGeom>
          <a:noFill/>
        </p:spPr>
        <p:txBody>
          <a:bodyPr wrap="square" rtlCol="1">
            <a:spAutoFit/>
          </a:bodyPr>
          <a:lstStyle/>
          <a:p>
            <a:r>
              <a:rPr lang="en-US" sz="4000" b="1" i="1" dirty="0">
                <a:solidFill>
                  <a:srgbClr val="FF0000"/>
                </a:solidFill>
              </a:rPr>
              <a:t>-</a:t>
            </a:r>
            <a:r>
              <a:rPr lang="en-US" sz="2000" b="1" i="1" dirty="0" smtClean="0">
                <a:solidFill>
                  <a:srgbClr val="FF0000"/>
                </a:solidFill>
              </a:rPr>
              <a:t> PTH</a:t>
            </a:r>
            <a:endParaRPr lang="ar-IQ" sz="2000" b="1" i="1" dirty="0">
              <a:solidFill>
                <a:srgbClr val="FF0000"/>
              </a:solidFill>
            </a:endParaRPr>
          </a:p>
        </p:txBody>
      </p:sp>
    </p:spTree>
    <p:extLst>
      <p:ext uri="{BB962C8B-B14F-4D97-AF65-F5344CB8AC3E}">
        <p14:creationId xmlns="" xmlns:p14="http://schemas.microsoft.com/office/powerpoint/2010/main" val="3529611508"/>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8188246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79512" y="332656"/>
            <a:ext cx="8373616" cy="5851822"/>
          </a:xfrm>
        </p:spPr>
        <p:txBody>
          <a:bodyPr/>
          <a:lstStyle/>
          <a:p>
            <a:pPr>
              <a:buFont typeface="Arial" panose="020B0604020202020204" pitchFamily="34" charset="0"/>
              <a:buChar char="•"/>
            </a:pPr>
            <a:r>
              <a:rPr lang="en-US" sz="3200" b="1" i="1" u="sng" dirty="0">
                <a:solidFill>
                  <a:srgbClr val="B40C9C"/>
                </a:solidFill>
              </a:rPr>
              <a:t>Sources:</a:t>
            </a:r>
          </a:p>
          <a:p>
            <a:pPr>
              <a:buFont typeface="Arial" panose="020B0604020202020204" pitchFamily="34" charset="0"/>
              <a:buChar char="•"/>
            </a:pPr>
            <a:endParaRPr lang="en-US" sz="2400" i="1" dirty="0" smtClean="0">
              <a:solidFill>
                <a:srgbClr val="B40C9C"/>
              </a:solidFill>
            </a:endParaRPr>
          </a:p>
          <a:p>
            <a:pPr>
              <a:buFont typeface="Arial" panose="020B0604020202020204" pitchFamily="34" charset="0"/>
              <a:buChar char="•"/>
            </a:pPr>
            <a:r>
              <a:rPr lang="en-US" sz="2400" i="1" dirty="0" smtClean="0">
                <a:solidFill>
                  <a:srgbClr val="B40C9C"/>
                </a:solidFill>
              </a:rPr>
              <a:t>   </a:t>
            </a:r>
            <a:r>
              <a:rPr lang="en-US" sz="3600" b="1" i="1" u="sng" dirty="0" smtClean="0">
                <a:solidFill>
                  <a:srgbClr val="B40C9C"/>
                </a:solidFill>
              </a:rPr>
              <a:t>Diet </a:t>
            </a:r>
            <a:r>
              <a:rPr lang="en-US" sz="2800" b="1" i="1" u="sng" dirty="0" smtClean="0">
                <a:solidFill>
                  <a:srgbClr val="B40C9C"/>
                </a:solidFill>
              </a:rPr>
              <a:t>:</a:t>
            </a:r>
            <a:r>
              <a:rPr lang="en-US" sz="2400" i="1" dirty="0" smtClean="0">
                <a:solidFill>
                  <a:srgbClr val="B40C9C"/>
                </a:solidFill>
              </a:rPr>
              <a:t>  D2 </a:t>
            </a:r>
            <a:r>
              <a:rPr lang="en-US" sz="2400" i="1" dirty="0">
                <a:solidFill>
                  <a:srgbClr val="B40C9C"/>
                </a:solidFill>
              </a:rPr>
              <a:t>in plants (mushrooms) and D3 in animals (egg yolk, fortified milk, butter, liver and fish like sardines, tuna, and salmon</a:t>
            </a:r>
            <a:r>
              <a:rPr lang="en-US" sz="2400" i="1" dirty="0" smtClean="0">
                <a:solidFill>
                  <a:srgbClr val="B40C9C"/>
                </a:solidFill>
              </a:rPr>
              <a:t>).</a:t>
            </a:r>
          </a:p>
          <a:p>
            <a:pPr>
              <a:buFont typeface="Arial" panose="020B0604020202020204" pitchFamily="34" charset="0"/>
              <a:buChar char="•"/>
            </a:pPr>
            <a:r>
              <a:rPr lang="en-US" sz="2400" i="1" dirty="0" smtClean="0">
                <a:solidFill>
                  <a:srgbClr val="B40C9C"/>
                </a:solidFill>
              </a:rPr>
              <a:t>   Endogenous </a:t>
            </a:r>
            <a:r>
              <a:rPr lang="en-US" sz="2400" i="1" dirty="0">
                <a:solidFill>
                  <a:srgbClr val="B40C9C"/>
                </a:solidFill>
              </a:rPr>
              <a:t>precursor: 7-dehydrocholesterol is converted to D3 in the dermis and epidermis of humans exposed to sunlight.</a:t>
            </a:r>
          </a:p>
          <a:p>
            <a:pPr>
              <a:buFont typeface="Arial" panose="020B0604020202020204" pitchFamily="34" charset="0"/>
              <a:buChar char="•"/>
            </a:pPr>
            <a:endParaRPr lang="ar-IQ" sz="2400" dirty="0">
              <a:solidFill>
                <a:srgbClr val="B40C9C"/>
              </a:solidFill>
            </a:endParaRPr>
          </a:p>
        </p:txBody>
      </p:sp>
    </p:spTree>
    <p:extLst>
      <p:ext uri="{BB962C8B-B14F-4D97-AF65-F5344CB8AC3E}">
        <p14:creationId xmlns="" xmlns:p14="http://schemas.microsoft.com/office/powerpoint/2010/main" val="13399984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79512" y="188640"/>
            <a:ext cx="8229600" cy="5832648"/>
          </a:xfrm>
        </p:spPr>
        <p:txBody>
          <a:bodyPr/>
          <a:lstStyle/>
          <a:p>
            <a:pPr>
              <a:buFont typeface="Arial" panose="020B0604020202020204" pitchFamily="34" charset="0"/>
              <a:buChar char="•"/>
            </a:pPr>
            <a:r>
              <a:rPr lang="en-US" sz="3200" b="1" i="1" u="sng" dirty="0">
                <a:solidFill>
                  <a:srgbClr val="B40C9C"/>
                </a:solidFill>
              </a:rPr>
              <a:t>Metabolism</a:t>
            </a:r>
            <a:r>
              <a:rPr lang="en-US" sz="3200" b="1" i="1" u="sng" dirty="0" smtClean="0">
                <a:solidFill>
                  <a:srgbClr val="B40C9C"/>
                </a:solidFill>
              </a:rPr>
              <a:t>:</a:t>
            </a:r>
          </a:p>
          <a:p>
            <a:pPr>
              <a:buFont typeface="Arial" panose="020B0604020202020204" pitchFamily="34" charset="0"/>
              <a:buChar char="•"/>
            </a:pPr>
            <a:r>
              <a:rPr lang="en-US" sz="2400" i="1" dirty="0" smtClean="0">
                <a:solidFill>
                  <a:srgbClr val="B40C9C"/>
                </a:solidFill>
              </a:rPr>
              <a:t>   Both </a:t>
            </a:r>
            <a:r>
              <a:rPr lang="en-US" sz="2400" i="1" dirty="0">
                <a:solidFill>
                  <a:srgbClr val="B40C9C"/>
                </a:solidFill>
              </a:rPr>
              <a:t>D2 and D3 are not biologically active, but are converted in vivo to the active form of vitamin D by two sequential hydroxylation reactions</a:t>
            </a:r>
            <a:r>
              <a:rPr lang="en-US" sz="2400" i="1" dirty="0" smtClean="0">
                <a:solidFill>
                  <a:srgbClr val="B40C9C"/>
                </a:solidFill>
              </a:rPr>
              <a:t>:</a:t>
            </a:r>
          </a:p>
          <a:p>
            <a:pPr marL="0" indent="0">
              <a:buNone/>
            </a:pPr>
            <a:endParaRPr lang="en-US" sz="2400" i="1" dirty="0" smtClean="0">
              <a:solidFill>
                <a:srgbClr val="B40C9C"/>
              </a:solidFill>
            </a:endParaRPr>
          </a:p>
          <a:p>
            <a:pPr marL="0" indent="0">
              <a:buNone/>
            </a:pPr>
            <a:r>
              <a:rPr lang="en-US" sz="2400" i="1" dirty="0" smtClean="0">
                <a:solidFill>
                  <a:srgbClr val="B40C9C"/>
                </a:solidFill>
              </a:rPr>
              <a:t>  1</a:t>
            </a:r>
            <a:r>
              <a:rPr lang="en-US" sz="2400" i="1" dirty="0">
                <a:solidFill>
                  <a:srgbClr val="B40C9C"/>
                </a:solidFill>
              </a:rPr>
              <a:t>. </a:t>
            </a:r>
            <a:r>
              <a:rPr lang="en-US" sz="2400" i="1" dirty="0" smtClean="0">
                <a:solidFill>
                  <a:srgbClr val="B40C9C"/>
                </a:solidFill>
              </a:rPr>
              <a:t>Hydroxylation </a:t>
            </a:r>
            <a:r>
              <a:rPr lang="en-US" sz="2400" i="1" dirty="0">
                <a:solidFill>
                  <a:srgbClr val="B40C9C"/>
                </a:solidFill>
              </a:rPr>
              <a:t>at 25 position is catalyzed by a specific hydroxylase in the liver resulting in 25-hydroxycholecalcoferol (25-OH-D3, calcidol) which is the predominant form in plasma and the major storage form of vitamin D</a:t>
            </a:r>
            <a:r>
              <a:rPr lang="en-US" sz="2400" i="1" dirty="0" smtClean="0">
                <a:solidFill>
                  <a:srgbClr val="B40C9C"/>
                </a:solidFill>
              </a:rPr>
              <a:t>.</a:t>
            </a:r>
          </a:p>
          <a:p>
            <a:pPr marL="0" indent="0">
              <a:buNone/>
            </a:pPr>
            <a:endParaRPr lang="en-US" sz="2400" i="1" dirty="0" smtClean="0">
              <a:solidFill>
                <a:srgbClr val="B40C9C"/>
              </a:solidFill>
            </a:endParaRPr>
          </a:p>
          <a:p>
            <a:pPr marL="0" indent="0">
              <a:buNone/>
            </a:pPr>
            <a:r>
              <a:rPr lang="en-US" sz="2400" i="1" dirty="0" smtClean="0">
                <a:solidFill>
                  <a:srgbClr val="B40C9C"/>
                </a:solidFill>
              </a:rPr>
              <a:t> 2.   </a:t>
            </a:r>
            <a:r>
              <a:rPr lang="en-US" sz="2400" i="1" dirty="0">
                <a:solidFill>
                  <a:srgbClr val="B40C9C"/>
                </a:solidFill>
              </a:rPr>
              <a:t>Another hydroxylation at 1 position by 1-hydroxylase in the kidney, resulting in the formation of (1,25-diOH-D3, calcitriol).</a:t>
            </a:r>
          </a:p>
          <a:p>
            <a:pPr>
              <a:buFont typeface="Arial" panose="020B0604020202020204" pitchFamily="34" charset="0"/>
              <a:buChar char="•"/>
            </a:pPr>
            <a:endParaRPr lang="ar-IQ" sz="2400" i="1" dirty="0">
              <a:solidFill>
                <a:srgbClr val="B40C9C"/>
              </a:solidFill>
            </a:endParaRPr>
          </a:p>
        </p:txBody>
      </p:sp>
    </p:spTree>
    <p:extLst>
      <p:ext uri="{BB962C8B-B14F-4D97-AF65-F5344CB8AC3E}">
        <p14:creationId xmlns="" xmlns:p14="http://schemas.microsoft.com/office/powerpoint/2010/main" val="13118604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79512" y="476672"/>
            <a:ext cx="7776864" cy="4915718"/>
          </a:xfrm>
        </p:spPr>
        <p:txBody>
          <a:bodyPr/>
          <a:lstStyle/>
          <a:p>
            <a:pPr>
              <a:buFont typeface="Arial" panose="020B0604020202020204" pitchFamily="34" charset="0"/>
              <a:buChar char="•"/>
            </a:pPr>
            <a:r>
              <a:rPr lang="en-US" sz="2400" i="1" dirty="0" smtClean="0">
                <a:solidFill>
                  <a:srgbClr val="B40C9C"/>
                </a:solidFill>
              </a:rPr>
              <a:t>1,25-dihydroxycolecalciferol </a:t>
            </a:r>
            <a:r>
              <a:rPr lang="en-US" sz="2400" i="1" dirty="0">
                <a:solidFill>
                  <a:srgbClr val="B40C9C"/>
                </a:solidFill>
              </a:rPr>
              <a:t>(calcitriol) is the most potent vitamin D </a:t>
            </a:r>
            <a:r>
              <a:rPr lang="en-US" sz="2400" i="1" dirty="0" smtClean="0">
                <a:solidFill>
                  <a:srgbClr val="B40C9C"/>
                </a:solidFill>
              </a:rPr>
              <a:t>metabolite.</a:t>
            </a:r>
          </a:p>
          <a:p>
            <a:pPr marL="0" indent="0">
              <a:buNone/>
            </a:pPr>
            <a:endParaRPr lang="en-US" sz="2400" i="1" dirty="0" smtClean="0">
              <a:solidFill>
                <a:srgbClr val="B40C9C"/>
              </a:solidFill>
            </a:endParaRPr>
          </a:p>
          <a:p>
            <a:pPr marL="0" indent="0">
              <a:buNone/>
            </a:pPr>
            <a:endParaRPr lang="en-US" sz="2400" i="1" dirty="0">
              <a:solidFill>
                <a:srgbClr val="B40C9C"/>
              </a:solidFill>
            </a:endParaRPr>
          </a:p>
          <a:p>
            <a:pPr>
              <a:buFont typeface="Arial" panose="020B0604020202020204" pitchFamily="34" charset="0"/>
              <a:buChar char="•"/>
            </a:pPr>
            <a:r>
              <a:rPr lang="en-US" sz="2400" i="1" dirty="0" smtClean="0">
                <a:solidFill>
                  <a:srgbClr val="B40C9C"/>
                </a:solidFill>
              </a:rPr>
              <a:t>The </a:t>
            </a:r>
            <a:r>
              <a:rPr lang="en-US" sz="2400" i="1" dirty="0">
                <a:solidFill>
                  <a:srgbClr val="B40C9C"/>
                </a:solidFill>
              </a:rPr>
              <a:t>addition of hydroxyl group by the kidney is regulated by serum calcium level, low levels </a:t>
            </a:r>
            <a:r>
              <a:rPr lang="en-US" sz="2400" i="1" dirty="0" smtClean="0">
                <a:solidFill>
                  <a:srgbClr val="B40C9C"/>
                </a:solidFill>
              </a:rPr>
              <a:t>accentuating </a:t>
            </a:r>
            <a:r>
              <a:rPr lang="en-US" sz="2400" i="1" dirty="0">
                <a:solidFill>
                  <a:srgbClr val="B40C9C"/>
                </a:solidFill>
              </a:rPr>
              <a:t>the function while high levels inhibit the reaction (an example of feedback inhibition</a:t>
            </a:r>
            <a:r>
              <a:rPr lang="en-US" sz="2400" dirty="0">
                <a:solidFill>
                  <a:srgbClr val="B40C9C"/>
                </a:solidFill>
              </a:rPr>
              <a:t>).</a:t>
            </a:r>
          </a:p>
          <a:p>
            <a:pPr>
              <a:buFont typeface="Arial" panose="020B0604020202020204" pitchFamily="34" charset="0"/>
              <a:buChar char="•"/>
            </a:pPr>
            <a:endParaRPr lang="ar-IQ" sz="2400" dirty="0">
              <a:solidFill>
                <a:srgbClr val="B40C9C"/>
              </a:solidFill>
            </a:endParaRPr>
          </a:p>
        </p:txBody>
      </p:sp>
    </p:spTree>
    <p:extLst>
      <p:ext uri="{BB962C8B-B14F-4D97-AF65-F5344CB8AC3E}">
        <p14:creationId xmlns="" xmlns:p14="http://schemas.microsoft.com/office/powerpoint/2010/main" val="10460301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51520" y="404664"/>
            <a:ext cx="8301608" cy="5832648"/>
          </a:xfrm>
        </p:spPr>
        <p:txBody>
          <a:bodyPr/>
          <a:lstStyle/>
          <a:p>
            <a:pPr>
              <a:buFont typeface="Arial" panose="020B0604020202020204" pitchFamily="34" charset="0"/>
              <a:buChar char="•"/>
            </a:pPr>
            <a:r>
              <a:rPr lang="en-US" sz="3200" b="1" i="1" u="sng" dirty="0">
                <a:solidFill>
                  <a:srgbClr val="B40C9C"/>
                </a:solidFill>
              </a:rPr>
              <a:t>Functions:</a:t>
            </a:r>
          </a:p>
          <a:p>
            <a:pPr marL="0" indent="0">
              <a:buNone/>
            </a:pPr>
            <a:r>
              <a:rPr lang="en-US" sz="2400" dirty="0" smtClean="0">
                <a:solidFill>
                  <a:srgbClr val="B40C9C"/>
                </a:solidFill>
              </a:rPr>
              <a:t> 1</a:t>
            </a:r>
            <a:r>
              <a:rPr lang="en-US" sz="2400" i="1" dirty="0">
                <a:solidFill>
                  <a:srgbClr val="B40C9C"/>
                </a:solidFill>
              </a:rPr>
              <a:t>. </a:t>
            </a:r>
            <a:r>
              <a:rPr lang="en-US" sz="2400" b="1" i="1" u="sng" dirty="0">
                <a:solidFill>
                  <a:srgbClr val="B40C9C"/>
                </a:solidFill>
              </a:rPr>
              <a:t>Effect of vitamin D on the intestine</a:t>
            </a:r>
            <a:r>
              <a:rPr lang="en-US" sz="2400" i="1" dirty="0">
                <a:solidFill>
                  <a:srgbClr val="B40C9C"/>
                </a:solidFill>
              </a:rPr>
              <a:t>: </a:t>
            </a:r>
            <a:endParaRPr lang="en-US" sz="2400" i="1" dirty="0" smtClean="0">
              <a:solidFill>
                <a:srgbClr val="B40C9C"/>
              </a:solidFill>
            </a:endParaRPr>
          </a:p>
          <a:p>
            <a:pPr marL="0" indent="0">
              <a:buNone/>
            </a:pPr>
            <a:r>
              <a:rPr lang="en-US" sz="2400" i="1" dirty="0">
                <a:solidFill>
                  <a:srgbClr val="B40C9C"/>
                </a:solidFill>
              </a:rPr>
              <a:t> </a:t>
            </a:r>
            <a:r>
              <a:rPr lang="en-US" sz="2400" i="1" dirty="0" smtClean="0">
                <a:solidFill>
                  <a:srgbClr val="B40C9C"/>
                </a:solidFill>
              </a:rPr>
              <a:t>It </a:t>
            </a:r>
            <a:r>
              <a:rPr lang="en-US" sz="2400" i="1" dirty="0">
                <a:solidFill>
                  <a:srgbClr val="B40C9C"/>
                </a:solidFill>
              </a:rPr>
              <a:t>enhances calcium uptake by an increased synthesis of a specific calcium-binding protein through affecting nuclear DNA</a:t>
            </a:r>
            <a:r>
              <a:rPr lang="en-US" sz="2400" i="1" dirty="0" smtClean="0">
                <a:solidFill>
                  <a:srgbClr val="B40C9C"/>
                </a:solidFill>
              </a:rPr>
              <a:t>.</a:t>
            </a:r>
          </a:p>
          <a:p>
            <a:pPr>
              <a:buFont typeface="Arial" panose="020B0604020202020204" pitchFamily="34" charset="0"/>
              <a:buChar char="•"/>
            </a:pPr>
            <a:endParaRPr lang="en-US" sz="2400" i="1" dirty="0">
              <a:solidFill>
                <a:srgbClr val="B40C9C"/>
              </a:solidFill>
            </a:endParaRPr>
          </a:p>
          <a:p>
            <a:pPr marL="0" indent="0">
              <a:buNone/>
            </a:pPr>
            <a:r>
              <a:rPr lang="en-US" sz="2400" i="1" dirty="0" smtClean="0">
                <a:solidFill>
                  <a:srgbClr val="B40C9C"/>
                </a:solidFill>
              </a:rPr>
              <a:t> 2</a:t>
            </a:r>
            <a:r>
              <a:rPr lang="en-US" sz="2400" i="1" dirty="0">
                <a:solidFill>
                  <a:srgbClr val="B40C9C"/>
                </a:solidFill>
              </a:rPr>
              <a:t>. </a:t>
            </a:r>
            <a:r>
              <a:rPr lang="en-US" sz="2400" b="1" i="1" u="sng" dirty="0">
                <a:solidFill>
                  <a:srgbClr val="B40C9C"/>
                </a:solidFill>
              </a:rPr>
              <a:t>Effect of vitamin D on the kidney</a:t>
            </a:r>
            <a:r>
              <a:rPr lang="en-US" sz="2400" i="1" dirty="0">
                <a:solidFill>
                  <a:srgbClr val="B40C9C"/>
                </a:solidFill>
              </a:rPr>
              <a:t>: </a:t>
            </a:r>
            <a:endParaRPr lang="en-US" sz="2400" i="1" dirty="0" smtClean="0">
              <a:solidFill>
                <a:srgbClr val="B40C9C"/>
              </a:solidFill>
            </a:endParaRPr>
          </a:p>
          <a:p>
            <a:pPr marL="0" indent="0">
              <a:buNone/>
            </a:pPr>
            <a:r>
              <a:rPr lang="en-US" sz="2400" i="1" dirty="0">
                <a:solidFill>
                  <a:srgbClr val="B40C9C"/>
                </a:solidFill>
              </a:rPr>
              <a:t> </a:t>
            </a:r>
            <a:r>
              <a:rPr lang="en-US" sz="2400" i="1" dirty="0" smtClean="0">
                <a:solidFill>
                  <a:srgbClr val="B40C9C"/>
                </a:solidFill>
              </a:rPr>
              <a:t> It </a:t>
            </a:r>
            <a:r>
              <a:rPr lang="en-US" sz="2400" i="1" dirty="0">
                <a:solidFill>
                  <a:srgbClr val="B40C9C"/>
                </a:solidFill>
              </a:rPr>
              <a:t>minimizes loss of calcium through urine</a:t>
            </a:r>
            <a:r>
              <a:rPr lang="en-US" sz="2400" i="1" dirty="0" smtClean="0">
                <a:solidFill>
                  <a:srgbClr val="B40C9C"/>
                </a:solidFill>
              </a:rPr>
              <a:t>.</a:t>
            </a:r>
          </a:p>
          <a:p>
            <a:pPr>
              <a:buFont typeface="Arial" panose="020B0604020202020204" pitchFamily="34" charset="0"/>
              <a:buChar char="•"/>
            </a:pPr>
            <a:endParaRPr lang="en-US" sz="2400" i="1" dirty="0">
              <a:solidFill>
                <a:srgbClr val="B40C9C"/>
              </a:solidFill>
            </a:endParaRPr>
          </a:p>
          <a:p>
            <a:pPr marL="0" indent="0">
              <a:buNone/>
            </a:pPr>
            <a:r>
              <a:rPr lang="en-US" sz="2400" i="1" dirty="0" smtClean="0">
                <a:solidFill>
                  <a:srgbClr val="B40C9C"/>
                </a:solidFill>
              </a:rPr>
              <a:t> 3. </a:t>
            </a:r>
            <a:r>
              <a:rPr lang="en-US" sz="2400" b="1" i="1" u="sng" dirty="0" smtClean="0">
                <a:solidFill>
                  <a:srgbClr val="B40C9C"/>
                </a:solidFill>
              </a:rPr>
              <a:t>Effect </a:t>
            </a:r>
            <a:r>
              <a:rPr lang="en-US" sz="2400" b="1" i="1" u="sng" dirty="0">
                <a:solidFill>
                  <a:srgbClr val="B40C9C"/>
                </a:solidFill>
              </a:rPr>
              <a:t>of vitamin D on bone</a:t>
            </a:r>
            <a:r>
              <a:rPr lang="en-US" sz="2400" i="1" dirty="0">
                <a:solidFill>
                  <a:srgbClr val="B40C9C"/>
                </a:solidFill>
              </a:rPr>
              <a:t>: </a:t>
            </a:r>
            <a:endParaRPr lang="en-US" sz="2400" i="1" dirty="0" smtClean="0">
              <a:solidFill>
                <a:srgbClr val="B40C9C"/>
              </a:solidFill>
            </a:endParaRPr>
          </a:p>
          <a:p>
            <a:pPr marL="0" indent="0">
              <a:buNone/>
            </a:pPr>
            <a:r>
              <a:rPr lang="en-US" sz="2400" i="1" dirty="0">
                <a:solidFill>
                  <a:srgbClr val="B40C9C"/>
                </a:solidFill>
              </a:rPr>
              <a:t> </a:t>
            </a:r>
            <a:r>
              <a:rPr lang="en-US" sz="2400" i="1" dirty="0" smtClean="0">
                <a:solidFill>
                  <a:srgbClr val="B40C9C"/>
                </a:solidFill>
              </a:rPr>
              <a:t>It </a:t>
            </a:r>
            <a:r>
              <a:rPr lang="en-US" sz="2400" i="1" dirty="0">
                <a:solidFill>
                  <a:srgbClr val="B40C9C"/>
                </a:solidFill>
              </a:rPr>
              <a:t>stimulates the mobilization of calcium and phosphate from bone in a process that requires the presence of parathyroid hormone.</a:t>
            </a:r>
          </a:p>
          <a:p>
            <a:pPr>
              <a:buFont typeface="Arial" panose="020B0604020202020204" pitchFamily="34" charset="0"/>
              <a:buChar char="•"/>
            </a:pPr>
            <a:endParaRPr lang="ar-IQ" sz="2400" dirty="0">
              <a:solidFill>
                <a:srgbClr val="B40C9C"/>
              </a:solidFill>
            </a:endParaRPr>
          </a:p>
        </p:txBody>
      </p:sp>
    </p:spTree>
    <p:extLst>
      <p:ext uri="{BB962C8B-B14F-4D97-AF65-F5344CB8AC3E}">
        <p14:creationId xmlns="" xmlns:p14="http://schemas.microsoft.com/office/powerpoint/2010/main" val="24363959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7544" y="404664"/>
            <a:ext cx="7380318" cy="27605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8650561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79512" y="476672"/>
            <a:ext cx="8301608" cy="4843710"/>
          </a:xfrm>
        </p:spPr>
        <p:txBody>
          <a:bodyPr/>
          <a:lstStyle/>
          <a:p>
            <a:pPr>
              <a:buFont typeface="Arial" panose="020B0604020202020204" pitchFamily="34" charset="0"/>
              <a:buChar char="•"/>
            </a:pPr>
            <a:r>
              <a:rPr lang="en-US" sz="2400" i="1" dirty="0">
                <a:solidFill>
                  <a:srgbClr val="B40C9C"/>
                </a:solidFill>
              </a:rPr>
              <a:t>Bone is an important reservoir of calcium that can be mobilized on need to maintain plasma </a:t>
            </a:r>
            <a:r>
              <a:rPr lang="en-US" sz="2400" i="1" dirty="0" smtClean="0">
                <a:solidFill>
                  <a:srgbClr val="B40C9C"/>
                </a:solidFill>
              </a:rPr>
              <a:t>levels.</a:t>
            </a:r>
          </a:p>
          <a:p>
            <a:pPr marL="0" indent="0">
              <a:buNone/>
            </a:pPr>
            <a:endParaRPr lang="en-US" sz="2400" i="1" dirty="0" smtClean="0">
              <a:solidFill>
                <a:srgbClr val="B40C9C"/>
              </a:solidFill>
            </a:endParaRPr>
          </a:p>
          <a:p>
            <a:pPr marL="0" indent="0">
              <a:buNone/>
            </a:pPr>
            <a:endParaRPr lang="en-US" sz="2400" i="1" dirty="0">
              <a:solidFill>
                <a:srgbClr val="B40C9C"/>
              </a:solidFill>
            </a:endParaRPr>
          </a:p>
          <a:p>
            <a:pPr>
              <a:buFont typeface="Arial" panose="020B0604020202020204" pitchFamily="34" charset="0"/>
              <a:buChar char="•"/>
            </a:pPr>
            <a:r>
              <a:rPr lang="en-US" sz="3200" b="1" i="1" dirty="0">
                <a:solidFill>
                  <a:srgbClr val="B40C9C"/>
                </a:solidFill>
              </a:rPr>
              <a:t>RDA: 200 IU which equals 5 </a:t>
            </a:r>
            <a:r>
              <a:rPr lang="en-US" sz="3200" b="1" i="1" dirty="0" err="1" smtClean="0">
                <a:solidFill>
                  <a:srgbClr val="B40C9C"/>
                </a:solidFill>
              </a:rPr>
              <a:t>μg</a:t>
            </a:r>
            <a:r>
              <a:rPr lang="en-US" sz="3200" b="1" i="1" dirty="0" smtClean="0">
                <a:solidFill>
                  <a:srgbClr val="B40C9C"/>
                </a:solidFill>
              </a:rPr>
              <a:t>/day.</a:t>
            </a:r>
          </a:p>
          <a:p>
            <a:pPr marL="0" indent="0">
              <a:buNone/>
            </a:pPr>
            <a:endParaRPr lang="en-US" sz="3200" b="1" i="1" dirty="0" smtClean="0">
              <a:solidFill>
                <a:srgbClr val="B40C9C"/>
              </a:solidFill>
            </a:endParaRPr>
          </a:p>
          <a:p>
            <a:pPr marL="0" indent="0">
              <a:buNone/>
            </a:pPr>
            <a:endParaRPr lang="en-US" sz="3200" b="1" i="1" dirty="0">
              <a:solidFill>
                <a:srgbClr val="B40C9C"/>
              </a:solidFill>
            </a:endParaRPr>
          </a:p>
          <a:p>
            <a:pPr>
              <a:buFont typeface="Arial" panose="020B0604020202020204" pitchFamily="34" charset="0"/>
              <a:buChar char="•"/>
            </a:pPr>
            <a:r>
              <a:rPr lang="en-US" sz="2400" i="1" dirty="0">
                <a:solidFill>
                  <a:srgbClr val="B40C9C"/>
                </a:solidFill>
              </a:rPr>
              <a:t>The requirement of calcitriol increases in children and old age to 400 </a:t>
            </a:r>
            <a:r>
              <a:rPr lang="en-US" sz="2400" i="1" dirty="0" smtClean="0">
                <a:solidFill>
                  <a:srgbClr val="B40C9C"/>
                </a:solidFill>
              </a:rPr>
              <a:t>IU.</a:t>
            </a:r>
            <a:endParaRPr lang="en-US" sz="2400" i="1" dirty="0">
              <a:solidFill>
                <a:srgbClr val="B40C9C"/>
              </a:solidFill>
            </a:endParaRPr>
          </a:p>
          <a:p>
            <a:pPr>
              <a:buFont typeface="Arial" panose="020B0604020202020204" pitchFamily="34" charset="0"/>
              <a:buChar char="•"/>
            </a:pPr>
            <a:endParaRPr lang="ar-IQ" sz="2400" dirty="0">
              <a:solidFill>
                <a:srgbClr val="B40C9C"/>
              </a:solidFill>
            </a:endParaRPr>
          </a:p>
        </p:txBody>
      </p:sp>
    </p:spTree>
    <p:extLst>
      <p:ext uri="{BB962C8B-B14F-4D97-AF65-F5344CB8AC3E}">
        <p14:creationId xmlns="" xmlns:p14="http://schemas.microsoft.com/office/powerpoint/2010/main" val="3972941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2" name="Rectangle 4"/>
          <p:cNvSpPr>
            <a:spLocks noChangeArrowheads="1"/>
          </p:cNvSpPr>
          <p:nvPr/>
        </p:nvSpPr>
        <p:spPr bwMode="auto">
          <a:xfrm>
            <a:off x="611188" y="688975"/>
            <a:ext cx="7648575"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marL="609600" indent="-609600">
              <a:defRPr kumimoji="1" sz="2400">
                <a:solidFill>
                  <a:schemeClr val="tx1"/>
                </a:solidFill>
                <a:latin typeface="Times New Roman" pitchFamily="18" charset="0"/>
                <a:ea typeface="SimSun" pitchFamily="2" charset="-122"/>
              </a:defRPr>
            </a:lvl1pPr>
            <a:lvl2pPr>
              <a:defRPr kumimoji="1" sz="2400">
                <a:solidFill>
                  <a:schemeClr val="tx1"/>
                </a:solidFill>
                <a:latin typeface="Times New Roman" pitchFamily="18" charset="0"/>
                <a:ea typeface="SimSun" pitchFamily="2" charset="-122"/>
              </a:defRPr>
            </a:lvl2pPr>
            <a:lvl3pPr>
              <a:defRPr kumimoji="1" sz="2400">
                <a:solidFill>
                  <a:schemeClr val="tx1"/>
                </a:solidFill>
                <a:latin typeface="Times New Roman" pitchFamily="18" charset="0"/>
                <a:ea typeface="SimSun" pitchFamily="2" charset="-122"/>
              </a:defRPr>
            </a:lvl3pPr>
            <a:lvl4pPr>
              <a:defRPr kumimoji="1" sz="2400">
                <a:solidFill>
                  <a:schemeClr val="tx1"/>
                </a:solidFill>
                <a:latin typeface="Times New Roman" pitchFamily="18" charset="0"/>
                <a:ea typeface="SimSun" pitchFamily="2" charset="-122"/>
              </a:defRPr>
            </a:lvl4pPr>
            <a:lvl5pPr>
              <a:defRPr kumimoji="1" sz="2400">
                <a:solidFill>
                  <a:schemeClr val="tx1"/>
                </a:solidFill>
                <a:latin typeface="Times New Roman" pitchFamily="18" charset="0"/>
                <a:ea typeface="SimSun" pitchFamily="2" charset="-122"/>
              </a:defRPr>
            </a:lvl5pPr>
            <a:lvl6pPr algn="l" rtl="0" fontAlgn="base">
              <a:spcBef>
                <a:spcPct val="0"/>
              </a:spcBef>
              <a:spcAft>
                <a:spcPct val="0"/>
              </a:spcAft>
              <a:defRPr kumimoji="1" sz="2400">
                <a:solidFill>
                  <a:schemeClr val="tx1"/>
                </a:solidFill>
                <a:latin typeface="Times New Roman" pitchFamily="18" charset="0"/>
                <a:ea typeface="SimSun" pitchFamily="2" charset="-122"/>
              </a:defRPr>
            </a:lvl6pPr>
            <a:lvl7pPr algn="l" rtl="0" fontAlgn="base">
              <a:spcBef>
                <a:spcPct val="0"/>
              </a:spcBef>
              <a:spcAft>
                <a:spcPct val="0"/>
              </a:spcAft>
              <a:defRPr kumimoji="1" sz="2400">
                <a:solidFill>
                  <a:schemeClr val="tx1"/>
                </a:solidFill>
                <a:latin typeface="Times New Roman" pitchFamily="18" charset="0"/>
                <a:ea typeface="SimSun" pitchFamily="2" charset="-122"/>
              </a:defRPr>
            </a:lvl7pPr>
            <a:lvl8pPr algn="l" rtl="0" fontAlgn="base">
              <a:spcBef>
                <a:spcPct val="0"/>
              </a:spcBef>
              <a:spcAft>
                <a:spcPct val="0"/>
              </a:spcAft>
              <a:defRPr kumimoji="1" sz="2400">
                <a:solidFill>
                  <a:schemeClr val="tx1"/>
                </a:solidFill>
                <a:latin typeface="Times New Roman" pitchFamily="18" charset="0"/>
                <a:ea typeface="SimSun" pitchFamily="2" charset="-122"/>
              </a:defRPr>
            </a:lvl8pPr>
            <a:lvl9pPr algn="l" rtl="0" fontAlgn="base">
              <a:spcBef>
                <a:spcPct val="0"/>
              </a:spcBef>
              <a:spcAft>
                <a:spcPct val="0"/>
              </a:spcAft>
              <a:defRPr kumimoji="1" sz="2400">
                <a:solidFill>
                  <a:schemeClr val="tx1"/>
                </a:solidFill>
                <a:latin typeface="Times New Roman" pitchFamily="18" charset="0"/>
                <a:ea typeface="SimSun" pitchFamily="2" charset="-122"/>
              </a:defRPr>
            </a:lvl9pPr>
          </a:lstStyle>
          <a:p>
            <a:pPr algn="l" rtl="0" fontAlgn="base">
              <a:spcBef>
                <a:spcPct val="50000"/>
              </a:spcBef>
              <a:spcAft>
                <a:spcPct val="0"/>
              </a:spcAft>
              <a:buClr>
                <a:srgbClr val="669999"/>
              </a:buClr>
              <a:buFont typeface="Wingdings" pitchFamily="2" charset="2"/>
              <a:buNone/>
            </a:pPr>
            <a:r>
              <a:rPr lang="en-US" altLang="zh-CN" sz="3200" b="1" i="1" u="sng" dirty="0" smtClean="0">
                <a:solidFill>
                  <a:srgbClr val="333399"/>
                </a:solidFill>
              </a:rPr>
              <a:t>Biochemical function and deficiency</a:t>
            </a:r>
          </a:p>
        </p:txBody>
      </p:sp>
      <p:sp>
        <p:nvSpPr>
          <p:cNvPr id="201733" name="Rectangle 5"/>
          <p:cNvSpPr>
            <a:spLocks noChangeArrowheads="1"/>
          </p:cNvSpPr>
          <p:nvPr/>
        </p:nvSpPr>
        <p:spPr bwMode="auto">
          <a:xfrm>
            <a:off x="207963" y="1473200"/>
            <a:ext cx="8702675" cy="21852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SimSun" pitchFamily="2" charset="-122"/>
              </a:defRPr>
            </a:lvl1pPr>
            <a:lvl2pPr marL="179388" indent="719138">
              <a:defRPr kumimoji="1" sz="2400">
                <a:solidFill>
                  <a:schemeClr val="tx1"/>
                </a:solidFill>
                <a:latin typeface="Times New Roman" pitchFamily="18" charset="0"/>
                <a:ea typeface="SimSun" pitchFamily="2" charset="-122"/>
              </a:defRPr>
            </a:lvl2pPr>
            <a:lvl3pPr marL="2787650">
              <a:defRPr kumimoji="1" sz="2400">
                <a:solidFill>
                  <a:schemeClr val="tx1"/>
                </a:solidFill>
                <a:latin typeface="Times New Roman" pitchFamily="18" charset="0"/>
                <a:ea typeface="SimSun" pitchFamily="2" charset="-122"/>
              </a:defRPr>
            </a:lvl3pPr>
            <a:lvl4pPr marL="2967038">
              <a:defRPr kumimoji="1" sz="2400">
                <a:solidFill>
                  <a:schemeClr val="tx1"/>
                </a:solidFill>
                <a:latin typeface="Times New Roman" pitchFamily="18" charset="0"/>
                <a:ea typeface="SimSun" pitchFamily="2" charset="-122"/>
              </a:defRPr>
            </a:lvl4pPr>
            <a:lvl5pPr marL="3146425">
              <a:defRPr kumimoji="1" sz="2400">
                <a:solidFill>
                  <a:schemeClr val="tx1"/>
                </a:solidFill>
                <a:latin typeface="Times New Roman" pitchFamily="18" charset="0"/>
                <a:ea typeface="SimSun" pitchFamily="2" charset="-122"/>
              </a:defRPr>
            </a:lvl5pPr>
            <a:lvl6pPr marL="3603625" algn="l" rtl="0" fontAlgn="base">
              <a:spcBef>
                <a:spcPct val="0"/>
              </a:spcBef>
              <a:spcAft>
                <a:spcPct val="0"/>
              </a:spcAft>
              <a:defRPr kumimoji="1" sz="2400">
                <a:solidFill>
                  <a:schemeClr val="tx1"/>
                </a:solidFill>
                <a:latin typeface="Times New Roman" pitchFamily="18" charset="0"/>
                <a:ea typeface="SimSun" pitchFamily="2" charset="-122"/>
              </a:defRPr>
            </a:lvl6pPr>
            <a:lvl7pPr marL="4060825" algn="l" rtl="0" fontAlgn="base">
              <a:spcBef>
                <a:spcPct val="0"/>
              </a:spcBef>
              <a:spcAft>
                <a:spcPct val="0"/>
              </a:spcAft>
              <a:defRPr kumimoji="1" sz="2400">
                <a:solidFill>
                  <a:schemeClr val="tx1"/>
                </a:solidFill>
                <a:latin typeface="Times New Roman" pitchFamily="18" charset="0"/>
                <a:ea typeface="SimSun" pitchFamily="2" charset="-122"/>
              </a:defRPr>
            </a:lvl7pPr>
            <a:lvl8pPr marL="4518025" algn="l" rtl="0" fontAlgn="base">
              <a:spcBef>
                <a:spcPct val="0"/>
              </a:spcBef>
              <a:spcAft>
                <a:spcPct val="0"/>
              </a:spcAft>
              <a:defRPr kumimoji="1" sz="2400">
                <a:solidFill>
                  <a:schemeClr val="tx1"/>
                </a:solidFill>
                <a:latin typeface="Times New Roman" pitchFamily="18" charset="0"/>
                <a:ea typeface="SimSun" pitchFamily="2" charset="-122"/>
              </a:defRPr>
            </a:lvl8pPr>
            <a:lvl9pPr marL="4975225" algn="l" rtl="0" fontAlgn="base">
              <a:spcBef>
                <a:spcPct val="0"/>
              </a:spcBef>
              <a:spcAft>
                <a:spcPct val="0"/>
              </a:spcAft>
              <a:defRPr kumimoji="1" sz="2400">
                <a:solidFill>
                  <a:schemeClr val="tx1"/>
                </a:solidFill>
                <a:latin typeface="Times New Roman" pitchFamily="18" charset="0"/>
                <a:ea typeface="SimSun" pitchFamily="2" charset="-122"/>
              </a:defRPr>
            </a:lvl9pPr>
          </a:lstStyle>
          <a:p>
            <a:pPr lvl="1" algn="l" rtl="0" fontAlgn="base">
              <a:spcBef>
                <a:spcPct val="50000"/>
              </a:spcBef>
              <a:spcAft>
                <a:spcPct val="0"/>
              </a:spcAft>
              <a:buClr>
                <a:srgbClr val="669999"/>
              </a:buClr>
              <a:buFont typeface="Wingdings" pitchFamily="2" charset="2"/>
              <a:buNone/>
            </a:pPr>
            <a:r>
              <a:rPr lang="en-US" altLang="zh-CN" sz="2800" b="1" dirty="0" smtClean="0">
                <a:solidFill>
                  <a:srgbClr val="333399"/>
                </a:solidFill>
                <a:ea typeface="华文楷体" pitchFamily="2" charset="-122"/>
              </a:rPr>
              <a:t>   </a:t>
            </a:r>
            <a:r>
              <a:rPr lang="en-US" altLang="zh-CN" sz="2800" b="1" i="1" u="sng" dirty="0" smtClean="0">
                <a:solidFill>
                  <a:srgbClr val="333399"/>
                </a:solidFill>
                <a:ea typeface="华文楷体" pitchFamily="2" charset="-122"/>
              </a:rPr>
              <a:t>Biochemical function</a:t>
            </a:r>
          </a:p>
          <a:p>
            <a:pPr lvl="1" algn="l" rtl="0" fontAlgn="base">
              <a:spcBef>
                <a:spcPct val="50000"/>
              </a:spcBef>
              <a:spcAft>
                <a:spcPct val="0"/>
              </a:spcAft>
              <a:buClr>
                <a:srgbClr val="669999"/>
              </a:buClr>
              <a:buFont typeface="Wingdings" pitchFamily="2" charset="2"/>
              <a:buChar char="w"/>
            </a:pPr>
            <a:r>
              <a:rPr lang="en-US" altLang="zh-CN" i="1" dirty="0" smtClean="0">
                <a:solidFill>
                  <a:srgbClr val="D60093"/>
                </a:solidFill>
                <a:ea typeface="华文楷体" pitchFamily="2" charset="-122"/>
              </a:rPr>
              <a:t>Targeting on intestinal mucous</a:t>
            </a:r>
            <a:r>
              <a:rPr lang="zh-CN" altLang="en-US" i="1" dirty="0" smtClean="0">
                <a:solidFill>
                  <a:srgbClr val="D60093"/>
                </a:solidFill>
                <a:ea typeface="华文楷体" pitchFamily="2" charset="-122"/>
              </a:rPr>
              <a:t>、</a:t>
            </a:r>
            <a:r>
              <a:rPr lang="en-US" altLang="zh-CN" i="1" dirty="0" smtClean="0">
                <a:solidFill>
                  <a:srgbClr val="D60093"/>
                </a:solidFill>
                <a:ea typeface="华文楷体" pitchFamily="2" charset="-122"/>
              </a:rPr>
              <a:t>kidney and renal tubular.</a:t>
            </a:r>
            <a:r>
              <a:rPr lang="zh-CN" altLang="en-US" i="1" dirty="0" smtClean="0">
                <a:solidFill>
                  <a:srgbClr val="D60093"/>
                </a:solidFill>
                <a:ea typeface="华文楷体" pitchFamily="2" charset="-122"/>
              </a:rPr>
              <a:t>   </a:t>
            </a:r>
          </a:p>
          <a:p>
            <a:pPr lvl="1" algn="l" rtl="0" fontAlgn="base">
              <a:spcBef>
                <a:spcPct val="50000"/>
              </a:spcBef>
              <a:spcAft>
                <a:spcPct val="0"/>
              </a:spcAft>
              <a:buClr>
                <a:srgbClr val="669999"/>
              </a:buClr>
              <a:buFont typeface="Wingdings" pitchFamily="2" charset="2"/>
              <a:buChar char="w"/>
            </a:pPr>
            <a:r>
              <a:rPr lang="zh-CN" altLang="en-US" i="1" dirty="0" smtClean="0">
                <a:solidFill>
                  <a:srgbClr val="D60093"/>
                </a:solidFill>
                <a:ea typeface="华文楷体" pitchFamily="2" charset="-122"/>
              </a:rPr>
              <a:t> </a:t>
            </a:r>
            <a:r>
              <a:rPr lang="en-US" altLang="zh-CN" i="1" dirty="0" smtClean="0">
                <a:solidFill>
                  <a:srgbClr val="D60093"/>
                </a:solidFill>
                <a:ea typeface="华文楷体" pitchFamily="2" charset="-122"/>
              </a:rPr>
              <a:t>Promoting absorbance of calcium and phosphor.</a:t>
            </a:r>
            <a:endParaRPr lang="zh-CN" altLang="en-US" i="1" dirty="0" smtClean="0">
              <a:solidFill>
                <a:srgbClr val="D60093"/>
              </a:solidFill>
              <a:ea typeface="华文楷体" pitchFamily="2" charset="-122"/>
            </a:endParaRPr>
          </a:p>
          <a:p>
            <a:pPr lvl="1" algn="l" rtl="0" fontAlgn="base">
              <a:spcBef>
                <a:spcPct val="50000"/>
              </a:spcBef>
              <a:spcAft>
                <a:spcPct val="0"/>
              </a:spcAft>
              <a:buClr>
                <a:srgbClr val="669999"/>
              </a:buClr>
              <a:buFont typeface="Wingdings" pitchFamily="2" charset="2"/>
              <a:buChar char="w"/>
            </a:pPr>
            <a:r>
              <a:rPr lang="zh-CN" altLang="en-US" i="1" dirty="0" smtClean="0">
                <a:solidFill>
                  <a:srgbClr val="D60093"/>
                </a:solidFill>
                <a:ea typeface="华文楷体" pitchFamily="2" charset="-122"/>
              </a:rPr>
              <a:t> </a:t>
            </a:r>
            <a:r>
              <a:rPr lang="en-US" altLang="zh-CN" i="1" dirty="0" smtClean="0">
                <a:solidFill>
                  <a:srgbClr val="D60093"/>
                </a:solidFill>
                <a:ea typeface="华文楷体" pitchFamily="2" charset="-122"/>
              </a:rPr>
              <a:t>Being beneficial to formation and calcification of new bone.</a:t>
            </a:r>
          </a:p>
        </p:txBody>
      </p:sp>
      <p:sp>
        <p:nvSpPr>
          <p:cNvPr id="201734" name="Rectangle 6"/>
          <p:cNvSpPr>
            <a:spLocks noChangeArrowheads="1"/>
          </p:cNvSpPr>
          <p:nvPr/>
        </p:nvSpPr>
        <p:spPr bwMode="auto">
          <a:xfrm>
            <a:off x="222250" y="3494088"/>
            <a:ext cx="6335713" cy="26776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SimSun" pitchFamily="2" charset="-122"/>
              </a:defRPr>
            </a:lvl1pPr>
            <a:lvl2pPr marL="1249363">
              <a:defRPr kumimoji="1" sz="2400">
                <a:solidFill>
                  <a:schemeClr val="tx1"/>
                </a:solidFill>
                <a:latin typeface="Times New Roman" pitchFamily="18" charset="0"/>
                <a:ea typeface="SimSun" pitchFamily="2" charset="-122"/>
              </a:defRPr>
            </a:lvl2pPr>
            <a:lvl3pPr marL="3295650" indent="-342900">
              <a:defRPr kumimoji="1" sz="2400">
                <a:solidFill>
                  <a:schemeClr val="tx1"/>
                </a:solidFill>
                <a:latin typeface="Times New Roman" pitchFamily="18" charset="0"/>
                <a:ea typeface="SimSun" pitchFamily="2" charset="-122"/>
              </a:defRPr>
            </a:lvl3pPr>
            <a:lvl4pPr marL="3817938" indent="-342900">
              <a:defRPr kumimoji="1" sz="2400">
                <a:solidFill>
                  <a:schemeClr val="tx1"/>
                </a:solidFill>
                <a:latin typeface="Times New Roman" pitchFamily="18" charset="0"/>
                <a:ea typeface="SimSun" pitchFamily="2" charset="-122"/>
              </a:defRPr>
            </a:lvl4pPr>
            <a:lvl5pPr marL="4340225" indent="-342900">
              <a:defRPr kumimoji="1" sz="2400">
                <a:solidFill>
                  <a:schemeClr val="tx1"/>
                </a:solidFill>
                <a:latin typeface="Times New Roman" pitchFamily="18" charset="0"/>
                <a:ea typeface="SimSun" pitchFamily="2" charset="-122"/>
              </a:defRPr>
            </a:lvl5pPr>
            <a:lvl6pPr marL="4797425" indent="-342900" algn="l" rtl="0" fontAlgn="base">
              <a:spcBef>
                <a:spcPct val="0"/>
              </a:spcBef>
              <a:spcAft>
                <a:spcPct val="0"/>
              </a:spcAft>
              <a:defRPr kumimoji="1" sz="2400">
                <a:solidFill>
                  <a:schemeClr val="tx1"/>
                </a:solidFill>
                <a:latin typeface="Times New Roman" pitchFamily="18" charset="0"/>
                <a:ea typeface="SimSun" pitchFamily="2" charset="-122"/>
              </a:defRPr>
            </a:lvl6pPr>
            <a:lvl7pPr marL="5254625" indent="-342900" algn="l" rtl="0" fontAlgn="base">
              <a:spcBef>
                <a:spcPct val="0"/>
              </a:spcBef>
              <a:spcAft>
                <a:spcPct val="0"/>
              </a:spcAft>
              <a:defRPr kumimoji="1" sz="2400">
                <a:solidFill>
                  <a:schemeClr val="tx1"/>
                </a:solidFill>
                <a:latin typeface="Times New Roman" pitchFamily="18" charset="0"/>
                <a:ea typeface="SimSun" pitchFamily="2" charset="-122"/>
              </a:defRPr>
            </a:lvl7pPr>
            <a:lvl8pPr marL="5711825" indent="-342900" algn="l" rtl="0" fontAlgn="base">
              <a:spcBef>
                <a:spcPct val="0"/>
              </a:spcBef>
              <a:spcAft>
                <a:spcPct val="0"/>
              </a:spcAft>
              <a:defRPr kumimoji="1" sz="2400">
                <a:solidFill>
                  <a:schemeClr val="tx1"/>
                </a:solidFill>
                <a:latin typeface="Times New Roman" pitchFamily="18" charset="0"/>
                <a:ea typeface="SimSun" pitchFamily="2" charset="-122"/>
              </a:defRPr>
            </a:lvl8pPr>
            <a:lvl9pPr marL="6169025" indent="-342900" algn="l" rtl="0" fontAlgn="base">
              <a:spcBef>
                <a:spcPct val="0"/>
              </a:spcBef>
              <a:spcAft>
                <a:spcPct val="0"/>
              </a:spcAft>
              <a:defRPr kumimoji="1" sz="2400">
                <a:solidFill>
                  <a:schemeClr val="tx1"/>
                </a:solidFill>
                <a:latin typeface="Times New Roman" pitchFamily="18" charset="0"/>
                <a:ea typeface="SimSun" pitchFamily="2" charset="-122"/>
              </a:defRPr>
            </a:lvl9pPr>
          </a:lstStyle>
          <a:p>
            <a:pPr lvl="1" algn="l" rtl="0" fontAlgn="base">
              <a:lnSpc>
                <a:spcPct val="150000"/>
              </a:lnSpc>
              <a:spcBef>
                <a:spcPct val="0"/>
              </a:spcBef>
              <a:spcAft>
                <a:spcPct val="0"/>
              </a:spcAft>
              <a:buClr>
                <a:srgbClr val="330066"/>
              </a:buClr>
              <a:buSzPct val="75000"/>
              <a:buFont typeface="Wingdings" pitchFamily="2" charset="2"/>
              <a:buNone/>
            </a:pPr>
            <a:r>
              <a:rPr lang="en-US" altLang="zh-CN" sz="3200" b="1" i="1" u="sng" dirty="0" smtClean="0">
                <a:solidFill>
                  <a:srgbClr val="333399"/>
                </a:solidFill>
                <a:ea typeface="华文楷体" pitchFamily="2" charset="-122"/>
              </a:rPr>
              <a:t>Deficiency</a:t>
            </a:r>
          </a:p>
          <a:p>
            <a:pPr lvl="1" algn="l" rtl="0" fontAlgn="base">
              <a:lnSpc>
                <a:spcPct val="150000"/>
              </a:lnSpc>
              <a:spcBef>
                <a:spcPct val="0"/>
              </a:spcBef>
              <a:spcAft>
                <a:spcPct val="0"/>
              </a:spcAft>
              <a:buClr>
                <a:srgbClr val="330066"/>
              </a:buClr>
              <a:buSzPct val="75000"/>
              <a:buFont typeface="Wingdings" pitchFamily="2" charset="2"/>
              <a:buChar char="n"/>
            </a:pPr>
            <a:r>
              <a:rPr lang="en-US" altLang="zh-CN" sz="2800" b="1" i="1" dirty="0" smtClean="0">
                <a:solidFill>
                  <a:srgbClr val="000000"/>
                </a:solidFill>
                <a:ea typeface="华文楷体" pitchFamily="2" charset="-122"/>
              </a:rPr>
              <a:t>   Children —— </a:t>
            </a:r>
            <a:r>
              <a:rPr lang="en-US" altLang="zh-CN" sz="2800" b="1" i="1" dirty="0" smtClean="0">
                <a:solidFill>
                  <a:srgbClr val="A10B8C"/>
                </a:solidFill>
                <a:ea typeface="华文楷体" pitchFamily="2" charset="-122"/>
              </a:rPr>
              <a:t>R</a:t>
            </a:r>
            <a:r>
              <a:rPr kumimoji="0" lang="en-US" altLang="zh-CN" b="1" i="1" dirty="0" smtClean="0">
                <a:solidFill>
                  <a:srgbClr val="A10B8C"/>
                </a:solidFill>
                <a:latin typeface="Arial" pitchFamily="34" charset="0"/>
              </a:rPr>
              <a:t>i</a:t>
            </a:r>
            <a:r>
              <a:rPr kumimoji="0" lang="en-US" altLang="zh-CN" b="1" i="1" dirty="0" smtClean="0">
                <a:solidFill>
                  <a:srgbClr val="D60093"/>
                </a:solidFill>
                <a:latin typeface="Arial" pitchFamily="34" charset="0"/>
              </a:rPr>
              <a:t>ckets.</a:t>
            </a:r>
            <a:endParaRPr lang="en-US" altLang="zh-CN" b="1" i="1" dirty="0" smtClean="0">
              <a:solidFill>
                <a:srgbClr val="D60093"/>
              </a:solidFill>
              <a:ea typeface="华文楷体" pitchFamily="2" charset="-122"/>
            </a:endParaRPr>
          </a:p>
          <a:p>
            <a:pPr lvl="1" algn="l" rtl="0" fontAlgn="base">
              <a:lnSpc>
                <a:spcPct val="150000"/>
              </a:lnSpc>
              <a:spcBef>
                <a:spcPct val="0"/>
              </a:spcBef>
              <a:spcAft>
                <a:spcPct val="0"/>
              </a:spcAft>
              <a:buClr>
                <a:srgbClr val="330066"/>
              </a:buClr>
              <a:buSzPct val="75000"/>
              <a:buFont typeface="Wingdings" pitchFamily="2" charset="2"/>
              <a:buChar char="n"/>
            </a:pPr>
            <a:r>
              <a:rPr lang="en-US" altLang="zh-CN" sz="2800" b="1" i="1" dirty="0" smtClean="0">
                <a:solidFill>
                  <a:srgbClr val="000000"/>
                </a:solidFill>
                <a:ea typeface="华文楷体" pitchFamily="2" charset="-122"/>
              </a:rPr>
              <a:t>   Adults —— </a:t>
            </a:r>
            <a:r>
              <a:rPr lang="en-US" altLang="zh-CN" sz="2800" b="1" i="1" dirty="0" smtClean="0">
                <a:solidFill>
                  <a:srgbClr val="A10B8C"/>
                </a:solidFill>
                <a:ea typeface="华文楷体" pitchFamily="2" charset="-122"/>
              </a:rPr>
              <a:t>O</a:t>
            </a:r>
            <a:r>
              <a:rPr kumimoji="0" lang="en-US" altLang="zh-CN" b="1" i="1" dirty="0" smtClean="0">
                <a:solidFill>
                  <a:srgbClr val="D60093"/>
                </a:solidFill>
                <a:latin typeface="Arial" pitchFamily="34" charset="0"/>
              </a:rPr>
              <a:t>steomalacia.</a:t>
            </a:r>
          </a:p>
          <a:p>
            <a:pPr lvl="1" algn="l" rtl="0" fontAlgn="base">
              <a:lnSpc>
                <a:spcPct val="150000"/>
              </a:lnSpc>
              <a:spcBef>
                <a:spcPct val="0"/>
              </a:spcBef>
              <a:spcAft>
                <a:spcPct val="0"/>
              </a:spcAft>
              <a:buClr>
                <a:srgbClr val="330066"/>
              </a:buClr>
              <a:buSzPct val="75000"/>
              <a:buFont typeface="Wingdings" pitchFamily="2" charset="2"/>
              <a:buNone/>
            </a:pPr>
            <a:endParaRPr lang="en-US" altLang="zh-CN" b="1" i="1" dirty="0" smtClean="0">
              <a:solidFill>
                <a:srgbClr val="D60093"/>
              </a:solidFill>
              <a:ea typeface="华文楷体" pitchFamily="2" charset="-122"/>
            </a:endParaRPr>
          </a:p>
        </p:txBody>
      </p:sp>
    </p:spTree>
    <p:extLst>
      <p:ext uri="{BB962C8B-B14F-4D97-AF65-F5344CB8AC3E}">
        <p14:creationId xmlns="" xmlns:p14="http://schemas.microsoft.com/office/powerpoint/2010/main" val="18631604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1732"/>
                                        </p:tgtEl>
                                        <p:attrNameLst>
                                          <p:attrName>style.visibility</p:attrName>
                                        </p:attrNameLst>
                                      </p:cBhvr>
                                      <p:to>
                                        <p:strVal val="visible"/>
                                      </p:to>
                                    </p:set>
                                    <p:animEffect transition="in" filter="randombar(horizontal)">
                                      <p:cBhvr>
                                        <p:cTn id="7" dur="500"/>
                                        <p:tgtEl>
                                          <p:spTgt spid="2017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1733"/>
                                        </p:tgtEl>
                                        <p:attrNameLst>
                                          <p:attrName>style.visibility</p:attrName>
                                        </p:attrNameLst>
                                      </p:cBhvr>
                                      <p:to>
                                        <p:strVal val="visible"/>
                                      </p:to>
                                    </p:set>
                                    <p:animEffect transition="in" filter="wipe(left)">
                                      <p:cBhvr>
                                        <p:cTn id="12" dur="500"/>
                                        <p:tgtEl>
                                          <p:spTgt spid="20173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1734"/>
                                        </p:tgtEl>
                                        <p:attrNameLst>
                                          <p:attrName>style.visibility</p:attrName>
                                        </p:attrNameLst>
                                      </p:cBhvr>
                                      <p:to>
                                        <p:strVal val="visible"/>
                                      </p:to>
                                    </p:set>
                                    <p:animEffect transition="in" filter="wipe(left)">
                                      <p:cBhvr>
                                        <p:cTn id="17" dur="500"/>
                                        <p:tgtEl>
                                          <p:spTgt spid="2017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2" grpId="0"/>
      <p:bldP spid="201733" grpId="0"/>
      <p:bldP spid="20173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99393"/>
            <a:ext cx="9144000" cy="6857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مستطيل 1"/>
          <p:cNvSpPr/>
          <p:nvPr/>
        </p:nvSpPr>
        <p:spPr bwMode="auto">
          <a:xfrm>
            <a:off x="6300192" y="3428999"/>
            <a:ext cx="1584176" cy="648073"/>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IQ" sz="1800" b="1" i="0" u="none" strike="noStrike" cap="none" normalizeH="0" baseline="0" smtClean="0">
              <a:ln>
                <a:noFill/>
              </a:ln>
              <a:solidFill>
                <a:schemeClr val="tx1"/>
              </a:solidFill>
              <a:effectLst/>
              <a:latin typeface="Arial" pitchFamily="34" charset="0"/>
              <a:ea typeface="SimSun" pitchFamily="2" charset="-122"/>
            </a:endParaRPr>
          </a:p>
        </p:txBody>
      </p:sp>
    </p:spTree>
    <p:extLst>
      <p:ext uri="{BB962C8B-B14F-4D97-AF65-F5344CB8AC3E}">
        <p14:creationId xmlns="" xmlns:p14="http://schemas.microsoft.com/office/powerpoint/2010/main" val="3613307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7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6354588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body" idx="1"/>
          </p:nvPr>
        </p:nvSpPr>
        <p:spPr>
          <a:xfrm>
            <a:off x="107505" y="332657"/>
            <a:ext cx="7776864" cy="1656184"/>
          </a:xfrm>
        </p:spPr>
        <p:txBody>
          <a:bodyPr/>
          <a:lstStyle/>
          <a:p>
            <a:pPr>
              <a:lnSpc>
                <a:spcPct val="80000"/>
              </a:lnSpc>
              <a:buFont typeface="Wingdings" pitchFamily="2" charset="2"/>
              <a:buNone/>
            </a:pPr>
            <a:r>
              <a:rPr lang="en-US" altLang="zh-CN" sz="2800" b="1" dirty="0">
                <a:solidFill>
                  <a:srgbClr val="0000CC"/>
                </a:solidFill>
              </a:rPr>
              <a:t>                    </a:t>
            </a:r>
            <a:r>
              <a:rPr lang="en-US" altLang="zh-CN" sz="3600" b="1" i="1" u="sng" dirty="0">
                <a:solidFill>
                  <a:srgbClr val="0000CC"/>
                </a:solidFill>
              </a:rPr>
              <a:t>Vitamin E</a:t>
            </a:r>
          </a:p>
          <a:p>
            <a:pPr>
              <a:lnSpc>
                <a:spcPct val="80000"/>
              </a:lnSpc>
              <a:buFont typeface="Wingdings" pitchFamily="2" charset="2"/>
              <a:buNone/>
            </a:pPr>
            <a:r>
              <a:rPr lang="en-US" altLang="zh-CN" sz="3600" b="1" i="1" dirty="0">
                <a:solidFill>
                  <a:srgbClr val="0000CC"/>
                </a:solidFill>
              </a:rPr>
              <a:t>         </a:t>
            </a:r>
            <a:r>
              <a:rPr lang="en-US" altLang="zh-CN" sz="3600" b="1" i="1" dirty="0" smtClean="0">
                <a:solidFill>
                  <a:srgbClr val="0000CC"/>
                </a:solidFill>
              </a:rPr>
              <a:t>     </a:t>
            </a:r>
            <a:r>
              <a:rPr lang="en-US" altLang="zh-CN" sz="3600" b="1" i="1" u="sng" dirty="0" smtClean="0">
                <a:solidFill>
                  <a:srgbClr val="0000CC"/>
                </a:solidFill>
              </a:rPr>
              <a:t>Tocopherol</a:t>
            </a:r>
            <a:endParaRPr lang="zh-CN" altLang="en-US" sz="3600" b="1" i="1" u="sng" dirty="0">
              <a:solidFill>
                <a:srgbClr val="0000CC"/>
              </a:solidFill>
            </a:endParaRPr>
          </a:p>
          <a:p>
            <a:pPr algn="just">
              <a:lnSpc>
                <a:spcPct val="80000"/>
              </a:lnSpc>
              <a:buFont typeface="Wingdings" pitchFamily="2" charset="2"/>
              <a:buNone/>
            </a:pPr>
            <a:r>
              <a:rPr lang="zh-CN" altLang="en-US" sz="3600" b="1" i="1" dirty="0"/>
              <a:t>  </a:t>
            </a:r>
          </a:p>
          <a:p>
            <a:pPr algn="just">
              <a:lnSpc>
                <a:spcPct val="80000"/>
              </a:lnSpc>
              <a:buFont typeface="Wingdings" pitchFamily="2" charset="2"/>
              <a:buNone/>
            </a:pPr>
            <a:r>
              <a:rPr lang="zh-CN" altLang="en-US" sz="1500" b="1" dirty="0"/>
              <a:t>                         </a:t>
            </a:r>
          </a:p>
        </p:txBody>
      </p:sp>
      <p:sp>
        <p:nvSpPr>
          <p:cNvPr id="21512" name="Rectangle 8"/>
          <p:cNvSpPr>
            <a:spLocks noChangeArrowheads="1"/>
          </p:cNvSpPr>
          <p:nvPr/>
        </p:nvSpPr>
        <p:spPr bwMode="auto">
          <a:xfrm>
            <a:off x="107505" y="1700808"/>
            <a:ext cx="8064895" cy="30963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marL="571500" indent="-571500">
              <a:spcBef>
                <a:spcPct val="20000"/>
              </a:spcBef>
              <a:buClr>
                <a:schemeClr val="tx2"/>
              </a:buClr>
              <a:buSzPct val="70000"/>
              <a:buFont typeface="Wingdings" pitchFamily="2" charset="2"/>
              <a:buChar char="l"/>
              <a:defRPr sz="3000">
                <a:solidFill>
                  <a:schemeClr val="tx1"/>
                </a:solidFill>
                <a:latin typeface="Arial" pitchFamily="34" charset="0"/>
                <a:ea typeface="SimSun" pitchFamily="2" charset="-122"/>
              </a:defRPr>
            </a:lvl1pPr>
            <a:lvl2pPr marL="1744663" indent="-495300">
              <a:spcBef>
                <a:spcPct val="20000"/>
              </a:spcBef>
              <a:buClr>
                <a:schemeClr val="accent2"/>
              </a:buClr>
              <a:buSzPct val="70000"/>
              <a:buFont typeface="Wingdings" pitchFamily="2" charset="2"/>
              <a:buChar char="l"/>
              <a:defRPr sz="2600">
                <a:solidFill>
                  <a:schemeClr val="tx1"/>
                </a:solidFill>
                <a:latin typeface="Arial" pitchFamily="34" charset="0"/>
                <a:ea typeface="SimSun" pitchFamily="2" charset="-122"/>
              </a:defRPr>
            </a:lvl2pPr>
            <a:lvl3pPr marL="1965325" indent="1082675">
              <a:spcBef>
                <a:spcPct val="20000"/>
              </a:spcBef>
              <a:buClr>
                <a:schemeClr val="accent1"/>
              </a:buClr>
              <a:buSzPct val="70000"/>
              <a:buFont typeface="Wingdings" pitchFamily="2" charset="2"/>
              <a:buChar char="l"/>
              <a:defRPr sz="2300">
                <a:solidFill>
                  <a:schemeClr val="tx1"/>
                </a:solidFill>
                <a:latin typeface="Arial" pitchFamily="34" charset="0"/>
                <a:ea typeface="SimSun" pitchFamily="2" charset="-122"/>
              </a:defRPr>
            </a:lvl3pPr>
            <a:lvl4pPr marL="3608388" indent="-381000">
              <a:spcBef>
                <a:spcPct val="20000"/>
              </a:spcBef>
              <a:buClr>
                <a:schemeClr val="tx2"/>
              </a:buClr>
              <a:buSzPct val="75000"/>
              <a:buFont typeface="Wingdings" pitchFamily="2" charset="2"/>
              <a:buChar char="§"/>
              <a:defRPr sz="2000">
                <a:solidFill>
                  <a:schemeClr val="tx1"/>
                </a:solidFill>
                <a:latin typeface="Arial" pitchFamily="34" charset="0"/>
                <a:ea typeface="SimSun" pitchFamily="2" charset="-122"/>
              </a:defRPr>
            </a:lvl4pPr>
            <a:lvl5pPr marL="4016375" indent="-381000">
              <a:spcBef>
                <a:spcPct val="20000"/>
              </a:spcBef>
              <a:buClr>
                <a:schemeClr val="folHlink"/>
              </a:buClr>
              <a:buSzPct val="80000"/>
              <a:buFont typeface="Wingdings" pitchFamily="2" charset="2"/>
              <a:buChar char="§"/>
              <a:defRPr sz="2000">
                <a:solidFill>
                  <a:schemeClr val="tx1"/>
                </a:solidFill>
                <a:latin typeface="Arial" pitchFamily="34" charset="0"/>
                <a:ea typeface="SimSun" pitchFamily="2" charset="-122"/>
              </a:defRPr>
            </a:lvl5pPr>
            <a:lvl6pPr marL="4473575" indent="-381000"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6pPr>
            <a:lvl7pPr marL="4930775" indent="-381000"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7pPr>
            <a:lvl8pPr marL="5387975" indent="-381000"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8pPr>
            <a:lvl9pPr marL="5845175" indent="-381000"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9pPr>
          </a:lstStyle>
          <a:p>
            <a:pPr lvl="1" algn="l" rtl="0" fontAlgn="base">
              <a:lnSpc>
                <a:spcPct val="120000"/>
              </a:lnSpc>
              <a:spcAft>
                <a:spcPct val="0"/>
              </a:spcAft>
              <a:buClr>
                <a:srgbClr val="669999"/>
              </a:buClr>
              <a:buFont typeface="Wingdings" pitchFamily="2" charset="2"/>
              <a:buNone/>
            </a:pPr>
            <a:r>
              <a:rPr kumimoji="1" lang="en-US" altLang="zh-CN" b="1" i="1" u="sng" dirty="0" smtClean="0">
                <a:solidFill>
                  <a:srgbClr val="333399"/>
                </a:solidFill>
              </a:rPr>
              <a:t>Chemical nature and properties</a:t>
            </a:r>
            <a:r>
              <a:rPr lang="en-US" altLang="zh-CN" sz="3000" i="1" u="sng" dirty="0" smtClean="0">
                <a:solidFill>
                  <a:srgbClr val="000000"/>
                </a:solidFill>
              </a:rPr>
              <a:t> </a:t>
            </a:r>
          </a:p>
          <a:p>
            <a:pPr lvl="1" algn="l" rtl="0" fontAlgn="base">
              <a:lnSpc>
                <a:spcPct val="120000"/>
              </a:lnSpc>
              <a:spcAft>
                <a:spcPct val="0"/>
              </a:spcAft>
              <a:buClr>
                <a:srgbClr val="669999"/>
              </a:buClr>
              <a:buFont typeface="Wingdings" pitchFamily="2" charset="2"/>
              <a:buNone/>
            </a:pPr>
            <a:r>
              <a:rPr lang="en-US" altLang="zh-CN" sz="2400" i="1" dirty="0" smtClean="0">
                <a:solidFill>
                  <a:srgbClr val="D60093"/>
                </a:solidFill>
                <a:ea typeface="华文楷体" pitchFamily="2" charset="-122"/>
              </a:rPr>
              <a:t>﹡Types</a:t>
            </a:r>
            <a:r>
              <a:rPr lang="zh-CN" altLang="en-US" sz="2400" i="1" dirty="0" smtClean="0">
                <a:solidFill>
                  <a:srgbClr val="D60093"/>
                </a:solidFill>
                <a:ea typeface="华文楷体" pitchFamily="2" charset="-122"/>
              </a:rPr>
              <a:t>：</a:t>
            </a:r>
            <a:r>
              <a:rPr lang="en-US" altLang="zh-CN" i="1" dirty="0" smtClean="0">
                <a:solidFill>
                  <a:srgbClr val="D60093"/>
                </a:solidFill>
              </a:rPr>
              <a:t>Tocopherol</a:t>
            </a:r>
            <a:r>
              <a:rPr lang="en-US" altLang="zh-CN" sz="3000" i="1" dirty="0" smtClean="0">
                <a:solidFill>
                  <a:srgbClr val="D60093"/>
                </a:solidFill>
              </a:rPr>
              <a:t> </a:t>
            </a:r>
            <a:r>
              <a:rPr lang="zh-CN" altLang="en-US" sz="2400" i="1" dirty="0" smtClean="0">
                <a:solidFill>
                  <a:srgbClr val="D60093"/>
                </a:solidFill>
                <a:ea typeface="华文楷体" pitchFamily="2" charset="-122"/>
              </a:rPr>
              <a:t>，</a:t>
            </a:r>
            <a:r>
              <a:rPr lang="en-US" altLang="zh-CN" i="1" dirty="0" smtClean="0">
                <a:solidFill>
                  <a:srgbClr val="D60093"/>
                </a:solidFill>
              </a:rPr>
              <a:t>Tocotrienols.</a:t>
            </a:r>
          </a:p>
          <a:p>
            <a:pPr lvl="1" algn="l" rtl="0" fontAlgn="base">
              <a:lnSpc>
                <a:spcPct val="120000"/>
              </a:lnSpc>
              <a:spcAft>
                <a:spcPct val="0"/>
              </a:spcAft>
              <a:buClr>
                <a:srgbClr val="669999"/>
              </a:buClr>
              <a:buFont typeface="Wingdings" pitchFamily="2" charset="2"/>
              <a:buNone/>
            </a:pPr>
            <a:r>
              <a:rPr lang="en-US" altLang="zh-CN" sz="2400" i="1" dirty="0" smtClean="0">
                <a:solidFill>
                  <a:srgbClr val="D60093"/>
                </a:solidFill>
                <a:ea typeface="华文楷体" pitchFamily="2" charset="-122"/>
              </a:rPr>
              <a:t>    Easy to be oxidized; protector of other substances.  </a:t>
            </a:r>
          </a:p>
          <a:p>
            <a:pPr algn="l" rtl="0" fontAlgn="base">
              <a:spcAft>
                <a:spcPct val="0"/>
              </a:spcAft>
              <a:buClr>
                <a:srgbClr val="330066"/>
              </a:buClr>
              <a:buFont typeface="Wingdings" pitchFamily="2" charset="2"/>
              <a:buNone/>
            </a:pPr>
            <a:endParaRPr lang="en-US" altLang="zh-CN" sz="2600" dirty="0" smtClean="0">
              <a:solidFill>
                <a:srgbClr val="D60093"/>
              </a:solidFill>
              <a:ea typeface="华文楷体" pitchFamily="2" charset="-122"/>
            </a:endParaRPr>
          </a:p>
          <a:p>
            <a:pPr algn="l" rtl="0" fontAlgn="base">
              <a:lnSpc>
                <a:spcPct val="120000"/>
              </a:lnSpc>
              <a:spcAft>
                <a:spcPct val="0"/>
              </a:spcAft>
              <a:buClr>
                <a:srgbClr val="330066"/>
              </a:buClr>
              <a:buFont typeface="Wingdings" pitchFamily="2" charset="2"/>
              <a:buNone/>
            </a:pPr>
            <a:endParaRPr lang="en-US" altLang="zh-CN" dirty="0" smtClean="0">
              <a:solidFill>
                <a:srgbClr val="000000"/>
              </a:solidFill>
              <a:ea typeface="华文楷体" pitchFamily="2" charset="-122"/>
            </a:endParaRPr>
          </a:p>
        </p:txBody>
      </p:sp>
    </p:spTree>
    <p:extLst>
      <p:ext uri="{BB962C8B-B14F-4D97-AF65-F5344CB8AC3E}">
        <p14:creationId xmlns="" xmlns:p14="http://schemas.microsoft.com/office/powerpoint/2010/main" val="21310430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512">
                                            <p:txEl>
                                              <p:pRg st="0" end="0"/>
                                            </p:txEl>
                                          </p:spTgt>
                                        </p:tgtEl>
                                        <p:attrNameLst>
                                          <p:attrName>style.visibility</p:attrName>
                                        </p:attrNameLst>
                                      </p:cBhvr>
                                      <p:to>
                                        <p:strVal val="visible"/>
                                      </p:to>
                                    </p:set>
                                    <p:animEffect transition="in" filter="wipe(left)">
                                      <p:cBhvr>
                                        <p:cTn id="7" dur="500"/>
                                        <p:tgtEl>
                                          <p:spTgt spid="2151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512">
                                            <p:txEl>
                                              <p:pRg st="1" end="1"/>
                                            </p:txEl>
                                          </p:spTgt>
                                        </p:tgtEl>
                                        <p:attrNameLst>
                                          <p:attrName>style.visibility</p:attrName>
                                        </p:attrNameLst>
                                      </p:cBhvr>
                                      <p:to>
                                        <p:strVal val="visible"/>
                                      </p:to>
                                    </p:set>
                                    <p:animEffect transition="in" filter="wipe(left)">
                                      <p:cBhvr>
                                        <p:cTn id="12" dur="500"/>
                                        <p:tgtEl>
                                          <p:spTgt spid="215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512">
                                            <p:txEl>
                                              <p:pRg st="2" end="2"/>
                                            </p:txEl>
                                          </p:spTgt>
                                        </p:tgtEl>
                                        <p:attrNameLst>
                                          <p:attrName>style.visibility</p:attrName>
                                        </p:attrNameLst>
                                      </p:cBhvr>
                                      <p:to>
                                        <p:strVal val="visible"/>
                                      </p:to>
                                    </p:set>
                                    <p:animEffect transition="in" filter="wipe(left)">
                                      <p:cBhvr>
                                        <p:cTn id="17" dur="500"/>
                                        <p:tgtEl>
                                          <p:spTgt spid="215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4"/>
          <p:cNvSpPr>
            <a:spLocks noChangeArrowheads="1"/>
          </p:cNvSpPr>
          <p:nvPr/>
        </p:nvSpPr>
        <p:spPr bwMode="auto">
          <a:xfrm>
            <a:off x="1619250" y="4724400"/>
            <a:ext cx="1728788" cy="865188"/>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graphicFrame>
        <p:nvGraphicFramePr>
          <p:cNvPr id="22534" name="Object 6"/>
          <p:cNvGraphicFramePr>
            <a:graphicFrameLocks noChangeAspect="1"/>
          </p:cNvGraphicFramePr>
          <p:nvPr>
            <p:extLst/>
          </p:nvPr>
        </p:nvGraphicFramePr>
        <p:xfrm>
          <a:off x="251520" y="476672"/>
          <a:ext cx="7854950" cy="4445000"/>
        </p:xfrm>
        <a:graphic>
          <a:graphicData uri="http://schemas.openxmlformats.org/presentationml/2006/ole">
            <p:oleObj spid="_x0000_s26643" name="Image" r:id="rId3" imgW="16952381" imgH="9231746" progId="">
              <p:embed/>
            </p:oleObj>
          </a:graphicData>
        </a:graphic>
      </p:graphicFrame>
    </p:spTree>
    <p:extLst>
      <p:ext uri="{BB962C8B-B14F-4D97-AF65-F5344CB8AC3E}">
        <p14:creationId xmlns="" xmlns:p14="http://schemas.microsoft.com/office/powerpoint/2010/main" val="1388333733"/>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973023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51520" y="476672"/>
            <a:ext cx="8496944" cy="4824536"/>
          </a:xfrm>
        </p:spPr>
        <p:txBody>
          <a:bodyPr/>
          <a:lstStyle/>
          <a:p>
            <a:pPr marL="0" indent="0">
              <a:buNone/>
            </a:pPr>
            <a:r>
              <a:rPr lang="en-US" sz="3200" b="1" i="1" u="sng" dirty="0">
                <a:solidFill>
                  <a:srgbClr val="B40C9C"/>
                </a:solidFill>
              </a:rPr>
              <a:t>Structure:</a:t>
            </a:r>
            <a:r>
              <a:rPr lang="en-US" sz="3200" i="1" u="sng" dirty="0">
                <a:solidFill>
                  <a:srgbClr val="B40C9C"/>
                </a:solidFill>
              </a:rPr>
              <a:t> </a:t>
            </a:r>
            <a:endParaRPr lang="en-US" sz="3200" i="1" u="sng" dirty="0" smtClean="0">
              <a:solidFill>
                <a:srgbClr val="B40C9C"/>
              </a:solidFill>
            </a:endParaRPr>
          </a:p>
          <a:p>
            <a:pPr marL="0" indent="0">
              <a:buNone/>
            </a:pPr>
            <a:r>
              <a:rPr lang="en-US" sz="2400" i="1" dirty="0">
                <a:solidFill>
                  <a:srgbClr val="B40C9C"/>
                </a:solidFill>
              </a:rPr>
              <a:t> </a:t>
            </a:r>
            <a:r>
              <a:rPr lang="en-US" sz="2400" i="1" dirty="0" smtClean="0">
                <a:solidFill>
                  <a:srgbClr val="B40C9C"/>
                </a:solidFill>
              </a:rPr>
              <a:t> α-tocopherol </a:t>
            </a:r>
            <a:r>
              <a:rPr lang="en-US" sz="2400" i="1" dirty="0">
                <a:solidFill>
                  <a:srgbClr val="B40C9C"/>
                </a:solidFill>
              </a:rPr>
              <a:t>is the predominant isomer in plasma and the </a:t>
            </a:r>
            <a:r>
              <a:rPr lang="en-US" sz="2400" i="1" dirty="0" smtClean="0">
                <a:solidFill>
                  <a:srgbClr val="B40C9C"/>
                </a:solidFill>
              </a:rPr>
              <a:t> </a:t>
            </a:r>
          </a:p>
          <a:p>
            <a:pPr marL="0" indent="0">
              <a:buNone/>
            </a:pPr>
            <a:r>
              <a:rPr lang="en-US" sz="2400" i="1" dirty="0" smtClean="0">
                <a:solidFill>
                  <a:srgbClr val="B40C9C"/>
                </a:solidFill>
              </a:rPr>
              <a:t>  most </a:t>
            </a:r>
            <a:r>
              <a:rPr lang="en-US" sz="2400" i="1" dirty="0">
                <a:solidFill>
                  <a:srgbClr val="B40C9C"/>
                </a:solidFill>
              </a:rPr>
              <a:t>active form of vitamin E.</a:t>
            </a:r>
          </a:p>
          <a:p>
            <a:pPr marL="0" indent="0">
              <a:buNone/>
            </a:pPr>
            <a:endParaRPr lang="en-US" sz="2400" i="1" dirty="0" smtClean="0">
              <a:solidFill>
                <a:srgbClr val="B40C9C"/>
              </a:solidFill>
            </a:endParaRPr>
          </a:p>
          <a:p>
            <a:pPr marL="0" indent="0">
              <a:buNone/>
            </a:pPr>
            <a:r>
              <a:rPr lang="en-US" sz="2400" i="1" dirty="0" smtClean="0">
                <a:solidFill>
                  <a:srgbClr val="B40C9C"/>
                </a:solidFill>
              </a:rPr>
              <a:t>Sources</a:t>
            </a:r>
            <a:r>
              <a:rPr lang="en-US" sz="2400" i="1" dirty="0">
                <a:solidFill>
                  <a:srgbClr val="B40C9C"/>
                </a:solidFill>
              </a:rPr>
              <a:t>: vegetable oil, fresh leafy vegetables, and egg yolk</a:t>
            </a:r>
            <a:r>
              <a:rPr lang="en-US" sz="2400" i="1" dirty="0" smtClean="0">
                <a:solidFill>
                  <a:srgbClr val="B40C9C"/>
                </a:solidFill>
              </a:rPr>
              <a:t>.</a:t>
            </a:r>
          </a:p>
          <a:p>
            <a:pPr marL="0" indent="0">
              <a:buNone/>
            </a:pPr>
            <a:endParaRPr lang="en-US" sz="2400" i="1" dirty="0">
              <a:solidFill>
                <a:srgbClr val="B40C9C"/>
              </a:solidFill>
            </a:endParaRPr>
          </a:p>
          <a:p>
            <a:pPr marL="0" indent="0">
              <a:buNone/>
            </a:pPr>
            <a:endParaRPr lang="en-US" sz="2400" i="1" dirty="0">
              <a:solidFill>
                <a:srgbClr val="B40C9C"/>
              </a:solidFill>
            </a:endParaRPr>
          </a:p>
          <a:p>
            <a:pPr marL="0" indent="0">
              <a:buNone/>
            </a:pPr>
            <a:r>
              <a:rPr lang="en-US" sz="3200" b="1" i="1" u="sng" dirty="0">
                <a:solidFill>
                  <a:srgbClr val="B40C9C"/>
                </a:solidFill>
              </a:rPr>
              <a:t>Metabolism:</a:t>
            </a:r>
            <a:r>
              <a:rPr lang="en-US" sz="2400" b="1" i="1" dirty="0">
                <a:solidFill>
                  <a:srgbClr val="B40C9C"/>
                </a:solidFill>
              </a:rPr>
              <a:t> </a:t>
            </a:r>
            <a:endParaRPr lang="en-US" sz="2400" b="1" i="1" dirty="0" smtClean="0">
              <a:solidFill>
                <a:srgbClr val="B40C9C"/>
              </a:solidFill>
            </a:endParaRPr>
          </a:p>
          <a:p>
            <a:pPr marL="0" indent="0">
              <a:buNone/>
            </a:pPr>
            <a:r>
              <a:rPr lang="en-US" sz="2400" b="1" i="1" dirty="0">
                <a:solidFill>
                  <a:srgbClr val="B40C9C"/>
                </a:solidFill>
              </a:rPr>
              <a:t> </a:t>
            </a:r>
            <a:r>
              <a:rPr lang="en-US" sz="2400" b="1" i="1" dirty="0" smtClean="0">
                <a:solidFill>
                  <a:srgbClr val="B40C9C"/>
                </a:solidFill>
              </a:rPr>
              <a:t>  I</a:t>
            </a:r>
            <a:r>
              <a:rPr lang="en-US" sz="2400" i="1" dirty="0" smtClean="0">
                <a:solidFill>
                  <a:srgbClr val="B40C9C"/>
                </a:solidFill>
              </a:rPr>
              <a:t>t </a:t>
            </a:r>
            <a:r>
              <a:rPr lang="en-US" sz="2400" i="1" dirty="0">
                <a:solidFill>
                  <a:srgbClr val="B40C9C"/>
                </a:solidFill>
              </a:rPr>
              <a:t>is readily absorbed with fats from GIT and is metabolized to unidentified substances in the tissues.</a:t>
            </a:r>
          </a:p>
          <a:p>
            <a:pPr marL="0" indent="0">
              <a:buNone/>
            </a:pPr>
            <a:endParaRPr lang="ar-IQ" sz="2400" i="1" dirty="0">
              <a:solidFill>
                <a:srgbClr val="B40C9C"/>
              </a:solidFill>
            </a:endParaRPr>
          </a:p>
        </p:txBody>
      </p:sp>
    </p:spTree>
    <p:extLst>
      <p:ext uri="{BB962C8B-B14F-4D97-AF65-F5344CB8AC3E}">
        <p14:creationId xmlns="" xmlns:p14="http://schemas.microsoft.com/office/powerpoint/2010/main" val="22770666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body" idx="1"/>
          </p:nvPr>
        </p:nvSpPr>
        <p:spPr>
          <a:xfrm>
            <a:off x="179512" y="233363"/>
            <a:ext cx="8856984" cy="5791200"/>
          </a:xfrm>
        </p:spPr>
        <p:txBody>
          <a:bodyPr/>
          <a:lstStyle/>
          <a:p>
            <a:pPr marL="725488" lvl="1" indent="-381000">
              <a:lnSpc>
                <a:spcPct val="120000"/>
              </a:lnSpc>
              <a:buFont typeface="Wingdings" pitchFamily="2" charset="2"/>
              <a:buNone/>
            </a:pPr>
            <a:r>
              <a:rPr kumimoji="1" lang="en-US" altLang="zh-CN" sz="3200" b="1" i="1" u="sng" dirty="0" smtClean="0">
                <a:solidFill>
                  <a:srgbClr val="333399"/>
                </a:solidFill>
              </a:rPr>
              <a:t>Biochemical </a:t>
            </a:r>
            <a:r>
              <a:rPr kumimoji="1" lang="en-US" altLang="zh-CN" sz="3200" b="1" i="1" u="sng" dirty="0">
                <a:solidFill>
                  <a:srgbClr val="333399"/>
                </a:solidFill>
              </a:rPr>
              <a:t>function and deficiency</a:t>
            </a:r>
            <a:r>
              <a:rPr lang="en-US" altLang="zh-CN" sz="3200" i="1" u="sng" dirty="0">
                <a:solidFill>
                  <a:srgbClr val="333399"/>
                </a:solidFill>
              </a:rPr>
              <a:t> </a:t>
            </a:r>
          </a:p>
          <a:p>
            <a:pPr marL="725488" lvl="1" indent="-381000">
              <a:lnSpc>
                <a:spcPct val="120000"/>
              </a:lnSpc>
            </a:pPr>
            <a:r>
              <a:rPr lang="en-US" altLang="zh-CN" sz="2800" b="1" i="1" u="sng" dirty="0" smtClean="0">
                <a:solidFill>
                  <a:srgbClr val="333399"/>
                </a:solidFill>
                <a:ea typeface="华文楷体" pitchFamily="2" charset="-122"/>
              </a:rPr>
              <a:t>Anti-oxidation.</a:t>
            </a:r>
            <a:endParaRPr lang="en-US" altLang="zh-CN" sz="2800" b="1" i="1" u="sng" dirty="0">
              <a:solidFill>
                <a:srgbClr val="333399"/>
              </a:solidFill>
              <a:ea typeface="华文楷体" pitchFamily="2" charset="-122"/>
            </a:endParaRPr>
          </a:p>
          <a:p>
            <a:pPr marL="400050" indent="-400050">
              <a:buFont typeface="Wingdings" pitchFamily="2" charset="2"/>
              <a:buNone/>
            </a:pPr>
            <a:r>
              <a:rPr lang="en-US" altLang="zh-CN" sz="2500" b="1" i="1" u="sng" dirty="0">
                <a:solidFill>
                  <a:srgbClr val="B40C9C"/>
                </a:solidFill>
                <a:latin typeface="SimSun" pitchFamily="2" charset="-122"/>
              </a:rPr>
              <a:t>Vitamin E: </a:t>
            </a:r>
            <a:r>
              <a:rPr lang="en-US" altLang="zh-CN" sz="2500" b="1" i="1" u="sng" dirty="0" smtClean="0">
                <a:solidFill>
                  <a:srgbClr val="B40C9C"/>
                </a:solidFill>
                <a:latin typeface="SimSun" pitchFamily="2" charset="-122"/>
              </a:rPr>
              <a:t>Antioxidant</a:t>
            </a:r>
            <a:endParaRPr lang="en-US" altLang="zh-CN" sz="2400" b="1" i="1" u="sng" dirty="0">
              <a:solidFill>
                <a:srgbClr val="B40C9C"/>
              </a:solidFill>
              <a:latin typeface="SimSun" pitchFamily="2" charset="-122"/>
            </a:endParaRPr>
          </a:p>
          <a:p>
            <a:pPr marL="400050" indent="-400050" algn="just">
              <a:buFont typeface="Wingdings" pitchFamily="2" charset="2"/>
              <a:buNone/>
            </a:pPr>
            <a:r>
              <a:rPr lang="en-US" altLang="zh-CN" sz="2500" b="1" i="1" dirty="0">
                <a:solidFill>
                  <a:srgbClr val="B40C9C"/>
                </a:solidFill>
                <a:latin typeface="SimSun" pitchFamily="2" charset="-122"/>
              </a:rPr>
              <a:t>   ROO</a:t>
            </a:r>
            <a:r>
              <a:rPr lang="en-US" altLang="zh-CN" sz="2500" b="1" i="1" dirty="0">
                <a:solidFill>
                  <a:srgbClr val="B40C9C"/>
                </a:solidFill>
                <a:latin typeface="Arial"/>
              </a:rPr>
              <a:t>·</a:t>
            </a:r>
            <a:r>
              <a:rPr lang="en-US" altLang="zh-CN" sz="2500" b="1" i="1" dirty="0">
                <a:solidFill>
                  <a:srgbClr val="B40C9C"/>
                </a:solidFill>
                <a:latin typeface="SimSun" pitchFamily="2" charset="-122"/>
              </a:rPr>
              <a:t>      </a:t>
            </a:r>
            <a:r>
              <a:rPr lang="en-US" altLang="zh-CN" sz="2400" b="1" i="1" dirty="0">
                <a:solidFill>
                  <a:srgbClr val="B40C9C"/>
                </a:solidFill>
                <a:latin typeface="SimSun" pitchFamily="2" charset="-122"/>
                <a:sym typeface="Symbol" pitchFamily="18" charset="2"/>
              </a:rPr>
              <a:t> </a:t>
            </a:r>
            <a:r>
              <a:rPr lang="en-US" altLang="zh-CN" sz="2400" b="1" i="1" dirty="0">
                <a:solidFill>
                  <a:srgbClr val="B40C9C"/>
                </a:solidFill>
                <a:latin typeface="SimSun" pitchFamily="2" charset="-122"/>
              </a:rPr>
              <a:t> RH        </a:t>
            </a:r>
            <a:r>
              <a:rPr lang="en-US" altLang="zh-CN" sz="2400" b="1" i="1" dirty="0">
                <a:solidFill>
                  <a:srgbClr val="B40C9C"/>
                </a:solidFill>
                <a:latin typeface="SimSun" pitchFamily="2" charset="-122"/>
                <a:sym typeface="Symbol" pitchFamily="18" charset="2"/>
              </a:rPr>
              <a:t></a:t>
            </a:r>
            <a:r>
              <a:rPr lang="en-US" altLang="zh-CN" sz="2400" b="1" i="1" dirty="0">
                <a:solidFill>
                  <a:srgbClr val="B40C9C"/>
                </a:solidFill>
                <a:latin typeface="SimSun" pitchFamily="2" charset="-122"/>
              </a:rPr>
              <a:t>         ROOH   </a:t>
            </a:r>
            <a:r>
              <a:rPr lang="en-US" altLang="zh-CN" sz="2400" b="1" i="1" dirty="0">
                <a:solidFill>
                  <a:srgbClr val="B40C9C"/>
                </a:solidFill>
                <a:latin typeface="SimSun" pitchFamily="2" charset="-122"/>
                <a:sym typeface="Symbol" pitchFamily="18" charset="2"/>
              </a:rPr>
              <a:t>     </a:t>
            </a:r>
            <a:r>
              <a:rPr lang="en-US" altLang="zh-CN" sz="2400" b="1" i="1" dirty="0">
                <a:solidFill>
                  <a:srgbClr val="B40C9C"/>
                </a:solidFill>
                <a:latin typeface="SimSun" pitchFamily="2" charset="-122"/>
              </a:rPr>
              <a:t>R</a:t>
            </a:r>
            <a:r>
              <a:rPr lang="en-US" altLang="zh-CN" sz="2400" b="1" i="1" dirty="0">
                <a:solidFill>
                  <a:srgbClr val="B40C9C"/>
                </a:solidFill>
                <a:latin typeface="Arial"/>
              </a:rPr>
              <a:t>·</a:t>
            </a:r>
            <a:endParaRPr lang="en-US" altLang="zh-CN" sz="2400" b="1" i="1" dirty="0">
              <a:solidFill>
                <a:srgbClr val="B40C9C"/>
              </a:solidFill>
              <a:latin typeface="SimSun" pitchFamily="2" charset="-122"/>
            </a:endParaRPr>
          </a:p>
          <a:p>
            <a:pPr marL="400050" indent="-400050">
              <a:buFont typeface="Wingdings" pitchFamily="2" charset="2"/>
              <a:buNone/>
            </a:pPr>
            <a:r>
              <a:rPr lang="zh-CN" altLang="en-US" sz="1400" b="1" i="1" dirty="0">
                <a:solidFill>
                  <a:srgbClr val="B40C9C"/>
                </a:solidFill>
              </a:rPr>
              <a:t>（</a:t>
            </a:r>
            <a:r>
              <a:rPr lang="en-US" altLang="zh-CN" sz="1400" b="1" i="1" dirty="0">
                <a:solidFill>
                  <a:srgbClr val="B40C9C"/>
                </a:solidFill>
              </a:rPr>
              <a:t>Peroxide free radical </a:t>
            </a:r>
            <a:r>
              <a:rPr lang="zh-CN" altLang="en-US" sz="1400" b="1" i="1" dirty="0">
                <a:solidFill>
                  <a:srgbClr val="B40C9C"/>
                </a:solidFill>
              </a:rPr>
              <a:t>）  （</a:t>
            </a:r>
            <a:r>
              <a:rPr lang="en-US" altLang="zh-CN" sz="1400" b="1" i="1" dirty="0">
                <a:solidFill>
                  <a:srgbClr val="B40C9C"/>
                </a:solidFill>
              </a:rPr>
              <a:t>polyunsaturated fatty acids </a:t>
            </a:r>
            <a:r>
              <a:rPr lang="zh-CN" altLang="en-US" sz="1400" b="1" i="1" dirty="0">
                <a:solidFill>
                  <a:srgbClr val="B40C9C"/>
                </a:solidFill>
              </a:rPr>
              <a:t>）（</a:t>
            </a:r>
            <a:r>
              <a:rPr lang="en-US" altLang="zh-CN" sz="1400" b="1" i="1" dirty="0">
                <a:solidFill>
                  <a:srgbClr val="B40C9C"/>
                </a:solidFill>
              </a:rPr>
              <a:t>organic peroxide </a:t>
            </a:r>
            <a:r>
              <a:rPr lang="zh-CN" altLang="en-US" sz="1400" b="1" i="1" dirty="0">
                <a:solidFill>
                  <a:srgbClr val="B40C9C"/>
                </a:solidFill>
              </a:rPr>
              <a:t>）（</a:t>
            </a:r>
            <a:r>
              <a:rPr lang="en-US" altLang="zh-CN" sz="1400" b="1" i="1" dirty="0">
                <a:solidFill>
                  <a:srgbClr val="B40C9C"/>
                </a:solidFill>
              </a:rPr>
              <a:t>organic free radical</a:t>
            </a:r>
            <a:r>
              <a:rPr lang="zh-CN" altLang="en-US" sz="1400" b="1" i="1" dirty="0">
                <a:solidFill>
                  <a:srgbClr val="B40C9C"/>
                </a:solidFill>
              </a:rPr>
              <a:t>）</a:t>
            </a:r>
            <a:r>
              <a:rPr lang="zh-CN" altLang="en-US" sz="2400" b="1" i="1" dirty="0">
                <a:solidFill>
                  <a:srgbClr val="B40C9C"/>
                </a:solidFill>
                <a:latin typeface="SimSun" pitchFamily="2" charset="-122"/>
              </a:rPr>
              <a:t>     </a:t>
            </a:r>
          </a:p>
          <a:p>
            <a:pPr marL="400050" indent="-400050">
              <a:buFont typeface="Wingdings" pitchFamily="2" charset="2"/>
              <a:buNone/>
            </a:pPr>
            <a:r>
              <a:rPr lang="zh-CN" altLang="en-US" sz="2400" b="1" i="1" dirty="0">
                <a:solidFill>
                  <a:srgbClr val="B40C9C"/>
                </a:solidFill>
                <a:latin typeface="SimSun" pitchFamily="2" charset="-122"/>
              </a:rPr>
              <a:t>   </a:t>
            </a:r>
            <a:r>
              <a:rPr lang="en-US" altLang="zh-CN" sz="2400" b="1" i="1" dirty="0">
                <a:solidFill>
                  <a:srgbClr val="B40C9C"/>
                </a:solidFill>
                <a:latin typeface="SimSun" pitchFamily="2" charset="-122"/>
              </a:rPr>
              <a:t>R</a:t>
            </a:r>
            <a:r>
              <a:rPr lang="en-US" altLang="zh-CN" sz="2400" b="1" i="1" dirty="0">
                <a:solidFill>
                  <a:srgbClr val="B40C9C"/>
                </a:solidFill>
                <a:latin typeface="Arial"/>
              </a:rPr>
              <a:t>·</a:t>
            </a:r>
            <a:r>
              <a:rPr lang="en-US" altLang="zh-CN" sz="2400" b="1" i="1" dirty="0">
                <a:solidFill>
                  <a:srgbClr val="B40C9C"/>
                </a:solidFill>
                <a:latin typeface="SimSun" pitchFamily="2" charset="-122"/>
              </a:rPr>
              <a:t> </a:t>
            </a:r>
            <a:r>
              <a:rPr lang="en-US" altLang="zh-CN" sz="2400" b="1" i="1" dirty="0">
                <a:solidFill>
                  <a:srgbClr val="B40C9C"/>
                </a:solidFill>
                <a:latin typeface="SimSun" pitchFamily="2" charset="-122"/>
                <a:sym typeface="Symbol" pitchFamily="18" charset="2"/>
              </a:rPr>
              <a:t></a:t>
            </a:r>
            <a:r>
              <a:rPr lang="en-US" altLang="zh-CN" sz="2400" b="1" i="1" dirty="0">
                <a:solidFill>
                  <a:srgbClr val="B40C9C"/>
                </a:solidFill>
                <a:latin typeface="SimSun" pitchFamily="2" charset="-122"/>
              </a:rPr>
              <a:t> O</a:t>
            </a:r>
            <a:r>
              <a:rPr lang="en-US" altLang="zh-CN" sz="2400" b="1" i="1" baseline="-25000" dirty="0">
                <a:solidFill>
                  <a:srgbClr val="B40C9C"/>
                </a:solidFill>
                <a:latin typeface="SimSun" pitchFamily="2" charset="-122"/>
              </a:rPr>
              <a:t>2</a:t>
            </a:r>
            <a:r>
              <a:rPr lang="en-US" altLang="zh-CN" sz="2400" b="1" i="1" dirty="0">
                <a:solidFill>
                  <a:srgbClr val="B40C9C"/>
                </a:solidFill>
                <a:latin typeface="SimSun" pitchFamily="2" charset="-122"/>
              </a:rPr>
              <a:t> </a:t>
            </a:r>
            <a:r>
              <a:rPr lang="en-US" altLang="zh-CN" sz="2400" b="1" i="1" dirty="0">
                <a:solidFill>
                  <a:srgbClr val="B40C9C"/>
                </a:solidFill>
                <a:latin typeface="SimSun" pitchFamily="2" charset="-122"/>
                <a:sym typeface="Symbol" pitchFamily="18" charset="2"/>
              </a:rPr>
              <a:t>  </a:t>
            </a:r>
            <a:r>
              <a:rPr lang="en-US" altLang="zh-CN" sz="2400" b="1" i="1" dirty="0">
                <a:solidFill>
                  <a:srgbClr val="B40C9C"/>
                </a:solidFill>
                <a:latin typeface="SimSun" pitchFamily="2" charset="-122"/>
              </a:rPr>
              <a:t> ROO</a:t>
            </a:r>
            <a:r>
              <a:rPr lang="en-US" altLang="zh-CN" sz="2400" b="1" i="1" dirty="0">
                <a:solidFill>
                  <a:srgbClr val="B40C9C"/>
                </a:solidFill>
                <a:latin typeface="Arial"/>
              </a:rPr>
              <a:t>·</a:t>
            </a:r>
            <a:endParaRPr lang="en-US" altLang="zh-CN" sz="2400" b="1" i="1" dirty="0">
              <a:solidFill>
                <a:srgbClr val="B40C9C"/>
              </a:solidFill>
              <a:latin typeface="SimSun" pitchFamily="2" charset="-122"/>
            </a:endParaRPr>
          </a:p>
          <a:p>
            <a:pPr marL="400050" indent="-400050">
              <a:buFont typeface="Wingdings" pitchFamily="2" charset="2"/>
              <a:buNone/>
            </a:pPr>
            <a:r>
              <a:rPr lang="en-US" altLang="zh-CN" sz="2400" b="1" i="1" dirty="0" smtClean="0">
                <a:solidFill>
                  <a:srgbClr val="B40C9C"/>
                </a:solidFill>
                <a:latin typeface="SimSun" pitchFamily="2" charset="-122"/>
              </a:rPr>
              <a:t>   ROO</a:t>
            </a:r>
            <a:r>
              <a:rPr lang="en-US" altLang="zh-CN" sz="2400" b="1" i="1" dirty="0" smtClean="0">
                <a:solidFill>
                  <a:srgbClr val="B40C9C"/>
                </a:solidFill>
                <a:latin typeface="Arial"/>
              </a:rPr>
              <a:t>·</a:t>
            </a:r>
            <a:r>
              <a:rPr lang="en-US" altLang="zh-CN" sz="2400" b="1" i="1" dirty="0" smtClean="0">
                <a:solidFill>
                  <a:srgbClr val="B40C9C"/>
                </a:solidFill>
                <a:latin typeface="SimSun" pitchFamily="2" charset="-122"/>
              </a:rPr>
              <a:t>+ Vit E-OH </a:t>
            </a:r>
            <a:r>
              <a:rPr lang="en-US" altLang="zh-CN" sz="2400" b="1" i="1" dirty="0" smtClean="0">
                <a:solidFill>
                  <a:srgbClr val="B40C9C"/>
                </a:solidFill>
                <a:latin typeface="SimSun" pitchFamily="2" charset="-122"/>
                <a:sym typeface="Symbol" pitchFamily="18" charset="2"/>
              </a:rPr>
              <a:t> </a:t>
            </a:r>
            <a:r>
              <a:rPr lang="en-US" altLang="zh-CN" sz="2400" b="1" i="1" dirty="0" smtClean="0">
                <a:solidFill>
                  <a:srgbClr val="B40C9C"/>
                </a:solidFill>
                <a:latin typeface="SimSun" pitchFamily="2" charset="-122"/>
              </a:rPr>
              <a:t>ROOH </a:t>
            </a:r>
            <a:r>
              <a:rPr lang="en-US" altLang="zh-CN" sz="2400" b="1" i="1" dirty="0" smtClean="0">
                <a:solidFill>
                  <a:srgbClr val="B40C9C"/>
                </a:solidFill>
                <a:latin typeface="SimSun" pitchFamily="2" charset="-122"/>
                <a:sym typeface="Symbol" pitchFamily="18" charset="2"/>
              </a:rPr>
              <a:t> </a:t>
            </a:r>
            <a:r>
              <a:rPr lang="en-US" altLang="zh-CN" sz="2400" b="1" i="1" dirty="0" smtClean="0">
                <a:solidFill>
                  <a:srgbClr val="B40C9C"/>
                </a:solidFill>
                <a:latin typeface="SimSun" pitchFamily="2" charset="-122"/>
              </a:rPr>
              <a:t>Vit </a:t>
            </a:r>
            <a:r>
              <a:rPr lang="en-US" altLang="zh-CN" sz="2400" b="1" i="1" dirty="0">
                <a:solidFill>
                  <a:srgbClr val="B40C9C"/>
                </a:solidFill>
                <a:latin typeface="SimSun" pitchFamily="2" charset="-122"/>
              </a:rPr>
              <a:t>E-O</a:t>
            </a:r>
            <a:r>
              <a:rPr lang="en-US" altLang="zh-CN" sz="2400" b="1" i="1" dirty="0" smtClean="0">
                <a:solidFill>
                  <a:srgbClr val="B40C9C"/>
                </a:solidFill>
                <a:latin typeface="Arial"/>
              </a:rPr>
              <a:t>·</a:t>
            </a:r>
          </a:p>
          <a:p>
            <a:pPr marL="400050" indent="-400050">
              <a:buFont typeface="Wingdings" pitchFamily="2" charset="2"/>
              <a:buNone/>
            </a:pPr>
            <a:endParaRPr lang="en-US" altLang="zh-CN" sz="2400" i="1" dirty="0">
              <a:latin typeface="SimSun" pitchFamily="2" charset="-122"/>
            </a:endParaRPr>
          </a:p>
          <a:p>
            <a:pPr marL="725488" lvl="1" indent="-381000">
              <a:lnSpc>
                <a:spcPct val="120000"/>
              </a:lnSpc>
            </a:pPr>
            <a:r>
              <a:rPr lang="en-US" altLang="zh-CN" sz="2400" b="1" i="1" dirty="0">
                <a:solidFill>
                  <a:srgbClr val="333399"/>
                </a:solidFill>
                <a:ea typeface="华文楷体" pitchFamily="2" charset="-122"/>
              </a:rPr>
              <a:t>Maintaining </a:t>
            </a:r>
            <a:r>
              <a:rPr lang="en-US" altLang="zh-CN" sz="2400" b="1" i="1" dirty="0" smtClean="0">
                <a:solidFill>
                  <a:srgbClr val="333399"/>
                </a:solidFill>
                <a:ea typeface="华文楷体" pitchFamily="2" charset="-122"/>
              </a:rPr>
              <a:t>reproduction.</a:t>
            </a:r>
            <a:endParaRPr lang="en-US" altLang="zh-CN" sz="2400" b="1" i="1" dirty="0">
              <a:solidFill>
                <a:srgbClr val="333399"/>
              </a:solidFill>
              <a:ea typeface="华文楷体" pitchFamily="2" charset="-122"/>
            </a:endParaRPr>
          </a:p>
          <a:p>
            <a:pPr marL="725488" lvl="1" indent="-381000">
              <a:lnSpc>
                <a:spcPct val="120000"/>
              </a:lnSpc>
            </a:pPr>
            <a:r>
              <a:rPr lang="en-US" altLang="zh-CN" sz="2400" b="1" i="1" dirty="0">
                <a:solidFill>
                  <a:srgbClr val="333399"/>
                </a:solidFill>
                <a:ea typeface="华文楷体" pitchFamily="2" charset="-122"/>
              </a:rPr>
              <a:t>Promoting metabolism of </a:t>
            </a:r>
            <a:r>
              <a:rPr lang="en-US" altLang="zh-CN" sz="2400" b="1" i="1" dirty="0" err="1" smtClean="0">
                <a:solidFill>
                  <a:srgbClr val="333399"/>
                </a:solidFill>
                <a:ea typeface="华文楷体" pitchFamily="2" charset="-122"/>
              </a:rPr>
              <a:t>Hb</a:t>
            </a:r>
            <a:r>
              <a:rPr lang="en-US" altLang="zh-CN" sz="2400" b="1" i="1" dirty="0" smtClean="0">
                <a:solidFill>
                  <a:srgbClr val="333399"/>
                </a:solidFill>
                <a:ea typeface="华文楷体" pitchFamily="2" charset="-122"/>
              </a:rPr>
              <a:t>.</a:t>
            </a:r>
            <a:endParaRPr lang="en-US" altLang="zh-CN" sz="2400" b="1" i="1" dirty="0">
              <a:solidFill>
                <a:srgbClr val="333399"/>
              </a:solidFill>
              <a:ea typeface="华文楷体" pitchFamily="2" charset="-122"/>
            </a:endParaRPr>
          </a:p>
          <a:p>
            <a:pPr marL="725488" lvl="1" indent="-381000">
              <a:lnSpc>
                <a:spcPct val="120000"/>
              </a:lnSpc>
              <a:buFont typeface="Wingdings" pitchFamily="2" charset="2"/>
              <a:buNone/>
            </a:pPr>
            <a:r>
              <a:rPr lang="en-US" altLang="zh-CN" sz="2400" b="1" i="1" dirty="0">
                <a:solidFill>
                  <a:srgbClr val="333399"/>
                </a:solidFill>
                <a:ea typeface="华文楷体" pitchFamily="2" charset="-122"/>
              </a:rPr>
              <a:t> (</a:t>
            </a:r>
            <a:r>
              <a:rPr lang="en-US" altLang="zh-CN" sz="2400" b="1" i="1" dirty="0">
                <a:solidFill>
                  <a:srgbClr val="333399"/>
                </a:solidFill>
                <a:ea typeface="华文楷体" pitchFamily="2" charset="-122"/>
                <a:sym typeface="Symbol" pitchFamily="18" charset="2"/>
              </a:rPr>
              <a:t>-</a:t>
            </a:r>
            <a:r>
              <a:rPr lang="en-US" altLang="zh-CN" sz="2400" b="1" i="1" dirty="0">
                <a:solidFill>
                  <a:srgbClr val="333399"/>
                </a:solidFill>
                <a:ea typeface="华文楷体" pitchFamily="2" charset="-122"/>
              </a:rPr>
              <a:t> amino-</a:t>
            </a:r>
            <a:r>
              <a:rPr lang="en-US" altLang="zh-CN" sz="2400" b="1" i="1" dirty="0" smtClean="0">
                <a:solidFill>
                  <a:srgbClr val="333399"/>
                </a:solidFill>
                <a:ea typeface="华文楷体" pitchFamily="2" charset="-122"/>
                <a:sym typeface="Symbol" pitchFamily="18" charset="2"/>
              </a:rPr>
              <a:t> -</a:t>
            </a:r>
            <a:r>
              <a:rPr lang="en-US" altLang="zh-CN" sz="2400" b="1" i="1" dirty="0" smtClean="0">
                <a:solidFill>
                  <a:srgbClr val="333399"/>
                </a:solidFill>
                <a:ea typeface="华文楷体" pitchFamily="2" charset="-122"/>
              </a:rPr>
              <a:t> </a:t>
            </a:r>
            <a:r>
              <a:rPr lang="en-US" altLang="zh-CN" sz="2400" b="1" i="1" dirty="0">
                <a:solidFill>
                  <a:srgbClr val="333399"/>
                </a:solidFill>
                <a:ea typeface="华文楷体" pitchFamily="2" charset="-122"/>
              </a:rPr>
              <a:t>levulinate</a:t>
            </a:r>
            <a:r>
              <a:rPr lang="en-US" altLang="zh-CN" sz="2200" i="1" dirty="0"/>
              <a:t> </a:t>
            </a:r>
            <a:r>
              <a:rPr lang="en-US" altLang="zh-CN" sz="2400" b="1" i="1" dirty="0">
                <a:solidFill>
                  <a:srgbClr val="333399"/>
                </a:solidFill>
                <a:ea typeface="华文楷体" pitchFamily="2" charset="-122"/>
              </a:rPr>
              <a:t>synthase ALA</a:t>
            </a:r>
            <a:r>
              <a:rPr lang="en-US" altLang="zh-CN" sz="2400" b="1" i="1" dirty="0" smtClean="0">
                <a:solidFill>
                  <a:srgbClr val="333399"/>
                </a:solidFill>
                <a:ea typeface="华文楷体" pitchFamily="2" charset="-122"/>
              </a:rPr>
              <a:t>).</a:t>
            </a:r>
            <a:endParaRPr lang="en-US" altLang="zh-CN" sz="2400" b="1" i="1" dirty="0">
              <a:solidFill>
                <a:srgbClr val="333399"/>
              </a:solidFill>
              <a:ea typeface="华文楷体" pitchFamily="2" charset="-122"/>
            </a:endParaRPr>
          </a:p>
          <a:p>
            <a:pPr marL="400050" indent="-400050">
              <a:lnSpc>
                <a:spcPct val="120000"/>
              </a:lnSpc>
              <a:buClr>
                <a:schemeClr val="accent2"/>
              </a:buClr>
              <a:buFont typeface="Wingdings" pitchFamily="2" charset="2"/>
              <a:buNone/>
            </a:pPr>
            <a:endParaRPr lang="en-US" altLang="zh-CN" sz="2400" b="1" dirty="0">
              <a:solidFill>
                <a:srgbClr val="333399"/>
              </a:solidFill>
              <a:ea typeface="华文楷体" pitchFamily="2" charset="-122"/>
            </a:endParaRPr>
          </a:p>
          <a:p>
            <a:pPr marL="400050" indent="-400050">
              <a:lnSpc>
                <a:spcPct val="120000"/>
              </a:lnSpc>
              <a:buClr>
                <a:schemeClr val="accent2"/>
              </a:buClr>
              <a:buFont typeface="Wingdings" pitchFamily="2" charset="2"/>
              <a:buNone/>
            </a:pPr>
            <a:endParaRPr lang="en-US" altLang="zh-CN" sz="2900" b="1" dirty="0">
              <a:solidFill>
                <a:srgbClr val="FF3300"/>
              </a:solidFill>
              <a:latin typeface="Times New Roman" pitchFamily="18" charset="0"/>
            </a:endParaRPr>
          </a:p>
        </p:txBody>
      </p:sp>
    </p:spTree>
    <p:extLst>
      <p:ext uri="{BB962C8B-B14F-4D97-AF65-F5344CB8AC3E}">
        <p14:creationId xmlns="" xmlns:p14="http://schemas.microsoft.com/office/powerpoint/2010/main" val="1742229521"/>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79512" y="188640"/>
            <a:ext cx="8507288" cy="5942285"/>
          </a:xfrm>
        </p:spPr>
        <p:txBody>
          <a:bodyPr/>
          <a:lstStyle/>
          <a:p>
            <a:pPr>
              <a:buFont typeface="Arial" panose="020B0604020202020204" pitchFamily="34" charset="0"/>
              <a:buChar char="•"/>
            </a:pPr>
            <a:r>
              <a:rPr lang="en-US" sz="2400" dirty="0" smtClean="0">
                <a:solidFill>
                  <a:srgbClr val="B40C9C"/>
                </a:solidFill>
              </a:rPr>
              <a:t>   </a:t>
            </a:r>
            <a:r>
              <a:rPr lang="en-US" sz="2400" i="1" dirty="0" smtClean="0">
                <a:solidFill>
                  <a:srgbClr val="B40C9C"/>
                </a:solidFill>
              </a:rPr>
              <a:t>Vitamin </a:t>
            </a:r>
            <a:r>
              <a:rPr lang="en-US" sz="2400" i="1" dirty="0">
                <a:solidFill>
                  <a:srgbClr val="B40C9C"/>
                </a:solidFill>
              </a:rPr>
              <a:t>E is a powerful Antioxidant, it protects </a:t>
            </a:r>
            <a:endParaRPr lang="en-US" sz="2400" i="1" dirty="0" smtClean="0">
              <a:solidFill>
                <a:srgbClr val="B40C9C"/>
              </a:solidFill>
            </a:endParaRPr>
          </a:p>
          <a:p>
            <a:pPr marL="0" indent="0">
              <a:buNone/>
            </a:pPr>
            <a:r>
              <a:rPr lang="en-US" sz="2400" i="1" dirty="0">
                <a:solidFill>
                  <a:srgbClr val="B40C9C"/>
                </a:solidFill>
              </a:rPr>
              <a:t> </a:t>
            </a:r>
            <a:r>
              <a:rPr lang="en-US" sz="2400" i="1" dirty="0" smtClean="0">
                <a:solidFill>
                  <a:srgbClr val="B40C9C"/>
                </a:solidFill>
              </a:rPr>
              <a:t>        unsaturated </a:t>
            </a:r>
            <a:r>
              <a:rPr lang="en-US" sz="2400" i="1" dirty="0">
                <a:solidFill>
                  <a:srgbClr val="B40C9C"/>
                </a:solidFill>
              </a:rPr>
              <a:t>lipids from peroxidation</a:t>
            </a:r>
            <a:r>
              <a:rPr lang="en-US" sz="2400" i="1" dirty="0" smtClean="0">
                <a:solidFill>
                  <a:srgbClr val="B40C9C"/>
                </a:solidFill>
              </a:rPr>
              <a:t>.</a:t>
            </a:r>
          </a:p>
          <a:p>
            <a:pPr marL="0" indent="0">
              <a:buNone/>
            </a:pPr>
            <a:endParaRPr lang="en-US" sz="2400" i="1" dirty="0" smtClean="0">
              <a:solidFill>
                <a:srgbClr val="B40C9C"/>
              </a:solidFill>
            </a:endParaRPr>
          </a:p>
          <a:p>
            <a:pPr>
              <a:buFont typeface="Arial" panose="020B0604020202020204" pitchFamily="34" charset="0"/>
              <a:buChar char="•"/>
            </a:pPr>
            <a:r>
              <a:rPr lang="en-US" sz="2400" i="1" dirty="0" smtClean="0">
                <a:solidFill>
                  <a:srgbClr val="B40C9C"/>
                </a:solidFill>
              </a:rPr>
              <a:t>   It </a:t>
            </a:r>
            <a:r>
              <a:rPr lang="en-US" sz="2400" i="1" dirty="0">
                <a:solidFill>
                  <a:srgbClr val="B40C9C"/>
                </a:solidFill>
              </a:rPr>
              <a:t>has a special protective role to hepatocyte </a:t>
            </a:r>
            <a:r>
              <a:rPr lang="en-US" sz="2400" i="1" dirty="0" smtClean="0">
                <a:solidFill>
                  <a:srgbClr val="B40C9C"/>
                </a:solidFill>
              </a:rPr>
              <a:t>and    </a:t>
            </a:r>
          </a:p>
          <a:p>
            <a:pPr marL="0" indent="0">
              <a:buNone/>
            </a:pPr>
            <a:r>
              <a:rPr lang="en-US" sz="2400" i="1" dirty="0" smtClean="0">
                <a:solidFill>
                  <a:srgbClr val="B40C9C"/>
                </a:solidFill>
              </a:rPr>
              <a:t>        erythrocytes</a:t>
            </a:r>
            <a:r>
              <a:rPr lang="en-US" sz="2400" i="1" dirty="0">
                <a:solidFill>
                  <a:srgbClr val="B40C9C"/>
                </a:solidFill>
              </a:rPr>
              <a:t>' </a:t>
            </a:r>
            <a:r>
              <a:rPr lang="en-US" sz="2400" i="1" dirty="0" smtClean="0">
                <a:solidFill>
                  <a:srgbClr val="B40C9C"/>
                </a:solidFill>
              </a:rPr>
              <a:t>membrane's.</a:t>
            </a:r>
          </a:p>
          <a:p>
            <a:pPr marL="0" indent="0">
              <a:buNone/>
            </a:pPr>
            <a:endParaRPr lang="en-US" sz="2400" i="1" dirty="0" smtClean="0">
              <a:solidFill>
                <a:srgbClr val="B40C9C"/>
              </a:solidFill>
            </a:endParaRPr>
          </a:p>
          <a:p>
            <a:pPr>
              <a:buFont typeface="Arial" panose="020B0604020202020204" pitchFamily="34" charset="0"/>
              <a:buChar char="•"/>
            </a:pPr>
            <a:r>
              <a:rPr lang="en-US" altLang="ar-IQ" sz="2400" i="1" dirty="0" smtClean="0">
                <a:solidFill>
                  <a:srgbClr val="B40C9C"/>
                </a:solidFill>
              </a:rPr>
              <a:t>   Numerous </a:t>
            </a:r>
            <a:r>
              <a:rPr lang="en-US" altLang="ar-IQ" sz="2400" i="1" dirty="0">
                <a:solidFill>
                  <a:srgbClr val="B40C9C"/>
                </a:solidFill>
              </a:rPr>
              <a:t>pharmacological action have </a:t>
            </a:r>
            <a:r>
              <a:rPr lang="en-US" altLang="ar-IQ" sz="2400" i="1" dirty="0" smtClean="0">
                <a:solidFill>
                  <a:srgbClr val="B40C9C"/>
                </a:solidFill>
              </a:rPr>
              <a:t>been </a:t>
            </a:r>
            <a:r>
              <a:rPr lang="en-US" altLang="ar-IQ" sz="2400" i="1" dirty="0">
                <a:solidFill>
                  <a:srgbClr val="B40C9C"/>
                </a:solidFill>
              </a:rPr>
              <a:t>related to </a:t>
            </a:r>
            <a:r>
              <a:rPr lang="en-US" altLang="ar-IQ" sz="2400" i="1" dirty="0" smtClean="0">
                <a:solidFill>
                  <a:srgbClr val="B40C9C"/>
                </a:solidFill>
              </a:rPr>
              <a:t> </a:t>
            </a:r>
          </a:p>
          <a:p>
            <a:pPr marL="0" indent="0">
              <a:buNone/>
            </a:pPr>
            <a:r>
              <a:rPr lang="en-US" altLang="ar-IQ" sz="2400" i="1" dirty="0" smtClean="0">
                <a:solidFill>
                  <a:srgbClr val="B40C9C"/>
                </a:solidFill>
              </a:rPr>
              <a:t>        high </a:t>
            </a:r>
            <a:r>
              <a:rPr lang="en-US" altLang="ar-IQ" sz="2400" i="1" dirty="0">
                <a:solidFill>
                  <a:srgbClr val="B40C9C"/>
                </a:solidFill>
              </a:rPr>
              <a:t>dose of vitamin E </a:t>
            </a:r>
            <a:r>
              <a:rPr lang="en-US" altLang="ar-IQ" sz="2400" i="1" dirty="0" smtClean="0">
                <a:solidFill>
                  <a:srgbClr val="B40C9C"/>
                </a:solidFill>
              </a:rPr>
              <a:t>in humans including:-</a:t>
            </a:r>
          </a:p>
          <a:p>
            <a:pPr marL="1074738" indent="-261938">
              <a:buFont typeface="Courier New" panose="02070309020205020404" pitchFamily="49" charset="0"/>
              <a:buChar char="o"/>
            </a:pPr>
            <a:r>
              <a:rPr lang="en-US" altLang="ar-IQ" sz="2400" i="1" dirty="0" smtClean="0">
                <a:solidFill>
                  <a:srgbClr val="B40C9C"/>
                </a:solidFill>
              </a:rPr>
              <a:t>Increase fertility.</a:t>
            </a:r>
          </a:p>
          <a:p>
            <a:pPr marL="1074738" indent="-261938">
              <a:buFont typeface="Courier New" panose="02070309020205020404" pitchFamily="49" charset="0"/>
              <a:buChar char="o"/>
            </a:pPr>
            <a:r>
              <a:rPr lang="en-US" altLang="ar-IQ" sz="2400" i="1" dirty="0" smtClean="0">
                <a:solidFill>
                  <a:srgbClr val="B40C9C"/>
                </a:solidFill>
              </a:rPr>
              <a:t>Increase </a:t>
            </a:r>
            <a:r>
              <a:rPr lang="en-US" altLang="ar-IQ" sz="2400" i="1" dirty="0">
                <a:solidFill>
                  <a:srgbClr val="B40C9C"/>
                </a:solidFill>
              </a:rPr>
              <a:t>male </a:t>
            </a:r>
            <a:r>
              <a:rPr lang="en-US" altLang="ar-IQ" sz="2400" i="1" dirty="0" smtClean="0">
                <a:solidFill>
                  <a:srgbClr val="B40C9C"/>
                </a:solidFill>
              </a:rPr>
              <a:t>potency. </a:t>
            </a:r>
          </a:p>
          <a:p>
            <a:pPr marL="1074738" indent="-261938">
              <a:buFont typeface="Courier New" panose="02070309020205020404" pitchFamily="49" charset="0"/>
              <a:buChar char="o"/>
            </a:pPr>
            <a:r>
              <a:rPr lang="en-US" altLang="ar-IQ" sz="2400" i="1" dirty="0" smtClean="0">
                <a:solidFill>
                  <a:srgbClr val="B40C9C"/>
                </a:solidFill>
              </a:rPr>
              <a:t>Improvement </a:t>
            </a:r>
            <a:r>
              <a:rPr lang="en-US" altLang="ar-IQ" sz="2400" i="1" dirty="0">
                <a:solidFill>
                  <a:srgbClr val="B40C9C"/>
                </a:solidFill>
              </a:rPr>
              <a:t>of various skin </a:t>
            </a:r>
            <a:r>
              <a:rPr lang="en-US" altLang="ar-IQ" sz="2400" i="1" dirty="0" smtClean="0">
                <a:solidFill>
                  <a:srgbClr val="B40C9C"/>
                </a:solidFill>
              </a:rPr>
              <a:t>disorders.</a:t>
            </a:r>
            <a:endParaRPr lang="en-US" altLang="ar-IQ" sz="2400" i="1" dirty="0">
              <a:solidFill>
                <a:srgbClr val="B40C9C"/>
              </a:solidFill>
            </a:endParaRPr>
          </a:p>
          <a:p>
            <a:pPr marL="1074738" indent="-261938">
              <a:buFont typeface="Courier New" panose="02070309020205020404" pitchFamily="49" charset="0"/>
              <a:buChar char="o"/>
            </a:pPr>
            <a:r>
              <a:rPr lang="en-US" altLang="ar-IQ" sz="2400" i="1" dirty="0" smtClean="0">
                <a:solidFill>
                  <a:srgbClr val="B40C9C"/>
                </a:solidFill>
              </a:rPr>
              <a:t>Relief </a:t>
            </a:r>
            <a:r>
              <a:rPr lang="en-US" altLang="ar-IQ" sz="2400" i="1" dirty="0">
                <a:solidFill>
                  <a:srgbClr val="B40C9C"/>
                </a:solidFill>
              </a:rPr>
              <a:t>from </a:t>
            </a:r>
            <a:r>
              <a:rPr lang="en-US" altLang="ar-IQ" sz="2400" i="1" dirty="0" smtClean="0">
                <a:solidFill>
                  <a:srgbClr val="B40C9C"/>
                </a:solidFill>
              </a:rPr>
              <a:t>ischemic </a:t>
            </a:r>
            <a:r>
              <a:rPr lang="en-US" altLang="ar-IQ" sz="2400" i="1" dirty="0">
                <a:solidFill>
                  <a:srgbClr val="B40C9C"/>
                </a:solidFill>
              </a:rPr>
              <a:t>heart </a:t>
            </a:r>
            <a:r>
              <a:rPr lang="en-US" altLang="ar-IQ" sz="2400" i="1" dirty="0" smtClean="0">
                <a:solidFill>
                  <a:srgbClr val="B40C9C"/>
                </a:solidFill>
              </a:rPr>
              <a:t>diseases.</a:t>
            </a:r>
            <a:endParaRPr lang="ar-IQ" sz="2400" i="1" dirty="0">
              <a:solidFill>
                <a:srgbClr val="B40C9C"/>
              </a:solidFill>
            </a:endParaRPr>
          </a:p>
        </p:txBody>
      </p:sp>
    </p:spTree>
    <p:extLst>
      <p:ext uri="{BB962C8B-B14F-4D97-AF65-F5344CB8AC3E}">
        <p14:creationId xmlns="" xmlns:p14="http://schemas.microsoft.com/office/powerpoint/2010/main" val="21238374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685800" y="152400"/>
            <a:ext cx="8229600"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rtl="0" fontAlgn="base">
              <a:spcBef>
                <a:spcPct val="50000"/>
              </a:spcBef>
              <a:spcAft>
                <a:spcPct val="0"/>
              </a:spcAft>
            </a:pPr>
            <a:r>
              <a:rPr kumimoji="1" lang="en-US" altLang="zh-CN" sz="3200" b="1" dirty="0" smtClean="0">
                <a:solidFill>
                  <a:srgbClr val="B40C9C"/>
                </a:solidFill>
                <a:latin typeface="Times New Roman" pitchFamily="18" charset="0"/>
              </a:rPr>
              <a:t> </a:t>
            </a:r>
            <a:r>
              <a:rPr kumimoji="1" lang="en-US" altLang="zh-CN" sz="3200" b="1" i="1" dirty="0" smtClean="0">
                <a:solidFill>
                  <a:srgbClr val="B40C9C"/>
                </a:solidFill>
                <a:latin typeface="Times New Roman" pitchFamily="18" charset="0"/>
              </a:rPr>
              <a:t>14  Essential Vitamins For Human Being</a:t>
            </a:r>
          </a:p>
        </p:txBody>
      </p:sp>
      <p:sp>
        <p:nvSpPr>
          <p:cNvPr id="6150" name="Text Box 6"/>
          <p:cNvSpPr txBox="1">
            <a:spLocks noChangeArrowheads="1"/>
          </p:cNvSpPr>
          <p:nvPr/>
        </p:nvSpPr>
        <p:spPr bwMode="auto">
          <a:xfrm>
            <a:off x="3200400" y="990600"/>
            <a:ext cx="3124200" cy="528638"/>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rtl="0" fontAlgn="base">
              <a:spcBef>
                <a:spcPct val="50000"/>
              </a:spcBef>
              <a:spcAft>
                <a:spcPct val="0"/>
              </a:spcAft>
            </a:pPr>
            <a:r>
              <a:rPr kumimoji="1" lang="en-US" altLang="zh-CN" sz="2800" b="1" i="1" dirty="0" smtClean="0">
                <a:solidFill>
                  <a:srgbClr val="B40C9C"/>
                </a:solidFill>
                <a:latin typeface="Times New Roman" pitchFamily="18" charset="0"/>
              </a:rPr>
              <a:t>        Vitamins</a:t>
            </a:r>
          </a:p>
        </p:txBody>
      </p:sp>
      <p:sp>
        <p:nvSpPr>
          <p:cNvPr id="6151" name="Text Box 7"/>
          <p:cNvSpPr txBox="1">
            <a:spLocks noChangeArrowheads="1"/>
          </p:cNvSpPr>
          <p:nvPr/>
        </p:nvSpPr>
        <p:spPr bwMode="auto">
          <a:xfrm>
            <a:off x="1258888" y="2286000"/>
            <a:ext cx="2736850" cy="523220"/>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rtl="0" fontAlgn="base">
              <a:spcBef>
                <a:spcPct val="50000"/>
              </a:spcBef>
              <a:spcAft>
                <a:spcPct val="0"/>
              </a:spcAft>
            </a:pPr>
            <a:r>
              <a:rPr kumimoji="1" lang="en-US" altLang="zh-CN" sz="2800" b="1" dirty="0" smtClean="0">
                <a:solidFill>
                  <a:srgbClr val="B40C9C"/>
                </a:solidFill>
                <a:latin typeface="Times New Roman" pitchFamily="18" charset="0"/>
              </a:rPr>
              <a:t>   </a:t>
            </a:r>
            <a:r>
              <a:rPr kumimoji="1" lang="en-US" altLang="zh-CN" sz="2800" b="1" i="1" dirty="0" smtClean="0">
                <a:solidFill>
                  <a:srgbClr val="B40C9C"/>
                </a:solidFill>
                <a:latin typeface="Times New Roman" pitchFamily="18" charset="0"/>
              </a:rPr>
              <a:t>Water -soluble</a:t>
            </a:r>
          </a:p>
        </p:txBody>
      </p:sp>
      <p:sp>
        <p:nvSpPr>
          <p:cNvPr id="6152" name="Text Box 8"/>
          <p:cNvSpPr txBox="1">
            <a:spLocks noChangeArrowheads="1"/>
          </p:cNvSpPr>
          <p:nvPr/>
        </p:nvSpPr>
        <p:spPr bwMode="auto">
          <a:xfrm>
            <a:off x="5638800" y="2362200"/>
            <a:ext cx="2894013" cy="528638"/>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rtl="0" fontAlgn="base">
              <a:spcBef>
                <a:spcPct val="50000"/>
              </a:spcBef>
              <a:spcAft>
                <a:spcPct val="0"/>
              </a:spcAft>
            </a:pPr>
            <a:r>
              <a:rPr kumimoji="1" lang="en-US" altLang="zh-CN" sz="2800" b="1" dirty="0" smtClean="0">
                <a:solidFill>
                  <a:srgbClr val="B40C9C"/>
                </a:solidFill>
                <a:latin typeface="Times New Roman" pitchFamily="18" charset="0"/>
              </a:rPr>
              <a:t>     </a:t>
            </a:r>
            <a:r>
              <a:rPr kumimoji="1" lang="en-US" altLang="zh-CN" sz="2800" b="1" i="1" dirty="0" smtClean="0">
                <a:solidFill>
                  <a:srgbClr val="B40C9C"/>
                </a:solidFill>
                <a:latin typeface="Times New Roman" pitchFamily="18" charset="0"/>
              </a:rPr>
              <a:t>Lipid-soluble</a:t>
            </a:r>
          </a:p>
        </p:txBody>
      </p:sp>
      <p:sp>
        <p:nvSpPr>
          <p:cNvPr id="6153" name="Text Box 9"/>
          <p:cNvSpPr txBox="1">
            <a:spLocks noChangeArrowheads="1"/>
          </p:cNvSpPr>
          <p:nvPr/>
        </p:nvSpPr>
        <p:spPr bwMode="auto">
          <a:xfrm>
            <a:off x="609600" y="3505200"/>
            <a:ext cx="1752600" cy="466725"/>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rtl="0" fontAlgn="base">
              <a:spcBef>
                <a:spcPct val="50000"/>
              </a:spcBef>
              <a:spcAft>
                <a:spcPct val="0"/>
              </a:spcAft>
            </a:pPr>
            <a:r>
              <a:rPr kumimoji="1" lang="en-US" altLang="zh-CN" sz="2400" b="1" dirty="0" smtClean="0">
                <a:solidFill>
                  <a:srgbClr val="B40C9C"/>
                </a:solidFill>
                <a:latin typeface="Times New Roman" pitchFamily="18" charset="0"/>
              </a:rPr>
              <a:t>    </a:t>
            </a:r>
            <a:r>
              <a:rPr kumimoji="1" lang="en-US" altLang="zh-CN" sz="2400" b="1" i="1" dirty="0" smtClean="0">
                <a:solidFill>
                  <a:srgbClr val="B40C9C"/>
                </a:solidFill>
                <a:latin typeface="Times New Roman" pitchFamily="18" charset="0"/>
              </a:rPr>
              <a:t>Vit C</a:t>
            </a:r>
          </a:p>
        </p:txBody>
      </p:sp>
      <p:sp>
        <p:nvSpPr>
          <p:cNvPr id="6154" name="Text Box 10"/>
          <p:cNvSpPr txBox="1">
            <a:spLocks noChangeArrowheads="1"/>
          </p:cNvSpPr>
          <p:nvPr/>
        </p:nvSpPr>
        <p:spPr bwMode="auto">
          <a:xfrm>
            <a:off x="2819400" y="3505200"/>
            <a:ext cx="1447800" cy="466725"/>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rtl="0" fontAlgn="base">
              <a:spcBef>
                <a:spcPct val="50000"/>
              </a:spcBef>
              <a:spcAft>
                <a:spcPct val="0"/>
              </a:spcAft>
            </a:pPr>
            <a:r>
              <a:rPr kumimoji="1" lang="en-US" altLang="zh-CN" sz="2400" dirty="0" smtClean="0">
                <a:solidFill>
                  <a:srgbClr val="B40C9C"/>
                </a:solidFill>
                <a:latin typeface="Times New Roman" pitchFamily="18" charset="0"/>
              </a:rPr>
              <a:t>     </a:t>
            </a:r>
            <a:r>
              <a:rPr kumimoji="1" lang="en-US" altLang="zh-CN" sz="2400" b="1" i="1" dirty="0" smtClean="0">
                <a:solidFill>
                  <a:srgbClr val="B40C9C"/>
                </a:solidFill>
                <a:latin typeface="Times New Roman" pitchFamily="18" charset="0"/>
              </a:rPr>
              <a:t>Vit B</a:t>
            </a:r>
          </a:p>
        </p:txBody>
      </p:sp>
      <p:sp>
        <p:nvSpPr>
          <p:cNvPr id="6155" name="Text Box 11"/>
          <p:cNvSpPr txBox="1">
            <a:spLocks noChangeArrowheads="1"/>
          </p:cNvSpPr>
          <p:nvPr/>
        </p:nvSpPr>
        <p:spPr bwMode="auto">
          <a:xfrm>
            <a:off x="5943600" y="3581400"/>
            <a:ext cx="1828800" cy="466725"/>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rtl="0" fontAlgn="base">
              <a:spcBef>
                <a:spcPct val="50000"/>
              </a:spcBef>
              <a:spcAft>
                <a:spcPct val="0"/>
              </a:spcAft>
            </a:pPr>
            <a:r>
              <a:rPr kumimoji="1" lang="en-US" altLang="zh-CN" sz="2400" b="1" dirty="0" smtClean="0">
                <a:solidFill>
                  <a:srgbClr val="B40C9C"/>
                </a:solidFill>
                <a:latin typeface="Times New Roman" pitchFamily="18" charset="0"/>
              </a:rPr>
              <a:t>  </a:t>
            </a:r>
            <a:r>
              <a:rPr kumimoji="1" lang="en-US" altLang="zh-CN" sz="2400" b="1" i="1" dirty="0" smtClean="0">
                <a:solidFill>
                  <a:srgbClr val="B40C9C"/>
                </a:solidFill>
                <a:latin typeface="Times New Roman" pitchFamily="18" charset="0"/>
              </a:rPr>
              <a:t>A, D, E, K</a:t>
            </a:r>
          </a:p>
        </p:txBody>
      </p:sp>
      <p:sp>
        <p:nvSpPr>
          <p:cNvPr id="6156" name="Text Box 12"/>
          <p:cNvSpPr txBox="1">
            <a:spLocks noChangeArrowheads="1"/>
          </p:cNvSpPr>
          <p:nvPr/>
        </p:nvSpPr>
        <p:spPr bwMode="auto">
          <a:xfrm>
            <a:off x="609600" y="4665663"/>
            <a:ext cx="7634807" cy="831850"/>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rtl="0" fontAlgn="base">
              <a:spcBef>
                <a:spcPct val="50000"/>
              </a:spcBef>
              <a:spcAft>
                <a:spcPct val="0"/>
              </a:spcAft>
            </a:pPr>
            <a:r>
              <a:rPr kumimoji="1" lang="en-US" altLang="zh-CN" sz="2400" b="1" dirty="0" smtClean="0">
                <a:solidFill>
                  <a:srgbClr val="B40C9C"/>
                </a:solidFill>
                <a:latin typeface="Times New Roman" pitchFamily="18" charset="0"/>
              </a:rPr>
              <a:t> </a:t>
            </a:r>
            <a:r>
              <a:rPr kumimoji="1" lang="en-US" altLang="zh-CN" sz="2400" b="1" i="1" dirty="0" smtClean="0">
                <a:solidFill>
                  <a:srgbClr val="B40C9C"/>
                </a:solidFill>
                <a:latin typeface="Times New Roman" pitchFamily="18" charset="0"/>
              </a:rPr>
              <a:t>B1, B2, B3, B6, B12, PP, pantothenic acid</a:t>
            </a:r>
            <a:r>
              <a:rPr kumimoji="1" lang="zh-CN" altLang="en-US" sz="2400" b="1" i="1" dirty="0" smtClean="0">
                <a:solidFill>
                  <a:srgbClr val="B40C9C"/>
                </a:solidFill>
                <a:latin typeface="Times New Roman" pitchFamily="18" charset="0"/>
              </a:rPr>
              <a:t>，</a:t>
            </a:r>
            <a:r>
              <a:rPr kumimoji="1" lang="en-US" altLang="zh-CN" sz="2400" b="1" i="1" dirty="0" smtClean="0">
                <a:solidFill>
                  <a:srgbClr val="B40C9C"/>
                </a:solidFill>
                <a:latin typeface="Times New Roman" pitchFamily="18" charset="0"/>
              </a:rPr>
              <a:t>folic acid, biotin ,lipoic acid.</a:t>
            </a:r>
          </a:p>
        </p:txBody>
      </p:sp>
      <p:sp>
        <p:nvSpPr>
          <p:cNvPr id="6157" name="Line 13"/>
          <p:cNvSpPr>
            <a:spLocks noChangeShapeType="1"/>
          </p:cNvSpPr>
          <p:nvPr/>
        </p:nvSpPr>
        <p:spPr bwMode="auto">
          <a:xfrm>
            <a:off x="3429000" y="1600200"/>
            <a:ext cx="0" cy="6858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ar-IQ" b="1" dirty="0" smtClean="0">
              <a:solidFill>
                <a:srgbClr val="B40C9C"/>
              </a:solidFill>
            </a:endParaRPr>
          </a:p>
        </p:txBody>
      </p:sp>
      <p:sp>
        <p:nvSpPr>
          <p:cNvPr id="6158" name="Line 14"/>
          <p:cNvSpPr>
            <a:spLocks noChangeShapeType="1"/>
          </p:cNvSpPr>
          <p:nvPr/>
        </p:nvSpPr>
        <p:spPr bwMode="auto">
          <a:xfrm>
            <a:off x="5943600" y="1524000"/>
            <a:ext cx="0" cy="7620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ar-IQ" b="1" dirty="0" smtClean="0">
              <a:solidFill>
                <a:srgbClr val="B40C9C"/>
              </a:solidFill>
            </a:endParaRPr>
          </a:p>
        </p:txBody>
      </p:sp>
      <p:sp>
        <p:nvSpPr>
          <p:cNvPr id="6159" name="Line 15"/>
          <p:cNvSpPr>
            <a:spLocks noChangeShapeType="1"/>
          </p:cNvSpPr>
          <p:nvPr/>
        </p:nvSpPr>
        <p:spPr bwMode="auto">
          <a:xfrm>
            <a:off x="2133600" y="2895600"/>
            <a:ext cx="0" cy="6096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ar-IQ" b="1" dirty="0" smtClean="0">
              <a:solidFill>
                <a:srgbClr val="B40C9C"/>
              </a:solidFill>
            </a:endParaRPr>
          </a:p>
        </p:txBody>
      </p:sp>
      <p:sp>
        <p:nvSpPr>
          <p:cNvPr id="6160" name="Line 16"/>
          <p:cNvSpPr>
            <a:spLocks noChangeShapeType="1"/>
          </p:cNvSpPr>
          <p:nvPr/>
        </p:nvSpPr>
        <p:spPr bwMode="auto">
          <a:xfrm>
            <a:off x="3505200" y="2819400"/>
            <a:ext cx="0" cy="762000"/>
          </a:xfrm>
          <a:prstGeom prst="line">
            <a:avLst/>
          </a:prstGeom>
          <a:noFill/>
          <a:ln w="9525">
            <a:solidFill>
              <a:srgbClr val="FDFED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ar-IQ" b="1" dirty="0" smtClean="0">
              <a:solidFill>
                <a:srgbClr val="B40C9C"/>
              </a:solidFill>
            </a:endParaRPr>
          </a:p>
        </p:txBody>
      </p:sp>
      <p:sp>
        <p:nvSpPr>
          <p:cNvPr id="6161" name="Line 17"/>
          <p:cNvSpPr>
            <a:spLocks noChangeShapeType="1"/>
          </p:cNvSpPr>
          <p:nvPr/>
        </p:nvSpPr>
        <p:spPr bwMode="auto">
          <a:xfrm>
            <a:off x="3505200" y="4038600"/>
            <a:ext cx="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ar-IQ" b="1" dirty="0" smtClean="0">
              <a:solidFill>
                <a:srgbClr val="B40C9C"/>
              </a:solidFill>
            </a:endParaRPr>
          </a:p>
        </p:txBody>
      </p:sp>
      <p:sp>
        <p:nvSpPr>
          <p:cNvPr id="6162" name="Line 18"/>
          <p:cNvSpPr>
            <a:spLocks noChangeShapeType="1"/>
          </p:cNvSpPr>
          <p:nvPr/>
        </p:nvSpPr>
        <p:spPr bwMode="auto">
          <a:xfrm>
            <a:off x="6858000" y="2971800"/>
            <a:ext cx="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ar-IQ" b="1" dirty="0" smtClean="0">
              <a:solidFill>
                <a:srgbClr val="B40C9C"/>
              </a:solidFill>
            </a:endParaRPr>
          </a:p>
        </p:txBody>
      </p:sp>
      <p:sp>
        <p:nvSpPr>
          <p:cNvPr id="6163" name="Line 19"/>
          <p:cNvSpPr>
            <a:spLocks noChangeShapeType="1"/>
          </p:cNvSpPr>
          <p:nvPr/>
        </p:nvSpPr>
        <p:spPr bwMode="auto">
          <a:xfrm>
            <a:off x="3390900" y="2954338"/>
            <a:ext cx="0" cy="477837"/>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pPr algn="l" rtl="0" fontAlgn="base">
              <a:spcBef>
                <a:spcPct val="0"/>
              </a:spcBef>
              <a:spcAft>
                <a:spcPct val="0"/>
              </a:spcAft>
            </a:pPr>
            <a:endParaRPr lang="ar-IQ" b="1" dirty="0" smtClean="0">
              <a:solidFill>
                <a:srgbClr val="B40C9C"/>
              </a:solidFill>
            </a:endParaRPr>
          </a:p>
        </p:txBody>
      </p:sp>
    </p:spTree>
    <p:extLst>
      <p:ext uri="{BB962C8B-B14F-4D97-AF65-F5344CB8AC3E}">
        <p14:creationId xmlns="" xmlns:p14="http://schemas.microsoft.com/office/powerpoint/2010/main" val="2913498476"/>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51520" y="476672"/>
            <a:ext cx="8208912" cy="5184576"/>
          </a:xfrm>
        </p:spPr>
        <p:txBody>
          <a:bodyPr/>
          <a:lstStyle/>
          <a:p>
            <a:pPr marL="0" indent="0">
              <a:buNone/>
            </a:pPr>
            <a:r>
              <a:rPr lang="en-US" sz="2400" dirty="0" smtClean="0">
                <a:solidFill>
                  <a:srgbClr val="B40C9C"/>
                </a:solidFill>
              </a:rPr>
              <a:t> </a:t>
            </a:r>
            <a:r>
              <a:rPr lang="en-US" sz="2400" i="1" dirty="0" smtClean="0">
                <a:solidFill>
                  <a:srgbClr val="B40C9C"/>
                </a:solidFill>
              </a:rPr>
              <a:t>Synergistic </a:t>
            </a:r>
            <a:r>
              <a:rPr lang="en-US" sz="2400" i="1" dirty="0">
                <a:solidFill>
                  <a:srgbClr val="B40C9C"/>
                </a:solidFill>
              </a:rPr>
              <a:t>with two other essential nutrients, selenium and ascorbic acid, vitamin E is also necessary for the maintenance of normal vitamin A levels</a:t>
            </a:r>
            <a:r>
              <a:rPr lang="en-US" sz="2400" i="1" dirty="0" smtClean="0">
                <a:solidFill>
                  <a:srgbClr val="B40C9C"/>
                </a:solidFill>
              </a:rPr>
              <a:t>.</a:t>
            </a:r>
          </a:p>
          <a:p>
            <a:pPr marL="0" indent="0">
              <a:buNone/>
            </a:pPr>
            <a:endParaRPr lang="en-US" sz="2400" i="1" dirty="0" smtClean="0">
              <a:solidFill>
                <a:srgbClr val="B40C9C"/>
              </a:solidFill>
            </a:endParaRPr>
          </a:p>
          <a:p>
            <a:pPr marL="0" indent="0">
              <a:buNone/>
            </a:pPr>
            <a:endParaRPr lang="en-US" sz="2400" i="1" dirty="0">
              <a:solidFill>
                <a:srgbClr val="B40C9C"/>
              </a:solidFill>
            </a:endParaRPr>
          </a:p>
          <a:p>
            <a:pPr marL="0" indent="0">
              <a:buNone/>
            </a:pPr>
            <a:r>
              <a:rPr lang="en-US" sz="3200" b="1" i="1" dirty="0" smtClean="0">
                <a:solidFill>
                  <a:srgbClr val="B40C9C"/>
                </a:solidFill>
              </a:rPr>
              <a:t>RDA</a:t>
            </a:r>
            <a:r>
              <a:rPr lang="en-US" sz="3200" b="1" i="1" dirty="0">
                <a:solidFill>
                  <a:srgbClr val="B40C9C"/>
                </a:solidFill>
              </a:rPr>
              <a:t>: 15-20 mg/day</a:t>
            </a:r>
            <a:r>
              <a:rPr lang="en-US" sz="3200" b="1" i="1" dirty="0" smtClean="0">
                <a:solidFill>
                  <a:srgbClr val="B40C9C"/>
                </a:solidFill>
              </a:rPr>
              <a:t>.</a:t>
            </a:r>
          </a:p>
          <a:p>
            <a:pPr marL="0" indent="0">
              <a:buNone/>
            </a:pPr>
            <a:endParaRPr lang="en-US" sz="2400" i="1" dirty="0" smtClean="0">
              <a:solidFill>
                <a:srgbClr val="B40C9C"/>
              </a:solidFill>
            </a:endParaRPr>
          </a:p>
          <a:p>
            <a:pPr marL="0" indent="0">
              <a:buNone/>
            </a:pPr>
            <a:endParaRPr lang="en-US" sz="2400" i="1" dirty="0">
              <a:solidFill>
                <a:srgbClr val="B40C9C"/>
              </a:solidFill>
            </a:endParaRPr>
          </a:p>
          <a:p>
            <a:pPr marL="0" indent="0">
              <a:buNone/>
            </a:pPr>
            <a:r>
              <a:rPr lang="en-US" sz="2400" i="1" dirty="0" smtClean="0">
                <a:solidFill>
                  <a:srgbClr val="B40C9C"/>
                </a:solidFill>
              </a:rPr>
              <a:t>  The </a:t>
            </a:r>
            <a:r>
              <a:rPr lang="en-US" sz="2400" i="1" dirty="0">
                <a:solidFill>
                  <a:srgbClr val="B40C9C"/>
                </a:solidFill>
              </a:rPr>
              <a:t>requirement of α-tocopherol increases as the intake </a:t>
            </a:r>
            <a:r>
              <a:rPr lang="en-US" sz="2400" i="1" dirty="0" smtClean="0">
                <a:solidFill>
                  <a:srgbClr val="B40C9C"/>
                </a:solidFill>
              </a:rPr>
              <a:t>  </a:t>
            </a:r>
          </a:p>
          <a:p>
            <a:pPr marL="0" indent="0">
              <a:buNone/>
            </a:pPr>
            <a:r>
              <a:rPr lang="en-US" sz="2400" i="1" dirty="0" smtClean="0">
                <a:solidFill>
                  <a:srgbClr val="B40C9C"/>
                </a:solidFill>
              </a:rPr>
              <a:t>  of </a:t>
            </a:r>
            <a:r>
              <a:rPr lang="en-US" sz="2400" i="1" dirty="0">
                <a:solidFill>
                  <a:srgbClr val="B40C9C"/>
                </a:solidFill>
              </a:rPr>
              <a:t>polyunsaturated fatty acid </a:t>
            </a:r>
            <a:r>
              <a:rPr lang="en-US" sz="2400" i="1" dirty="0" smtClean="0">
                <a:solidFill>
                  <a:srgbClr val="B40C9C"/>
                </a:solidFill>
              </a:rPr>
              <a:t>increases.</a:t>
            </a:r>
            <a:endParaRPr lang="en-US" sz="2400" i="1" dirty="0">
              <a:solidFill>
                <a:srgbClr val="B40C9C"/>
              </a:solidFill>
            </a:endParaRPr>
          </a:p>
          <a:p>
            <a:pPr marL="0" indent="0">
              <a:buNone/>
            </a:pPr>
            <a:endParaRPr lang="ar-IQ" sz="2400" dirty="0">
              <a:solidFill>
                <a:srgbClr val="B40C9C"/>
              </a:solidFill>
            </a:endParaRPr>
          </a:p>
        </p:txBody>
      </p:sp>
    </p:spTree>
    <p:extLst>
      <p:ext uri="{BB962C8B-B14F-4D97-AF65-F5344CB8AC3E}">
        <p14:creationId xmlns="" xmlns:p14="http://schemas.microsoft.com/office/powerpoint/2010/main" val="7350654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51520" y="188640"/>
            <a:ext cx="8352928" cy="4992136"/>
          </a:xfrm>
          <a:prstGeom prst="rect">
            <a:avLst/>
          </a:prstGeom>
        </p:spPr>
        <p:txBody>
          <a:bodyPr wrap="square">
            <a:spAutoFit/>
          </a:bodyPr>
          <a:lstStyle/>
          <a:p>
            <a:pPr algn="l" rtl="0"/>
            <a:r>
              <a:rPr lang="en-US" sz="3200" b="1" i="1" u="sng" dirty="0">
                <a:solidFill>
                  <a:srgbClr val="B40C9C"/>
                </a:solidFill>
              </a:rPr>
              <a:t>Clinical correlation:</a:t>
            </a:r>
          </a:p>
          <a:p>
            <a:pPr algn="l" rtl="0"/>
            <a:r>
              <a:rPr lang="en-US" sz="2800" b="1" i="1" u="sng" dirty="0">
                <a:solidFill>
                  <a:srgbClr val="B40C9C"/>
                </a:solidFill>
              </a:rPr>
              <a:t>1. Deficiency</a:t>
            </a:r>
            <a:r>
              <a:rPr lang="en-US" sz="2400" i="1" dirty="0">
                <a:solidFill>
                  <a:srgbClr val="B40C9C"/>
                </a:solidFill>
              </a:rPr>
              <a:t>:</a:t>
            </a:r>
          </a:p>
          <a:p>
            <a:pPr algn="l" rtl="0"/>
            <a:r>
              <a:rPr lang="en-US" sz="2400" i="1" dirty="0" smtClean="0">
                <a:solidFill>
                  <a:srgbClr val="B40C9C"/>
                </a:solidFill>
              </a:rPr>
              <a:t>   This </a:t>
            </a:r>
            <a:r>
              <a:rPr lang="en-US" sz="2400" i="1" dirty="0">
                <a:solidFill>
                  <a:srgbClr val="B40C9C"/>
                </a:solidFill>
              </a:rPr>
              <a:t>commonly occurs in two </a:t>
            </a:r>
            <a:r>
              <a:rPr lang="en-US" sz="2400" i="1" dirty="0" smtClean="0">
                <a:solidFill>
                  <a:srgbClr val="B40C9C"/>
                </a:solidFill>
              </a:rPr>
              <a:t>groups;</a:t>
            </a:r>
          </a:p>
          <a:p>
            <a:pPr algn="l" rtl="0"/>
            <a:r>
              <a:rPr lang="en-US" sz="2400" i="1" dirty="0">
                <a:solidFill>
                  <a:srgbClr val="B40C9C"/>
                </a:solidFill>
              </a:rPr>
              <a:t> </a:t>
            </a:r>
            <a:r>
              <a:rPr lang="en-US" sz="2400" i="1" dirty="0" smtClean="0">
                <a:solidFill>
                  <a:srgbClr val="B40C9C"/>
                </a:solidFill>
              </a:rPr>
              <a:t> </a:t>
            </a:r>
            <a:r>
              <a:rPr lang="en-US" sz="2400" b="1" i="1" dirty="0" smtClean="0">
                <a:solidFill>
                  <a:srgbClr val="B40C9C"/>
                </a:solidFill>
              </a:rPr>
              <a:t>1. Premature</a:t>
            </a:r>
            <a:r>
              <a:rPr lang="en-US" sz="2400" i="1" dirty="0">
                <a:solidFill>
                  <a:srgbClr val="B40C9C"/>
                </a:solidFill>
              </a:rPr>
              <a:t>; very low birth weight infants</a:t>
            </a:r>
            <a:r>
              <a:rPr lang="en-US" sz="2400" i="1" dirty="0" smtClean="0">
                <a:solidFill>
                  <a:srgbClr val="B40C9C"/>
                </a:solidFill>
              </a:rPr>
              <a:t>,    </a:t>
            </a:r>
            <a:r>
              <a:rPr lang="en-US" sz="2400" i="1" dirty="0">
                <a:solidFill>
                  <a:srgbClr val="B40C9C"/>
                </a:solidFill>
              </a:rPr>
              <a:t>and </a:t>
            </a:r>
            <a:endParaRPr lang="en-US" sz="2400" i="1" dirty="0" smtClean="0">
              <a:solidFill>
                <a:srgbClr val="B40C9C"/>
              </a:solidFill>
            </a:endParaRPr>
          </a:p>
          <a:p>
            <a:pPr algn="l" rtl="0"/>
            <a:r>
              <a:rPr lang="en-US" sz="2400" i="1" dirty="0">
                <a:solidFill>
                  <a:srgbClr val="B40C9C"/>
                </a:solidFill>
              </a:rPr>
              <a:t> </a:t>
            </a:r>
            <a:r>
              <a:rPr lang="en-US" sz="2400" i="1" dirty="0" smtClean="0">
                <a:solidFill>
                  <a:srgbClr val="B40C9C"/>
                </a:solidFill>
              </a:rPr>
              <a:t> </a:t>
            </a:r>
            <a:r>
              <a:rPr lang="en-US" sz="2400" b="1" i="1" dirty="0" smtClean="0">
                <a:solidFill>
                  <a:srgbClr val="B40C9C"/>
                </a:solidFill>
              </a:rPr>
              <a:t>2. Patients </a:t>
            </a:r>
            <a:r>
              <a:rPr lang="en-US" sz="2400" i="1" dirty="0">
                <a:solidFill>
                  <a:srgbClr val="B40C9C"/>
                </a:solidFill>
              </a:rPr>
              <a:t>with defective lipid absorption</a:t>
            </a:r>
            <a:r>
              <a:rPr lang="en-US" sz="2400" i="1" dirty="0" smtClean="0">
                <a:solidFill>
                  <a:srgbClr val="B40C9C"/>
                </a:solidFill>
              </a:rPr>
              <a:t>.</a:t>
            </a:r>
          </a:p>
          <a:p>
            <a:pPr algn="l" rtl="0"/>
            <a:endParaRPr lang="en-US" sz="2400" i="1" dirty="0">
              <a:solidFill>
                <a:srgbClr val="B40C9C"/>
              </a:solidFill>
            </a:endParaRPr>
          </a:p>
          <a:p>
            <a:pPr algn="l" rtl="0">
              <a:lnSpc>
                <a:spcPct val="90000"/>
              </a:lnSpc>
            </a:pPr>
            <a:r>
              <a:rPr lang="en-US" sz="2400" i="1" dirty="0" smtClean="0">
                <a:solidFill>
                  <a:srgbClr val="B40C9C"/>
                </a:solidFill>
              </a:rPr>
              <a:t>   Increased </a:t>
            </a:r>
            <a:r>
              <a:rPr lang="en-US" sz="2400" i="1" dirty="0">
                <a:solidFill>
                  <a:srgbClr val="B40C9C"/>
                </a:solidFill>
              </a:rPr>
              <a:t>sensitivity of erythrocytes to peroxidation </a:t>
            </a:r>
            <a:r>
              <a:rPr lang="en-US" sz="2400" i="1" dirty="0" smtClean="0">
                <a:solidFill>
                  <a:srgbClr val="B40C9C"/>
                </a:solidFill>
              </a:rPr>
              <a:t>   </a:t>
            </a:r>
          </a:p>
          <a:p>
            <a:pPr algn="l" rtl="0">
              <a:lnSpc>
                <a:spcPct val="90000"/>
              </a:lnSpc>
            </a:pPr>
            <a:r>
              <a:rPr lang="en-US" sz="2400" i="1" dirty="0">
                <a:solidFill>
                  <a:srgbClr val="B40C9C"/>
                </a:solidFill>
              </a:rPr>
              <a:t> </a:t>
            </a:r>
            <a:r>
              <a:rPr lang="en-US" sz="2400" i="1" dirty="0" smtClean="0">
                <a:solidFill>
                  <a:srgbClr val="B40C9C"/>
                </a:solidFill>
              </a:rPr>
              <a:t>   resulting </a:t>
            </a:r>
            <a:r>
              <a:rPr lang="en-US" sz="2400" i="1" dirty="0">
                <a:solidFill>
                  <a:srgbClr val="B40C9C"/>
                </a:solidFill>
              </a:rPr>
              <a:t>in hemolytic anemia</a:t>
            </a:r>
            <a:r>
              <a:rPr lang="en-US" sz="2400" i="1" dirty="0" smtClean="0">
                <a:solidFill>
                  <a:srgbClr val="B40C9C"/>
                </a:solidFill>
              </a:rPr>
              <a:t>.</a:t>
            </a:r>
          </a:p>
          <a:p>
            <a:pPr algn="l" rtl="0">
              <a:lnSpc>
                <a:spcPct val="90000"/>
              </a:lnSpc>
            </a:pPr>
            <a:r>
              <a:rPr lang="en-US" altLang="ar-IQ" sz="2400" i="1" dirty="0" smtClean="0"/>
              <a:t> </a:t>
            </a:r>
          </a:p>
          <a:p>
            <a:pPr algn="l" rtl="0">
              <a:lnSpc>
                <a:spcPct val="90000"/>
              </a:lnSpc>
            </a:pPr>
            <a:endParaRPr lang="en-US" sz="2400" i="1" dirty="0">
              <a:solidFill>
                <a:srgbClr val="B40C9C"/>
              </a:solidFill>
            </a:endParaRPr>
          </a:p>
          <a:p>
            <a:pPr algn="l" rtl="0"/>
            <a:r>
              <a:rPr lang="en-US" sz="2800" b="1" i="1" u="sng" dirty="0">
                <a:solidFill>
                  <a:srgbClr val="B40C9C"/>
                </a:solidFill>
              </a:rPr>
              <a:t>2. Toxicity</a:t>
            </a:r>
            <a:r>
              <a:rPr lang="en-US" sz="2800" b="1" i="1" u="sng" dirty="0" smtClean="0">
                <a:solidFill>
                  <a:srgbClr val="B40C9C"/>
                </a:solidFill>
              </a:rPr>
              <a:t>:</a:t>
            </a:r>
          </a:p>
          <a:p>
            <a:pPr algn="l" rtl="0"/>
            <a:r>
              <a:rPr lang="en-US" sz="2400" i="1" dirty="0" smtClean="0">
                <a:solidFill>
                  <a:srgbClr val="B40C9C"/>
                </a:solidFill>
              </a:rPr>
              <a:t> Although </a:t>
            </a:r>
            <a:r>
              <a:rPr lang="en-US" sz="2400" i="1" dirty="0">
                <a:solidFill>
                  <a:srgbClr val="B40C9C"/>
                </a:solidFill>
              </a:rPr>
              <a:t>mega doses of vitamin E do not produce toxic effects, high doses have no proven health benefits.</a:t>
            </a:r>
          </a:p>
        </p:txBody>
      </p:sp>
    </p:spTree>
    <p:extLst>
      <p:ext uri="{BB962C8B-B14F-4D97-AF65-F5344CB8AC3E}">
        <p14:creationId xmlns="" xmlns:p14="http://schemas.microsoft.com/office/powerpoint/2010/main" val="38054865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idx="1"/>
          </p:nvPr>
        </p:nvSpPr>
        <p:spPr>
          <a:xfrm>
            <a:off x="251520" y="1052736"/>
            <a:ext cx="8568952" cy="5078189"/>
          </a:xfrm>
        </p:spPr>
        <p:txBody>
          <a:bodyPr/>
          <a:lstStyle/>
          <a:p>
            <a:pPr algn="ctr">
              <a:buNone/>
            </a:pPr>
            <a:r>
              <a:rPr lang="en-US" altLang="zh-CN" sz="3200" b="1" i="1" u="sng" dirty="0" smtClean="0">
                <a:solidFill>
                  <a:srgbClr val="0000CC"/>
                </a:solidFill>
              </a:rPr>
              <a:t>Vitamin K</a:t>
            </a:r>
          </a:p>
          <a:p>
            <a:pPr algn="ctr">
              <a:buNone/>
            </a:pPr>
            <a:endParaRPr lang="en-US" altLang="ar-IQ" b="1" i="1" u="sng" dirty="0" smtClean="0">
              <a:solidFill>
                <a:srgbClr val="FF0000"/>
              </a:solidFill>
            </a:endParaRPr>
          </a:p>
          <a:p>
            <a:pPr algn="l" rtl="0" eaLnBrk="1" hangingPunct="1">
              <a:buFontTx/>
              <a:buNone/>
            </a:pPr>
            <a:r>
              <a:rPr lang="en-US" altLang="ar-IQ" i="1" dirty="0" smtClean="0"/>
              <a:t>      </a:t>
            </a:r>
            <a:r>
              <a:rPr lang="en-US" altLang="ar-IQ" b="1" i="1" dirty="0" smtClean="0">
                <a:solidFill>
                  <a:srgbClr val="A81897"/>
                </a:solidFill>
              </a:rPr>
              <a:t>Vitamins belong to the K group are</a:t>
            </a:r>
          </a:p>
          <a:p>
            <a:pPr algn="l" rtl="0" eaLnBrk="1" hangingPunct="1">
              <a:buFontTx/>
              <a:buNone/>
            </a:pPr>
            <a:r>
              <a:rPr lang="en-US" altLang="ar-IQ" b="1" i="1" dirty="0" smtClean="0">
                <a:solidFill>
                  <a:srgbClr val="A81897"/>
                </a:solidFill>
              </a:rPr>
              <a:t>poly-</a:t>
            </a:r>
            <a:r>
              <a:rPr lang="en-US" altLang="ar-IQ" b="1" i="1" dirty="0" err="1" smtClean="0">
                <a:solidFill>
                  <a:srgbClr val="A81897"/>
                </a:solidFill>
              </a:rPr>
              <a:t>isoprenoid</a:t>
            </a:r>
            <a:r>
              <a:rPr lang="en-US" altLang="ar-IQ" b="1" i="1" dirty="0" smtClean="0">
                <a:solidFill>
                  <a:srgbClr val="A81897"/>
                </a:solidFill>
              </a:rPr>
              <a:t> substituted a phthoquinones.</a:t>
            </a:r>
          </a:p>
          <a:p>
            <a:pPr algn="l" rtl="0" eaLnBrk="1" hangingPunct="1">
              <a:buFontTx/>
              <a:buNone/>
            </a:pPr>
            <a:endParaRPr lang="en-US" altLang="ar-IQ" b="1" i="1" dirty="0" smtClean="0"/>
          </a:p>
        </p:txBody>
      </p:sp>
      <p:sp>
        <p:nvSpPr>
          <p:cNvPr id="46083" name="عنصر نائب لرقم الشريحة 4"/>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83221A5-8F23-4D25-A0C9-B8BE90A29F26}" type="slidenum">
              <a:rPr lang="ar-SA" altLang="en-US">
                <a:solidFill>
                  <a:srgbClr val="9B9A98"/>
                </a:solidFill>
              </a:rPr>
              <a:pPr eaLnBrk="1" hangingPunct="1"/>
              <a:t>42</a:t>
            </a:fld>
            <a:endParaRPr lang="en-US" altLang="en-US">
              <a:solidFill>
                <a:srgbClr val="9B9A98"/>
              </a:solidFill>
            </a:endParaRPr>
          </a:p>
        </p:txBody>
      </p:sp>
    </p:spTree>
    <p:extLst>
      <p:ext uri="{BB962C8B-B14F-4D97-AF65-F5344CB8AC3E}">
        <p14:creationId xmlns="" xmlns:p14="http://schemas.microsoft.com/office/powerpoint/2010/main" val="31472066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8130">
                                            <p:txEl>
                                              <p:pRg st="0" end="0"/>
                                            </p:txEl>
                                          </p:spTgt>
                                        </p:tgtEl>
                                        <p:attrNameLst>
                                          <p:attrName>style.visibility</p:attrName>
                                        </p:attrNameLst>
                                      </p:cBhvr>
                                      <p:to>
                                        <p:strVal val="visible"/>
                                      </p:to>
                                    </p:set>
                                    <p:animEffect transition="in" filter="blinds(horizontal)">
                                      <p:cBhvr>
                                        <p:cTn id="7" dur="500"/>
                                        <p:tgtEl>
                                          <p:spTgt spid="481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8130">
                                            <p:txEl>
                                              <p:pRg st="2" end="2"/>
                                            </p:txEl>
                                          </p:spTgt>
                                        </p:tgtEl>
                                        <p:attrNameLst>
                                          <p:attrName>style.visibility</p:attrName>
                                        </p:attrNameLst>
                                      </p:cBhvr>
                                      <p:to>
                                        <p:strVal val="visible"/>
                                      </p:to>
                                    </p:set>
                                    <p:animEffect transition="in" filter="blinds(horizontal)">
                                      <p:cBhvr>
                                        <p:cTn id="12" dur="500"/>
                                        <p:tgtEl>
                                          <p:spTgt spid="48130">
                                            <p:txEl>
                                              <p:pRg st="2" end="2"/>
                                            </p:txEl>
                                          </p:spTgt>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48130">
                                            <p:txEl>
                                              <p:pRg st="3" end="3"/>
                                            </p:txEl>
                                          </p:spTgt>
                                        </p:tgtEl>
                                        <p:attrNameLst>
                                          <p:attrName>style.visibility</p:attrName>
                                        </p:attrNameLst>
                                      </p:cBhvr>
                                      <p:to>
                                        <p:strVal val="visible"/>
                                      </p:to>
                                    </p:set>
                                    <p:animEffect transition="in" filter="blinds(horizontal)">
                                      <p:cBhvr>
                                        <p:cTn id="15" dur="500"/>
                                        <p:tgtEl>
                                          <p:spTgt spid="481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idx="1"/>
          </p:nvPr>
        </p:nvSpPr>
        <p:spPr>
          <a:xfrm>
            <a:off x="457200" y="1124744"/>
            <a:ext cx="8229600" cy="5006181"/>
          </a:xfrm>
        </p:spPr>
        <p:txBody>
          <a:bodyPr/>
          <a:lstStyle/>
          <a:p>
            <a:pPr algn="l" rtl="0" eaLnBrk="1" hangingPunct="1">
              <a:buFontTx/>
              <a:buNone/>
            </a:pPr>
            <a:r>
              <a:rPr lang="en-US" altLang="ar-IQ" b="1" i="1" u="sng" dirty="0" smtClean="0">
                <a:solidFill>
                  <a:srgbClr val="0070C0"/>
                </a:solidFill>
              </a:rPr>
              <a:t>1-</a:t>
            </a:r>
            <a:r>
              <a:rPr lang="en-US" altLang="ar-IQ" i="1" u="sng" dirty="0" smtClean="0">
                <a:solidFill>
                  <a:srgbClr val="0070C0"/>
                </a:solidFill>
              </a:rPr>
              <a:t> </a:t>
            </a:r>
            <a:r>
              <a:rPr lang="en-US" altLang="ar-IQ" b="1" i="1" u="sng" dirty="0" smtClean="0">
                <a:solidFill>
                  <a:srgbClr val="0070C0"/>
                </a:solidFill>
              </a:rPr>
              <a:t>Vitamin K1 (phylloquinone):</a:t>
            </a:r>
          </a:p>
          <a:p>
            <a:pPr algn="l" rtl="0" eaLnBrk="1" hangingPunct="1">
              <a:buFontTx/>
              <a:buNone/>
            </a:pPr>
            <a:r>
              <a:rPr lang="en-US" altLang="ar-IQ" dirty="0" smtClean="0"/>
              <a:t>     </a:t>
            </a:r>
          </a:p>
          <a:p>
            <a:pPr algn="l" rtl="0" eaLnBrk="1" hangingPunct="1">
              <a:buFontTx/>
              <a:buNone/>
            </a:pPr>
            <a:r>
              <a:rPr lang="en-US" altLang="ar-IQ" i="1" dirty="0" smtClean="0"/>
              <a:t> </a:t>
            </a:r>
            <a:r>
              <a:rPr lang="en-US" altLang="ar-IQ" b="1" i="1" dirty="0" smtClean="0">
                <a:solidFill>
                  <a:srgbClr val="A10B8C"/>
                </a:solidFill>
              </a:rPr>
              <a:t>Is abundant in vegetable oil, leafy green vegetable, and wheat bran.</a:t>
            </a:r>
            <a:endParaRPr lang="en-US" altLang="ar-IQ" b="1" i="1" baseline="30000" dirty="0" smtClean="0">
              <a:solidFill>
                <a:srgbClr val="A10B8C"/>
              </a:solidFill>
            </a:endParaRPr>
          </a:p>
        </p:txBody>
      </p:sp>
      <p:sp>
        <p:nvSpPr>
          <p:cNvPr id="47107" name="عنصر نائب لرقم الشريحة 4"/>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2371B26-95E7-42BC-9422-BA4634E1F10E}" type="slidenum">
              <a:rPr lang="ar-SA" altLang="en-US">
                <a:solidFill>
                  <a:srgbClr val="9B9A98"/>
                </a:solidFill>
              </a:rPr>
              <a:pPr eaLnBrk="1" hangingPunct="1"/>
              <a:t>43</a:t>
            </a:fld>
            <a:endParaRPr lang="en-US" altLang="en-US">
              <a:solidFill>
                <a:srgbClr val="9B9A98"/>
              </a:solidFill>
            </a:endParaRPr>
          </a:p>
        </p:txBody>
      </p:sp>
    </p:spTree>
    <p:extLst>
      <p:ext uri="{BB962C8B-B14F-4D97-AF65-F5344CB8AC3E}">
        <p14:creationId xmlns="" xmlns:p14="http://schemas.microsoft.com/office/powerpoint/2010/main" val="27450182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49154">
                                            <p:txEl>
                                              <p:pRg st="0" end="0"/>
                                            </p:txEl>
                                          </p:spTgt>
                                        </p:tgtEl>
                                        <p:attrNameLst>
                                          <p:attrName>style.visibility</p:attrName>
                                        </p:attrNameLst>
                                      </p:cBhvr>
                                      <p:to>
                                        <p:strVal val="visible"/>
                                      </p:to>
                                    </p:set>
                                    <p:animEffect transition="in" filter="blinds(horizontal)">
                                      <p:cBhvr>
                                        <p:cTn id="7" dur="500"/>
                                        <p:tgtEl>
                                          <p:spTgt spid="491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idx="1"/>
          </p:nvPr>
        </p:nvSpPr>
        <p:spPr>
          <a:xfrm>
            <a:off x="457200" y="1268760"/>
            <a:ext cx="8229600" cy="4862165"/>
          </a:xfrm>
        </p:spPr>
        <p:txBody>
          <a:bodyPr/>
          <a:lstStyle/>
          <a:p>
            <a:pPr algn="l" rtl="0" eaLnBrk="1" hangingPunct="1">
              <a:buFontTx/>
              <a:buNone/>
            </a:pPr>
            <a:r>
              <a:rPr lang="en-US" altLang="ar-IQ" b="1" i="1" dirty="0" smtClean="0">
                <a:solidFill>
                  <a:srgbClr val="0070C0"/>
                </a:solidFill>
              </a:rPr>
              <a:t>2- </a:t>
            </a:r>
            <a:r>
              <a:rPr lang="en-US" altLang="ar-IQ" b="1" i="1" u="sng" dirty="0" smtClean="0">
                <a:solidFill>
                  <a:srgbClr val="0070C0"/>
                </a:solidFill>
              </a:rPr>
              <a:t>Vitamin K2 (menaquinone):</a:t>
            </a:r>
          </a:p>
          <a:p>
            <a:pPr algn="l" rtl="0" eaLnBrk="1" hangingPunct="1">
              <a:buFontTx/>
              <a:buNone/>
            </a:pPr>
            <a:endParaRPr lang="en-US" altLang="ar-IQ" b="1" i="1" u="sng" dirty="0" smtClean="0">
              <a:solidFill>
                <a:srgbClr val="FF0000"/>
              </a:solidFill>
            </a:endParaRPr>
          </a:p>
          <a:p>
            <a:pPr algn="l" rtl="0" eaLnBrk="1" hangingPunct="1">
              <a:buFontTx/>
              <a:buNone/>
            </a:pPr>
            <a:r>
              <a:rPr lang="en-US" altLang="ar-IQ" dirty="0" smtClean="0">
                <a:solidFill>
                  <a:srgbClr val="A10B8C"/>
                </a:solidFill>
              </a:rPr>
              <a:t>      </a:t>
            </a:r>
            <a:r>
              <a:rPr lang="en-US" altLang="ar-IQ" b="1" i="1" dirty="0" smtClean="0">
                <a:solidFill>
                  <a:srgbClr val="A10B8C"/>
                </a:solidFill>
              </a:rPr>
              <a:t>Is synthesized by intestinal flora.</a:t>
            </a:r>
          </a:p>
        </p:txBody>
      </p:sp>
      <p:sp>
        <p:nvSpPr>
          <p:cNvPr id="48131" name="عنصر نائب لرقم الشريحة 4"/>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5542058-6142-4313-890A-ADCC185BB259}" type="slidenum">
              <a:rPr lang="ar-SA" altLang="en-US">
                <a:solidFill>
                  <a:srgbClr val="9B9A98"/>
                </a:solidFill>
              </a:rPr>
              <a:pPr eaLnBrk="1" hangingPunct="1"/>
              <a:t>44</a:t>
            </a:fld>
            <a:endParaRPr lang="en-US" altLang="en-US">
              <a:solidFill>
                <a:srgbClr val="9B9A98"/>
              </a:solidFill>
            </a:endParaRPr>
          </a:p>
        </p:txBody>
      </p:sp>
    </p:spTree>
    <p:extLst>
      <p:ext uri="{BB962C8B-B14F-4D97-AF65-F5344CB8AC3E}">
        <p14:creationId xmlns="" xmlns:p14="http://schemas.microsoft.com/office/powerpoint/2010/main" val="34441310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animEffect transition="in" filter="wheel(1)">
                                      <p:cBhvr>
                                        <p:cTn id="7" dur="2000"/>
                                        <p:tgtEl>
                                          <p:spTgt spid="50178">
                                            <p:txEl>
                                              <p:pRg st="0" end="0"/>
                                            </p:tx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0178">
                                            <p:txEl>
                                              <p:pRg st="2" end="2"/>
                                            </p:txEl>
                                          </p:spTgt>
                                        </p:tgtEl>
                                        <p:attrNameLst>
                                          <p:attrName>style.visibility</p:attrName>
                                        </p:attrNameLst>
                                      </p:cBhvr>
                                      <p:to>
                                        <p:strVal val="visible"/>
                                      </p:to>
                                    </p:set>
                                    <p:animEffect transition="in" filter="wheel(1)">
                                      <p:cBhvr>
                                        <p:cTn id="10" dur="2000"/>
                                        <p:tgtEl>
                                          <p:spTgt spid="5017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Grp="1" noChangeArrowheads="1"/>
          </p:cNvSpPr>
          <p:nvPr>
            <p:ph idx="1"/>
          </p:nvPr>
        </p:nvSpPr>
        <p:spPr>
          <a:xfrm>
            <a:off x="457200" y="1340768"/>
            <a:ext cx="8229600" cy="4790157"/>
          </a:xfrm>
        </p:spPr>
        <p:txBody>
          <a:bodyPr/>
          <a:lstStyle/>
          <a:p>
            <a:pPr algn="l" rtl="0" eaLnBrk="1" hangingPunct="1">
              <a:buFontTx/>
              <a:buNone/>
            </a:pPr>
            <a:r>
              <a:rPr lang="en-US" altLang="ar-IQ" b="1" i="1" u="sng" dirty="0" smtClean="0">
                <a:solidFill>
                  <a:srgbClr val="0070C0"/>
                </a:solidFill>
              </a:rPr>
              <a:t>3- Vitamin K3 (menadione):</a:t>
            </a:r>
          </a:p>
          <a:p>
            <a:pPr algn="l" rtl="0" eaLnBrk="1" hangingPunct="1">
              <a:buFontTx/>
              <a:buNone/>
            </a:pPr>
            <a:r>
              <a:rPr lang="en-US" altLang="ar-IQ" dirty="0" smtClean="0">
                <a:solidFill>
                  <a:srgbClr val="A10B8C"/>
                </a:solidFill>
              </a:rPr>
              <a:t>       </a:t>
            </a:r>
            <a:r>
              <a:rPr lang="en-US" altLang="ar-IQ" b="1" i="1" dirty="0" smtClean="0">
                <a:solidFill>
                  <a:srgbClr val="A10B8C"/>
                </a:solidFill>
              </a:rPr>
              <a:t>Is a synthetic form that exhibit the biological activity in vivo after it has been alkylated to one of the menaquinones.</a:t>
            </a:r>
          </a:p>
        </p:txBody>
      </p:sp>
      <p:sp>
        <p:nvSpPr>
          <p:cNvPr id="49155" name="عنصر نائب لرقم الشريحة 4"/>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E0539AD-9B8A-4C94-990E-A91FBB126E3D}" type="slidenum">
              <a:rPr lang="ar-SA" altLang="en-US">
                <a:solidFill>
                  <a:srgbClr val="9B9A98"/>
                </a:solidFill>
              </a:rPr>
              <a:pPr eaLnBrk="1" hangingPunct="1"/>
              <a:t>45</a:t>
            </a:fld>
            <a:endParaRPr lang="en-US" altLang="en-US">
              <a:solidFill>
                <a:srgbClr val="9B9A98"/>
              </a:solidFill>
            </a:endParaRPr>
          </a:p>
        </p:txBody>
      </p:sp>
    </p:spTree>
    <p:extLst>
      <p:ext uri="{BB962C8B-B14F-4D97-AF65-F5344CB8AC3E}">
        <p14:creationId xmlns="" xmlns:p14="http://schemas.microsoft.com/office/powerpoint/2010/main" val="2195823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1202">
                                            <p:txEl>
                                              <p:pRg st="0" end="0"/>
                                            </p:txEl>
                                          </p:spTgt>
                                        </p:tgtEl>
                                        <p:attrNameLst>
                                          <p:attrName>style.visibility</p:attrName>
                                        </p:attrNameLst>
                                      </p:cBhvr>
                                      <p:to>
                                        <p:strVal val="visible"/>
                                      </p:to>
                                    </p:set>
                                    <p:animEffect transition="in" filter="blinds(horizontal)">
                                      <p:cBhvr>
                                        <p:cTn id="7" dur="500"/>
                                        <p:tgtEl>
                                          <p:spTgt spid="51202">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1202">
                                            <p:txEl>
                                              <p:pRg st="1" end="1"/>
                                            </p:txEl>
                                          </p:spTgt>
                                        </p:tgtEl>
                                        <p:attrNameLst>
                                          <p:attrName>style.visibility</p:attrName>
                                        </p:attrNameLst>
                                      </p:cBhvr>
                                      <p:to>
                                        <p:strVal val="visible"/>
                                      </p:to>
                                    </p:set>
                                    <p:animEffect transition="in" filter="blinds(horizontal)">
                                      <p:cBhvr>
                                        <p:cTn id="10" dur="500"/>
                                        <p:tgtEl>
                                          <p:spTgt spid="5120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3" name="Text Box 7"/>
          <p:cNvSpPr txBox="1">
            <a:spLocks noChangeArrowheads="1"/>
          </p:cNvSpPr>
          <p:nvPr/>
        </p:nvSpPr>
        <p:spPr bwMode="auto">
          <a:xfrm>
            <a:off x="755576" y="980728"/>
            <a:ext cx="5578771" cy="4801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marL="609600" indent="-609600">
              <a:defRPr kumimoji="1" sz="2400">
                <a:solidFill>
                  <a:schemeClr val="tx1"/>
                </a:solidFill>
                <a:latin typeface="Times New Roman" pitchFamily="18" charset="0"/>
                <a:ea typeface="SimSun" pitchFamily="2" charset="-122"/>
              </a:defRPr>
            </a:lvl1pPr>
            <a:lvl2pPr>
              <a:defRPr kumimoji="1" sz="2400">
                <a:solidFill>
                  <a:schemeClr val="tx1"/>
                </a:solidFill>
                <a:latin typeface="Times New Roman" pitchFamily="18" charset="0"/>
                <a:ea typeface="SimSun" pitchFamily="2" charset="-122"/>
              </a:defRPr>
            </a:lvl2pPr>
            <a:lvl3pPr>
              <a:defRPr kumimoji="1" sz="2400">
                <a:solidFill>
                  <a:schemeClr val="tx1"/>
                </a:solidFill>
                <a:latin typeface="Times New Roman" pitchFamily="18" charset="0"/>
                <a:ea typeface="SimSun" pitchFamily="2" charset="-122"/>
              </a:defRPr>
            </a:lvl3pPr>
            <a:lvl4pPr>
              <a:defRPr kumimoji="1" sz="2400">
                <a:solidFill>
                  <a:schemeClr val="tx1"/>
                </a:solidFill>
                <a:latin typeface="Times New Roman" pitchFamily="18" charset="0"/>
                <a:ea typeface="SimSun" pitchFamily="2" charset="-122"/>
              </a:defRPr>
            </a:lvl4pPr>
            <a:lvl5pPr>
              <a:defRPr kumimoji="1" sz="2400">
                <a:solidFill>
                  <a:schemeClr val="tx1"/>
                </a:solidFill>
                <a:latin typeface="Times New Roman" pitchFamily="18" charset="0"/>
                <a:ea typeface="SimSun" pitchFamily="2" charset="-122"/>
              </a:defRPr>
            </a:lvl5pPr>
            <a:lvl6pPr algn="l" rtl="0" fontAlgn="base">
              <a:spcBef>
                <a:spcPct val="0"/>
              </a:spcBef>
              <a:spcAft>
                <a:spcPct val="0"/>
              </a:spcAft>
              <a:defRPr kumimoji="1" sz="2400">
                <a:solidFill>
                  <a:schemeClr val="tx1"/>
                </a:solidFill>
                <a:latin typeface="Times New Roman" pitchFamily="18" charset="0"/>
                <a:ea typeface="SimSun" pitchFamily="2" charset="-122"/>
              </a:defRPr>
            </a:lvl6pPr>
            <a:lvl7pPr algn="l" rtl="0" fontAlgn="base">
              <a:spcBef>
                <a:spcPct val="0"/>
              </a:spcBef>
              <a:spcAft>
                <a:spcPct val="0"/>
              </a:spcAft>
              <a:defRPr kumimoji="1" sz="2400">
                <a:solidFill>
                  <a:schemeClr val="tx1"/>
                </a:solidFill>
                <a:latin typeface="Times New Roman" pitchFamily="18" charset="0"/>
                <a:ea typeface="SimSun" pitchFamily="2" charset="-122"/>
              </a:defRPr>
            </a:lvl7pPr>
            <a:lvl8pPr algn="l" rtl="0" fontAlgn="base">
              <a:spcBef>
                <a:spcPct val="0"/>
              </a:spcBef>
              <a:spcAft>
                <a:spcPct val="0"/>
              </a:spcAft>
              <a:defRPr kumimoji="1" sz="2400">
                <a:solidFill>
                  <a:schemeClr val="tx1"/>
                </a:solidFill>
                <a:latin typeface="Times New Roman" pitchFamily="18" charset="0"/>
                <a:ea typeface="SimSun" pitchFamily="2" charset="-122"/>
              </a:defRPr>
            </a:lvl8pPr>
            <a:lvl9pPr algn="l" rtl="0" fontAlgn="base">
              <a:spcBef>
                <a:spcPct val="0"/>
              </a:spcBef>
              <a:spcAft>
                <a:spcPct val="0"/>
              </a:spcAft>
              <a:defRPr kumimoji="1" sz="2400">
                <a:solidFill>
                  <a:schemeClr val="tx1"/>
                </a:solidFill>
                <a:latin typeface="Times New Roman" pitchFamily="18" charset="0"/>
                <a:ea typeface="SimSun" pitchFamily="2" charset="-122"/>
              </a:defRPr>
            </a:lvl9pPr>
          </a:lstStyle>
          <a:p>
            <a:pPr algn="l" rtl="0" fontAlgn="base">
              <a:lnSpc>
                <a:spcPct val="90000"/>
              </a:lnSpc>
              <a:spcBef>
                <a:spcPct val="20000"/>
              </a:spcBef>
              <a:spcAft>
                <a:spcPct val="0"/>
              </a:spcAft>
              <a:buClr>
                <a:srgbClr val="330066"/>
              </a:buClr>
              <a:buSzPct val="75000"/>
              <a:buFont typeface="Wingdings" pitchFamily="2" charset="2"/>
              <a:buNone/>
            </a:pPr>
            <a:r>
              <a:rPr lang="en-US" altLang="zh-CN" sz="2800" b="1" i="1" u="sng" dirty="0" smtClean="0">
                <a:solidFill>
                  <a:srgbClr val="333399"/>
                </a:solidFill>
                <a:latin typeface="Arial" pitchFamily="34" charset="0"/>
              </a:rPr>
              <a:t>Chemical nature and properties</a:t>
            </a:r>
          </a:p>
        </p:txBody>
      </p:sp>
      <p:sp>
        <p:nvSpPr>
          <p:cNvPr id="24584" name="Rectangle 8"/>
          <p:cNvSpPr>
            <a:spLocks noChangeArrowheads="1"/>
          </p:cNvSpPr>
          <p:nvPr/>
        </p:nvSpPr>
        <p:spPr bwMode="auto">
          <a:xfrm>
            <a:off x="467544" y="1844824"/>
            <a:ext cx="7450906" cy="12926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marL="609600" indent="-609600">
              <a:defRPr kumimoji="1" sz="2400">
                <a:solidFill>
                  <a:schemeClr val="tx1"/>
                </a:solidFill>
                <a:latin typeface="Times New Roman" pitchFamily="18" charset="0"/>
                <a:ea typeface="SimSun" pitchFamily="2" charset="-122"/>
              </a:defRPr>
            </a:lvl1pPr>
            <a:lvl2pPr>
              <a:defRPr kumimoji="1" sz="2400">
                <a:solidFill>
                  <a:schemeClr val="tx1"/>
                </a:solidFill>
                <a:latin typeface="Times New Roman" pitchFamily="18" charset="0"/>
                <a:ea typeface="SimSun" pitchFamily="2" charset="-122"/>
              </a:defRPr>
            </a:lvl2pPr>
            <a:lvl3pPr>
              <a:defRPr kumimoji="1" sz="2400">
                <a:solidFill>
                  <a:schemeClr val="tx1"/>
                </a:solidFill>
                <a:latin typeface="Times New Roman" pitchFamily="18" charset="0"/>
                <a:ea typeface="SimSun" pitchFamily="2" charset="-122"/>
              </a:defRPr>
            </a:lvl3pPr>
            <a:lvl4pPr>
              <a:defRPr kumimoji="1" sz="2400">
                <a:solidFill>
                  <a:schemeClr val="tx1"/>
                </a:solidFill>
                <a:latin typeface="Times New Roman" pitchFamily="18" charset="0"/>
                <a:ea typeface="SimSun" pitchFamily="2" charset="-122"/>
              </a:defRPr>
            </a:lvl4pPr>
            <a:lvl5pPr>
              <a:defRPr kumimoji="1" sz="2400">
                <a:solidFill>
                  <a:schemeClr val="tx1"/>
                </a:solidFill>
                <a:latin typeface="Times New Roman" pitchFamily="18" charset="0"/>
                <a:ea typeface="SimSun" pitchFamily="2" charset="-122"/>
              </a:defRPr>
            </a:lvl5pPr>
            <a:lvl6pPr algn="l" rtl="0" fontAlgn="base">
              <a:spcBef>
                <a:spcPct val="0"/>
              </a:spcBef>
              <a:spcAft>
                <a:spcPct val="0"/>
              </a:spcAft>
              <a:defRPr kumimoji="1" sz="2400">
                <a:solidFill>
                  <a:schemeClr val="tx1"/>
                </a:solidFill>
                <a:latin typeface="Times New Roman" pitchFamily="18" charset="0"/>
                <a:ea typeface="SimSun" pitchFamily="2" charset="-122"/>
              </a:defRPr>
            </a:lvl6pPr>
            <a:lvl7pPr algn="l" rtl="0" fontAlgn="base">
              <a:spcBef>
                <a:spcPct val="0"/>
              </a:spcBef>
              <a:spcAft>
                <a:spcPct val="0"/>
              </a:spcAft>
              <a:defRPr kumimoji="1" sz="2400">
                <a:solidFill>
                  <a:schemeClr val="tx1"/>
                </a:solidFill>
                <a:latin typeface="Times New Roman" pitchFamily="18" charset="0"/>
                <a:ea typeface="SimSun" pitchFamily="2" charset="-122"/>
              </a:defRPr>
            </a:lvl7pPr>
            <a:lvl8pPr algn="l" rtl="0" fontAlgn="base">
              <a:spcBef>
                <a:spcPct val="0"/>
              </a:spcBef>
              <a:spcAft>
                <a:spcPct val="0"/>
              </a:spcAft>
              <a:defRPr kumimoji="1" sz="2400">
                <a:solidFill>
                  <a:schemeClr val="tx1"/>
                </a:solidFill>
                <a:latin typeface="Times New Roman" pitchFamily="18" charset="0"/>
                <a:ea typeface="SimSun" pitchFamily="2" charset="-122"/>
              </a:defRPr>
            </a:lvl8pPr>
            <a:lvl9pPr algn="l" rtl="0" fontAlgn="base">
              <a:spcBef>
                <a:spcPct val="0"/>
              </a:spcBef>
              <a:spcAft>
                <a:spcPct val="0"/>
              </a:spcAft>
              <a:defRPr kumimoji="1" sz="2400">
                <a:solidFill>
                  <a:schemeClr val="tx1"/>
                </a:solidFill>
                <a:latin typeface="Times New Roman" pitchFamily="18" charset="0"/>
                <a:ea typeface="SimSun" pitchFamily="2" charset="-122"/>
              </a:defRPr>
            </a:lvl9pPr>
          </a:lstStyle>
          <a:p>
            <a:pPr algn="l" rtl="0" fontAlgn="base">
              <a:lnSpc>
                <a:spcPct val="90000"/>
              </a:lnSpc>
              <a:spcBef>
                <a:spcPct val="20000"/>
              </a:spcBef>
              <a:spcAft>
                <a:spcPct val="0"/>
              </a:spcAft>
              <a:buClr>
                <a:srgbClr val="330066"/>
              </a:buClr>
              <a:buSzPct val="75000"/>
              <a:buFont typeface="Wingdings" pitchFamily="2" charset="2"/>
              <a:buNone/>
            </a:pPr>
            <a:r>
              <a:rPr lang="en-US" altLang="zh-CN" sz="2800" b="1" i="1" dirty="0" smtClean="0">
                <a:solidFill>
                  <a:srgbClr val="333399"/>
                </a:solidFill>
                <a:ea typeface="华文楷体" pitchFamily="2" charset="-122"/>
              </a:rPr>
              <a:t>Natural form</a:t>
            </a:r>
            <a:r>
              <a:rPr lang="zh-CN" altLang="en-US" sz="2800" b="1" i="1" dirty="0" smtClean="0">
                <a:solidFill>
                  <a:srgbClr val="333399"/>
                </a:solidFill>
                <a:ea typeface="华文楷体" pitchFamily="2" charset="-122"/>
              </a:rPr>
              <a:t>：</a:t>
            </a:r>
            <a:r>
              <a:rPr lang="en-US" altLang="zh-CN" sz="2000" b="1" i="1" dirty="0" smtClean="0">
                <a:solidFill>
                  <a:srgbClr val="D60093"/>
                </a:solidFill>
                <a:latin typeface="Arial" pitchFamily="34" charset="0"/>
                <a:ea typeface="华文楷体" pitchFamily="2" charset="-122"/>
              </a:rPr>
              <a:t>K</a:t>
            </a:r>
            <a:r>
              <a:rPr lang="en-US" altLang="zh-CN" sz="2000" b="1" i="1" baseline="-25000" dirty="0" smtClean="0">
                <a:solidFill>
                  <a:srgbClr val="D60093"/>
                </a:solidFill>
                <a:latin typeface="Arial" pitchFamily="34" charset="0"/>
                <a:ea typeface="华文楷体" pitchFamily="2" charset="-122"/>
              </a:rPr>
              <a:t>1</a:t>
            </a:r>
            <a:r>
              <a:rPr lang="zh-CN" altLang="en-US" sz="2000" b="1" i="1" dirty="0" smtClean="0">
                <a:solidFill>
                  <a:srgbClr val="D60093"/>
                </a:solidFill>
                <a:latin typeface="Arial" pitchFamily="34" charset="0"/>
                <a:ea typeface="华文楷体" pitchFamily="2" charset="-122"/>
              </a:rPr>
              <a:t>、</a:t>
            </a:r>
            <a:r>
              <a:rPr lang="en-US" altLang="zh-CN" sz="2000" b="1" i="1" dirty="0" smtClean="0">
                <a:solidFill>
                  <a:srgbClr val="D60093"/>
                </a:solidFill>
                <a:latin typeface="Arial" pitchFamily="34" charset="0"/>
                <a:ea typeface="华文楷体" pitchFamily="2" charset="-122"/>
              </a:rPr>
              <a:t>K</a:t>
            </a:r>
            <a:r>
              <a:rPr lang="en-US" altLang="zh-CN" sz="2000" b="1" i="1" baseline="-25000" dirty="0" smtClean="0">
                <a:solidFill>
                  <a:srgbClr val="D60093"/>
                </a:solidFill>
                <a:latin typeface="Arial" pitchFamily="34" charset="0"/>
                <a:ea typeface="华文楷体" pitchFamily="2" charset="-122"/>
              </a:rPr>
              <a:t>2</a:t>
            </a:r>
            <a:r>
              <a:rPr lang="en-US" altLang="zh-CN" sz="2000" b="1" i="1" dirty="0" smtClean="0">
                <a:solidFill>
                  <a:srgbClr val="D60093"/>
                </a:solidFill>
                <a:latin typeface="Arial" pitchFamily="34" charset="0"/>
                <a:ea typeface="华文楷体" pitchFamily="2" charset="-122"/>
              </a:rPr>
              <a:t>( 2-methyl-1-4-naphthoquinone)</a:t>
            </a:r>
          </a:p>
          <a:p>
            <a:pPr algn="l" rtl="0" fontAlgn="base">
              <a:lnSpc>
                <a:spcPct val="90000"/>
              </a:lnSpc>
              <a:spcBef>
                <a:spcPct val="20000"/>
              </a:spcBef>
              <a:spcAft>
                <a:spcPct val="0"/>
              </a:spcAft>
              <a:buClr>
                <a:srgbClr val="330066"/>
              </a:buClr>
              <a:buSzPct val="75000"/>
              <a:buFont typeface="Wingdings" pitchFamily="2" charset="2"/>
              <a:buNone/>
            </a:pPr>
            <a:endParaRPr lang="en-US" altLang="zh-CN" sz="2000" b="1" i="1" dirty="0" smtClean="0">
              <a:solidFill>
                <a:srgbClr val="D60093"/>
              </a:solidFill>
              <a:latin typeface="Arial" pitchFamily="34" charset="0"/>
              <a:ea typeface="华文楷体" pitchFamily="2" charset="-122"/>
            </a:endParaRPr>
          </a:p>
          <a:p>
            <a:pPr algn="l" rtl="0" fontAlgn="base">
              <a:lnSpc>
                <a:spcPct val="90000"/>
              </a:lnSpc>
              <a:spcBef>
                <a:spcPct val="20000"/>
              </a:spcBef>
              <a:spcAft>
                <a:spcPct val="0"/>
              </a:spcAft>
              <a:buClr>
                <a:srgbClr val="330066"/>
              </a:buClr>
              <a:buSzPct val="75000"/>
              <a:buFont typeface="Wingdings" pitchFamily="2" charset="2"/>
              <a:buNone/>
            </a:pPr>
            <a:r>
              <a:rPr lang="en-US" altLang="zh-CN" sz="2800" b="1" i="1" dirty="0" smtClean="0">
                <a:solidFill>
                  <a:srgbClr val="333399"/>
                </a:solidFill>
                <a:ea typeface="华文楷体" pitchFamily="2" charset="-122"/>
              </a:rPr>
              <a:t>Artificial synthesis </a:t>
            </a:r>
            <a:r>
              <a:rPr lang="zh-CN" altLang="en-US" sz="2800" b="1" i="1" dirty="0" smtClean="0">
                <a:solidFill>
                  <a:srgbClr val="333399"/>
                </a:solidFill>
                <a:ea typeface="华文楷体" pitchFamily="2" charset="-122"/>
              </a:rPr>
              <a:t>：</a:t>
            </a:r>
            <a:r>
              <a:rPr lang="en-US" altLang="zh-CN" sz="2800" b="1" i="1" dirty="0" smtClean="0">
                <a:solidFill>
                  <a:srgbClr val="D60093"/>
                </a:solidFill>
                <a:ea typeface="华文楷体" pitchFamily="2" charset="-122"/>
              </a:rPr>
              <a:t>K</a:t>
            </a:r>
            <a:r>
              <a:rPr lang="en-US" altLang="zh-CN" sz="2800" b="1" i="1" baseline="-25000" dirty="0" smtClean="0">
                <a:solidFill>
                  <a:srgbClr val="D60093"/>
                </a:solidFill>
                <a:ea typeface="华文楷体" pitchFamily="2" charset="-122"/>
              </a:rPr>
              <a:t>3</a:t>
            </a:r>
            <a:r>
              <a:rPr lang="zh-CN" altLang="en-US" sz="2800" b="1" i="1" dirty="0" smtClean="0">
                <a:solidFill>
                  <a:srgbClr val="D60093"/>
                </a:solidFill>
                <a:ea typeface="华文楷体" pitchFamily="2" charset="-122"/>
              </a:rPr>
              <a:t>、</a:t>
            </a:r>
            <a:r>
              <a:rPr lang="en-US" altLang="zh-CN" sz="2800" b="1" i="1" dirty="0" smtClean="0">
                <a:solidFill>
                  <a:srgbClr val="D60093"/>
                </a:solidFill>
                <a:ea typeface="华文楷体" pitchFamily="2" charset="-122"/>
              </a:rPr>
              <a:t>K</a:t>
            </a:r>
            <a:r>
              <a:rPr lang="en-US" altLang="zh-CN" sz="2800" b="1" i="1" baseline="-25000" dirty="0" smtClean="0">
                <a:solidFill>
                  <a:srgbClr val="D60093"/>
                </a:solidFill>
                <a:ea typeface="华文楷体" pitchFamily="2" charset="-122"/>
              </a:rPr>
              <a:t>4.</a:t>
            </a:r>
          </a:p>
        </p:txBody>
      </p:sp>
      <p:sp>
        <p:nvSpPr>
          <p:cNvPr id="24585" name="Text Box 9"/>
          <p:cNvSpPr txBox="1">
            <a:spLocks noChangeArrowheads="1"/>
          </p:cNvSpPr>
          <p:nvPr/>
        </p:nvSpPr>
        <p:spPr bwMode="auto">
          <a:xfrm>
            <a:off x="323528" y="3573017"/>
            <a:ext cx="7474261" cy="11695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a:spAutoFit/>
          </a:bodyPr>
          <a:lstStyle/>
          <a:p>
            <a:pPr algn="l" rtl="0" fontAlgn="base">
              <a:spcBef>
                <a:spcPct val="50000"/>
              </a:spcBef>
              <a:spcAft>
                <a:spcPct val="0"/>
              </a:spcAft>
            </a:pPr>
            <a:r>
              <a:rPr lang="en-US" altLang="zh-CN" sz="2800" b="1" i="1" u="sng" dirty="0" smtClean="0">
                <a:solidFill>
                  <a:srgbClr val="B40C9C"/>
                </a:solidFill>
              </a:rPr>
              <a:t>Transportation:</a:t>
            </a:r>
            <a:r>
              <a:rPr lang="en-US" altLang="zh-CN" sz="2800" b="1" i="1" dirty="0" smtClean="0">
                <a:solidFill>
                  <a:srgbClr val="B40C9C"/>
                </a:solidFill>
              </a:rPr>
              <a:t>  With  lipoprotein and         </a:t>
            </a:r>
          </a:p>
          <a:p>
            <a:pPr algn="l" rtl="0" fontAlgn="base">
              <a:spcBef>
                <a:spcPct val="50000"/>
              </a:spcBef>
              <a:spcAft>
                <a:spcPct val="0"/>
              </a:spcAft>
            </a:pPr>
            <a:r>
              <a:rPr lang="en-US" altLang="zh-CN" sz="2800" b="1" i="1" dirty="0" smtClean="0">
                <a:solidFill>
                  <a:srgbClr val="B40C9C"/>
                </a:solidFill>
              </a:rPr>
              <a:t>                              Storage in the liver.</a:t>
            </a:r>
          </a:p>
        </p:txBody>
      </p:sp>
    </p:spTree>
    <p:extLst>
      <p:ext uri="{BB962C8B-B14F-4D97-AF65-F5344CB8AC3E}">
        <p14:creationId xmlns="" xmlns:p14="http://schemas.microsoft.com/office/powerpoint/2010/main" val="20250328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583"/>
                                        </p:tgtEl>
                                        <p:attrNameLst>
                                          <p:attrName>style.visibility</p:attrName>
                                        </p:attrNameLst>
                                      </p:cBhvr>
                                      <p:to>
                                        <p:strVal val="visible"/>
                                      </p:to>
                                    </p:set>
                                    <p:anim calcmode="lin" valueType="num">
                                      <p:cBhvr additive="base">
                                        <p:cTn id="7" dur="500" fill="hold"/>
                                        <p:tgtEl>
                                          <p:spTgt spid="24583"/>
                                        </p:tgtEl>
                                        <p:attrNameLst>
                                          <p:attrName>ppt_x</p:attrName>
                                        </p:attrNameLst>
                                      </p:cBhvr>
                                      <p:tavLst>
                                        <p:tav tm="0">
                                          <p:val>
                                            <p:strVal val="#ppt_x"/>
                                          </p:val>
                                        </p:tav>
                                        <p:tav tm="100000">
                                          <p:val>
                                            <p:strVal val="#ppt_x"/>
                                          </p:val>
                                        </p:tav>
                                      </p:tavLst>
                                    </p:anim>
                                    <p:anim calcmode="lin" valueType="num">
                                      <p:cBhvr additive="base">
                                        <p:cTn id="8" dur="500" fill="hold"/>
                                        <p:tgtEl>
                                          <p:spTgt spid="24583"/>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24584"/>
                                        </p:tgtEl>
                                        <p:attrNameLst>
                                          <p:attrName>style.visibility</p:attrName>
                                        </p:attrNameLst>
                                      </p:cBhvr>
                                      <p:to>
                                        <p:strVal val="visible"/>
                                      </p:to>
                                    </p:set>
                                    <p:animEffect transition="in" filter="wipe(up)">
                                      <p:cBhvr>
                                        <p:cTn id="12" dur="500"/>
                                        <p:tgtEl>
                                          <p:spTgt spid="24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3" grpId="0"/>
      <p:bldP spid="2458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popbmp\5\5-7.jpg"/>
          <p:cNvPicPr>
            <a:picLocks noChangeAspect="1" noChangeArrowheads="1"/>
          </p:cNvPicPr>
          <p:nvPr/>
        </p:nvPicPr>
        <p:blipFill>
          <a:blip r:link="rId3"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5603" name="Rectangle 3"/>
          <p:cNvSpPr>
            <a:spLocks noChangeArrowheads="1"/>
          </p:cNvSpPr>
          <p:nvPr/>
        </p:nvSpPr>
        <p:spPr bwMode="auto">
          <a:xfrm>
            <a:off x="2700338" y="5445125"/>
            <a:ext cx="1295400" cy="69215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graphicFrame>
        <p:nvGraphicFramePr>
          <p:cNvPr id="25605" name="Object 5"/>
          <p:cNvGraphicFramePr>
            <a:graphicFrameLocks noChangeAspect="1"/>
          </p:cNvGraphicFramePr>
          <p:nvPr/>
        </p:nvGraphicFramePr>
        <p:xfrm>
          <a:off x="568325" y="0"/>
          <a:ext cx="8575675" cy="6546850"/>
        </p:xfrm>
        <a:graphic>
          <a:graphicData uri="http://schemas.openxmlformats.org/presentationml/2006/ole">
            <p:oleObj spid="_x0000_s27667" name="Image" r:id="rId4" imgW="18184127" imgH="11212698" progId="">
              <p:embed/>
            </p:oleObj>
          </a:graphicData>
        </a:graphic>
      </p:graphicFrame>
    </p:spTree>
    <p:extLst>
      <p:ext uri="{BB962C8B-B14F-4D97-AF65-F5344CB8AC3E}">
        <p14:creationId xmlns="" xmlns:p14="http://schemas.microsoft.com/office/powerpoint/2010/main" val="22616836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2377599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4" name="Rectangle 4"/>
          <p:cNvSpPr>
            <a:spLocks noChangeArrowheads="1"/>
          </p:cNvSpPr>
          <p:nvPr/>
        </p:nvSpPr>
        <p:spPr bwMode="auto">
          <a:xfrm>
            <a:off x="539552" y="1179513"/>
            <a:ext cx="7480498" cy="3024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SzPct val="70000"/>
              <a:buFont typeface="Wingdings" pitchFamily="2" charset="2"/>
              <a:buChar char="l"/>
              <a:defRPr sz="3000">
                <a:solidFill>
                  <a:schemeClr val="tx1"/>
                </a:solidFill>
                <a:latin typeface="Arial" pitchFamily="34" charset="0"/>
                <a:ea typeface="SimSun" pitchFamily="2" charset="-122"/>
              </a:defRPr>
            </a:lvl1pPr>
            <a:lvl2pPr marL="1069975">
              <a:spcBef>
                <a:spcPct val="20000"/>
              </a:spcBef>
              <a:buClr>
                <a:schemeClr val="accent2"/>
              </a:buClr>
              <a:buSzPct val="70000"/>
              <a:buFont typeface="Wingdings" pitchFamily="2" charset="2"/>
              <a:buChar char="l"/>
              <a:defRPr sz="2600">
                <a:solidFill>
                  <a:schemeClr val="tx1"/>
                </a:solidFill>
                <a:latin typeface="Arial" pitchFamily="34" charset="0"/>
                <a:ea typeface="SimSun" pitchFamily="2" charset="-122"/>
              </a:defRPr>
            </a:lvl2pPr>
            <a:lvl3pPr marL="1249363" indent="715963">
              <a:spcBef>
                <a:spcPct val="20000"/>
              </a:spcBef>
              <a:buClr>
                <a:schemeClr val="accent1"/>
              </a:buClr>
              <a:buSzPct val="70000"/>
              <a:buFont typeface="Wingdings" pitchFamily="2" charset="2"/>
              <a:buChar char="l"/>
              <a:defRPr sz="2300">
                <a:solidFill>
                  <a:schemeClr val="tx1"/>
                </a:solidFill>
                <a:latin typeface="Arial" pitchFamily="34" charset="0"/>
                <a:ea typeface="SimSun" pitchFamily="2" charset="-122"/>
              </a:defRPr>
            </a:lvl3pPr>
            <a:lvl4pPr marL="2373313" indent="-228600">
              <a:spcBef>
                <a:spcPct val="20000"/>
              </a:spcBef>
              <a:buClr>
                <a:schemeClr val="tx2"/>
              </a:buClr>
              <a:buSzPct val="75000"/>
              <a:buFont typeface="Wingdings" pitchFamily="2" charset="2"/>
              <a:buChar char="§"/>
              <a:defRPr sz="2000">
                <a:solidFill>
                  <a:schemeClr val="tx1"/>
                </a:solidFill>
                <a:latin typeface="Arial" pitchFamily="34" charset="0"/>
                <a:ea typeface="SimSun" pitchFamily="2" charset="-122"/>
              </a:defRPr>
            </a:lvl4pPr>
            <a:lvl5pPr marL="2781300" indent="-228600">
              <a:spcBef>
                <a:spcPct val="20000"/>
              </a:spcBef>
              <a:buClr>
                <a:schemeClr val="folHlink"/>
              </a:buClr>
              <a:buSzPct val="80000"/>
              <a:buFont typeface="Wingdings" pitchFamily="2" charset="2"/>
              <a:buChar char="§"/>
              <a:defRPr sz="2000">
                <a:solidFill>
                  <a:schemeClr val="tx1"/>
                </a:solidFill>
                <a:latin typeface="Arial" pitchFamily="34" charset="0"/>
                <a:ea typeface="SimSun" pitchFamily="2" charset="-122"/>
              </a:defRPr>
            </a:lvl5pPr>
            <a:lvl6pPr marL="3238500" indent="-228600"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6pPr>
            <a:lvl7pPr marL="3695700" indent="-228600"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7pPr>
            <a:lvl8pPr marL="4152900" indent="-228600"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8pPr>
            <a:lvl9pPr marL="4610100" indent="-228600"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9pPr>
          </a:lstStyle>
          <a:p>
            <a:pPr lvl="1" algn="l" rtl="0" fontAlgn="base">
              <a:lnSpc>
                <a:spcPct val="120000"/>
              </a:lnSpc>
              <a:spcAft>
                <a:spcPct val="0"/>
              </a:spcAft>
              <a:buClr>
                <a:srgbClr val="669999"/>
              </a:buClr>
              <a:buFont typeface="Wingdings" pitchFamily="2" charset="2"/>
              <a:buNone/>
            </a:pPr>
            <a:r>
              <a:rPr kumimoji="1" lang="en-US" altLang="zh-CN" b="1" i="1" u="sng" dirty="0" smtClean="0">
                <a:solidFill>
                  <a:srgbClr val="333399"/>
                </a:solidFill>
              </a:rPr>
              <a:t>Biochemical function</a:t>
            </a:r>
          </a:p>
          <a:p>
            <a:pPr algn="l" rtl="0" fontAlgn="base">
              <a:spcAft>
                <a:spcPct val="0"/>
              </a:spcAft>
              <a:buClr>
                <a:srgbClr val="330066"/>
              </a:buClr>
              <a:buFont typeface="Wingdings" pitchFamily="2" charset="2"/>
              <a:buNone/>
            </a:pPr>
            <a:r>
              <a:rPr lang="en-US" altLang="zh-CN" b="1" i="1" dirty="0" smtClean="0">
                <a:solidFill>
                  <a:srgbClr val="000000"/>
                </a:solidFill>
              </a:rPr>
              <a:t>    </a:t>
            </a:r>
            <a:r>
              <a:rPr lang="en-US" altLang="zh-CN" sz="2000" b="1" i="1" dirty="0" smtClean="0">
                <a:solidFill>
                  <a:srgbClr val="D60093"/>
                </a:solidFill>
              </a:rPr>
              <a:t>Maintaining the normal levels of   coagulation factor</a:t>
            </a:r>
          </a:p>
          <a:p>
            <a:pPr algn="l" rtl="0" fontAlgn="base">
              <a:spcAft>
                <a:spcPct val="0"/>
              </a:spcAft>
              <a:buClr>
                <a:srgbClr val="330066"/>
              </a:buClr>
              <a:buFont typeface="Wingdings" pitchFamily="2" charset="2"/>
              <a:buNone/>
            </a:pPr>
            <a:r>
              <a:rPr lang="en-US" altLang="zh-CN" sz="2000" b="1" i="1" dirty="0" smtClean="0">
                <a:solidFill>
                  <a:srgbClr val="D60093"/>
                </a:solidFill>
              </a:rPr>
              <a:t>                 </a:t>
            </a:r>
            <a:r>
              <a:rPr lang="en-US" altLang="zh-CN" sz="2000" b="1" i="1" dirty="0" smtClean="0">
                <a:solidFill>
                  <a:srgbClr val="D60093"/>
                </a:solidFill>
                <a:ea typeface="华文楷体" pitchFamily="2" charset="-122"/>
              </a:rPr>
              <a:t>Ⅱ</a:t>
            </a:r>
            <a:r>
              <a:rPr lang="zh-CN" altLang="en-US" sz="2000" b="1" i="1" dirty="0" smtClean="0">
                <a:solidFill>
                  <a:srgbClr val="D60093"/>
                </a:solidFill>
                <a:ea typeface="华文楷体" pitchFamily="2" charset="-122"/>
              </a:rPr>
              <a:t>、</a:t>
            </a:r>
            <a:r>
              <a:rPr lang="en-US" altLang="zh-CN" sz="2000" b="1" i="1" dirty="0" smtClean="0">
                <a:solidFill>
                  <a:srgbClr val="D60093"/>
                </a:solidFill>
                <a:ea typeface="华文楷体" pitchFamily="2" charset="-122"/>
              </a:rPr>
              <a:t>Ⅶ </a:t>
            </a:r>
            <a:r>
              <a:rPr lang="zh-CN" altLang="en-US" sz="2000" b="1" i="1" dirty="0" smtClean="0">
                <a:solidFill>
                  <a:srgbClr val="D60093"/>
                </a:solidFill>
                <a:ea typeface="华文楷体" pitchFamily="2" charset="-122"/>
              </a:rPr>
              <a:t>、 </a:t>
            </a:r>
            <a:r>
              <a:rPr lang="en-US" altLang="zh-CN" sz="2000" b="1" i="1" dirty="0" smtClean="0">
                <a:solidFill>
                  <a:srgbClr val="D60093"/>
                </a:solidFill>
                <a:ea typeface="华文楷体" pitchFamily="2" charset="-122"/>
              </a:rPr>
              <a:t>Ⅸ and Ⅹ.</a:t>
            </a:r>
          </a:p>
          <a:p>
            <a:pPr algn="l" rtl="0" fontAlgn="base">
              <a:spcAft>
                <a:spcPct val="0"/>
              </a:spcAft>
              <a:buClr>
                <a:srgbClr val="330066"/>
              </a:buClr>
              <a:buFont typeface="Wingdings" pitchFamily="2" charset="2"/>
              <a:buNone/>
            </a:pPr>
            <a:endParaRPr lang="en-US" altLang="zh-CN" sz="2000" b="1" i="1" dirty="0" smtClean="0">
              <a:solidFill>
                <a:srgbClr val="D60093"/>
              </a:solidFill>
              <a:ea typeface="华文楷体" pitchFamily="2" charset="-122"/>
            </a:endParaRPr>
          </a:p>
          <a:p>
            <a:pPr algn="l" rtl="0" fontAlgn="base">
              <a:spcAft>
                <a:spcPct val="0"/>
              </a:spcAft>
              <a:buClr>
                <a:srgbClr val="330066"/>
              </a:buClr>
              <a:buFont typeface="Wingdings" pitchFamily="2" charset="2"/>
              <a:buNone/>
            </a:pPr>
            <a:r>
              <a:rPr lang="en-US" altLang="zh-CN" sz="2000" b="1" i="1" dirty="0" smtClean="0">
                <a:solidFill>
                  <a:srgbClr val="D60093"/>
                </a:solidFill>
                <a:ea typeface="华文楷体" pitchFamily="2" charset="-122"/>
              </a:rPr>
              <a:t>          C</a:t>
            </a:r>
            <a:r>
              <a:rPr lang="en-US" altLang="zh-CN" sz="2000" b="1" i="1" dirty="0" smtClean="0">
                <a:solidFill>
                  <a:srgbClr val="D60093"/>
                </a:solidFill>
              </a:rPr>
              <a:t>ofactor of the carboxylase: </a:t>
            </a:r>
          </a:p>
          <a:p>
            <a:pPr algn="l" rtl="0" fontAlgn="base">
              <a:spcAft>
                <a:spcPct val="0"/>
              </a:spcAft>
              <a:buClr>
                <a:srgbClr val="330066"/>
              </a:buClr>
              <a:buFont typeface="Wingdings" pitchFamily="2" charset="2"/>
              <a:buNone/>
            </a:pPr>
            <a:endParaRPr lang="en-US" altLang="zh-CN" sz="2000" b="1" dirty="0" smtClean="0">
              <a:solidFill>
                <a:srgbClr val="D60093"/>
              </a:solidFill>
            </a:endParaRPr>
          </a:p>
          <a:p>
            <a:pPr algn="l" rtl="0" fontAlgn="base">
              <a:spcAft>
                <a:spcPct val="0"/>
              </a:spcAft>
              <a:buClr>
                <a:srgbClr val="330066"/>
              </a:buClr>
              <a:buFont typeface="Wingdings" pitchFamily="2" charset="2"/>
              <a:buNone/>
            </a:pPr>
            <a:r>
              <a:rPr kumimoji="1" lang="en-US" altLang="zh-CN" sz="2600" b="1" dirty="0" smtClean="0">
                <a:solidFill>
                  <a:srgbClr val="333399"/>
                </a:solidFill>
              </a:rPr>
              <a:t>            </a:t>
            </a:r>
            <a:endParaRPr lang="en-US" altLang="zh-CN" sz="2000" b="1" dirty="0" smtClean="0">
              <a:solidFill>
                <a:srgbClr val="D60093"/>
              </a:solidFill>
              <a:ea typeface="华文楷体" pitchFamily="2" charset="-122"/>
            </a:endParaRPr>
          </a:p>
        </p:txBody>
      </p:sp>
      <p:sp>
        <p:nvSpPr>
          <p:cNvPr id="179205" name="Text Box 5"/>
          <p:cNvSpPr txBox="1">
            <a:spLocks noChangeArrowheads="1"/>
          </p:cNvSpPr>
          <p:nvPr/>
        </p:nvSpPr>
        <p:spPr bwMode="auto">
          <a:xfrm>
            <a:off x="719138" y="635000"/>
            <a:ext cx="730091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spAutoFit/>
          </a:bodyPr>
          <a:lstStyle/>
          <a:p>
            <a:pPr algn="l" rtl="0" fontAlgn="base">
              <a:spcBef>
                <a:spcPct val="50000"/>
              </a:spcBef>
              <a:spcAft>
                <a:spcPct val="0"/>
              </a:spcAft>
            </a:pPr>
            <a:r>
              <a:rPr kumimoji="1" lang="en-US" altLang="zh-CN" sz="3200" b="1" i="1" u="sng" dirty="0" smtClean="0">
                <a:solidFill>
                  <a:srgbClr val="333399"/>
                </a:solidFill>
              </a:rPr>
              <a:t>Biochemical function and deficiency</a:t>
            </a:r>
          </a:p>
        </p:txBody>
      </p:sp>
    </p:spTree>
    <p:extLst>
      <p:ext uri="{BB962C8B-B14F-4D97-AF65-F5344CB8AC3E}">
        <p14:creationId xmlns="" xmlns:p14="http://schemas.microsoft.com/office/powerpoint/2010/main" val="4473978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79204">
                                            <p:txEl>
                                              <p:pRg st="6" end="6"/>
                                            </p:txEl>
                                          </p:spTgt>
                                        </p:tgtEl>
                                        <p:attrNameLst>
                                          <p:attrName>style.visibility</p:attrName>
                                        </p:attrNameLst>
                                      </p:cBhvr>
                                      <p:to>
                                        <p:strVal val="visible"/>
                                      </p:to>
                                    </p:set>
                                    <p:animEffect transition="in" filter="wipe(up)">
                                      <p:cBhvr>
                                        <p:cTn id="7" dur="500"/>
                                        <p:tgtEl>
                                          <p:spTgt spid="179204">
                                            <p:txEl>
                                              <p:pRg st="6" end="6"/>
                                            </p:txEl>
                                          </p:spTgt>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79204">
                                            <p:txEl>
                                              <p:pRg st="0" end="0"/>
                                            </p:txEl>
                                          </p:spTgt>
                                        </p:tgtEl>
                                        <p:attrNameLst>
                                          <p:attrName>style.visibility</p:attrName>
                                        </p:attrNameLst>
                                      </p:cBhvr>
                                      <p:to>
                                        <p:strVal val="visible"/>
                                      </p:to>
                                    </p:set>
                                    <p:animEffect transition="in" filter="wipe(up)">
                                      <p:cBhvr>
                                        <p:cTn id="11" dur="500"/>
                                        <p:tgtEl>
                                          <p:spTgt spid="179204">
                                            <p:txEl>
                                              <p:pRg st="0" end="0"/>
                                            </p:txEl>
                                          </p:spTgt>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179204">
                                            <p:txEl>
                                              <p:pRg st="1" end="1"/>
                                            </p:txEl>
                                          </p:spTgt>
                                        </p:tgtEl>
                                        <p:attrNameLst>
                                          <p:attrName>style.visibility</p:attrName>
                                        </p:attrNameLst>
                                      </p:cBhvr>
                                      <p:to>
                                        <p:strVal val="visible"/>
                                      </p:to>
                                    </p:set>
                                    <p:animEffect transition="in" filter="wipe(up)">
                                      <p:cBhvr>
                                        <p:cTn id="15" dur="500"/>
                                        <p:tgtEl>
                                          <p:spTgt spid="179204">
                                            <p:txEl>
                                              <p:pRg st="1" end="1"/>
                                            </p:txEl>
                                          </p:spTgt>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179204">
                                            <p:txEl>
                                              <p:pRg st="2" end="2"/>
                                            </p:txEl>
                                          </p:spTgt>
                                        </p:tgtEl>
                                        <p:attrNameLst>
                                          <p:attrName>style.visibility</p:attrName>
                                        </p:attrNameLst>
                                      </p:cBhvr>
                                      <p:to>
                                        <p:strVal val="visible"/>
                                      </p:to>
                                    </p:set>
                                    <p:animEffect transition="in" filter="wipe(up)">
                                      <p:cBhvr>
                                        <p:cTn id="19" dur="500"/>
                                        <p:tgtEl>
                                          <p:spTgt spid="179204">
                                            <p:txEl>
                                              <p:pRg st="2" end="2"/>
                                            </p:txEl>
                                          </p:spTgt>
                                        </p:tgtEl>
                                      </p:cBhvr>
                                    </p:animEffect>
                                  </p:childTnLst>
                                </p:cTn>
                              </p:par>
                            </p:childTnLst>
                          </p:cTn>
                        </p:par>
                        <p:par>
                          <p:cTn id="20" fill="hold" nodeType="afterGroup">
                            <p:stCondLst>
                              <p:cond delay="2000"/>
                            </p:stCondLst>
                            <p:childTnLst>
                              <p:par>
                                <p:cTn id="21" presetID="22" presetClass="entr" presetSubtype="1" fill="hold" nodeType="afterEffect">
                                  <p:stCondLst>
                                    <p:cond delay="0"/>
                                  </p:stCondLst>
                                  <p:childTnLst>
                                    <p:set>
                                      <p:cBhvr>
                                        <p:cTn id="22" dur="1" fill="hold">
                                          <p:stCondLst>
                                            <p:cond delay="0"/>
                                          </p:stCondLst>
                                        </p:cTn>
                                        <p:tgtEl>
                                          <p:spTgt spid="179204">
                                            <p:txEl>
                                              <p:pRg st="4" end="4"/>
                                            </p:txEl>
                                          </p:spTgt>
                                        </p:tgtEl>
                                        <p:attrNameLst>
                                          <p:attrName>style.visibility</p:attrName>
                                        </p:attrNameLst>
                                      </p:cBhvr>
                                      <p:to>
                                        <p:strVal val="visible"/>
                                      </p:to>
                                    </p:set>
                                    <p:animEffect transition="in" filter="wipe(up)">
                                      <p:cBhvr>
                                        <p:cTn id="23" dur="500"/>
                                        <p:tgtEl>
                                          <p:spTgt spid="17920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a:xfrm>
            <a:off x="323528" y="372790"/>
            <a:ext cx="8513836" cy="6288360"/>
          </a:xfrm>
        </p:spPr>
        <p:txBody>
          <a:bodyPr/>
          <a:lstStyle/>
          <a:p>
            <a:pPr>
              <a:buFont typeface="Wingdings" pitchFamily="2" charset="2"/>
              <a:buNone/>
            </a:pPr>
            <a:r>
              <a:rPr lang="en-US" altLang="zh-CN" b="1" i="1" u="sng" dirty="0" smtClean="0">
                <a:solidFill>
                  <a:srgbClr val="0000CC"/>
                </a:solidFill>
              </a:rPr>
              <a:t>Lipid-soluble  Vitamins</a:t>
            </a:r>
          </a:p>
          <a:p>
            <a:pPr>
              <a:buFont typeface="Wingdings" pitchFamily="2" charset="2"/>
              <a:buNone/>
            </a:pPr>
            <a:endParaRPr lang="en-US" altLang="zh-CN" i="1" u="sng" dirty="0">
              <a:solidFill>
                <a:srgbClr val="0000CC"/>
              </a:solidFill>
            </a:endParaRPr>
          </a:p>
          <a:p>
            <a:pPr>
              <a:buFont typeface="Wingdings" pitchFamily="2" charset="2"/>
              <a:buNone/>
            </a:pPr>
            <a:r>
              <a:rPr lang="en-US" altLang="zh-CN" sz="2800" b="1" i="1" dirty="0" smtClean="0">
                <a:solidFill>
                  <a:srgbClr val="333399"/>
                </a:solidFill>
                <a:ea typeface="华文楷体" pitchFamily="2" charset="-122"/>
              </a:rPr>
              <a:t>   </a:t>
            </a:r>
            <a:r>
              <a:rPr lang="en-US" altLang="zh-CN" sz="2800" b="1" i="1" u="sng" dirty="0" smtClean="0">
                <a:solidFill>
                  <a:srgbClr val="333399"/>
                </a:solidFill>
                <a:ea typeface="华文楷体" pitchFamily="2" charset="-122"/>
              </a:rPr>
              <a:t>Common features:</a:t>
            </a:r>
            <a:endParaRPr lang="en-US" altLang="zh-CN" sz="2800" b="1" i="1" u="sng" dirty="0">
              <a:solidFill>
                <a:srgbClr val="333399"/>
              </a:solidFill>
              <a:ea typeface="华文楷体" pitchFamily="2" charset="-122"/>
            </a:endParaRPr>
          </a:p>
          <a:p>
            <a:pPr lvl="1">
              <a:lnSpc>
                <a:spcPct val="110000"/>
              </a:lnSpc>
              <a:buFont typeface="Wingdings" pitchFamily="2" charset="2"/>
              <a:buNone/>
            </a:pPr>
            <a:r>
              <a:rPr lang="en-US" altLang="zh-CN" sz="2000" b="1" i="1" dirty="0" smtClean="0">
                <a:solidFill>
                  <a:srgbClr val="D60093"/>
                </a:solidFill>
                <a:latin typeface="Times New Roman" pitchFamily="18" charset="0"/>
                <a:ea typeface="华文楷体" pitchFamily="2" charset="-122"/>
              </a:rPr>
              <a:t>﹡N</a:t>
            </a:r>
            <a:r>
              <a:rPr lang="en-US" altLang="en-US" sz="2000" b="1" i="1" dirty="0" smtClean="0">
                <a:solidFill>
                  <a:srgbClr val="D60093"/>
                </a:solidFill>
                <a:latin typeface="Times New Roman" pitchFamily="18" charset="0"/>
              </a:rPr>
              <a:t>onpolar </a:t>
            </a:r>
            <a:r>
              <a:rPr lang="en-US" altLang="en-US" sz="2000" b="1" i="1" dirty="0">
                <a:solidFill>
                  <a:srgbClr val="D60093"/>
                </a:solidFill>
                <a:latin typeface="Times New Roman" pitchFamily="18" charset="0"/>
              </a:rPr>
              <a:t>(hydrophobic) isoprene </a:t>
            </a:r>
            <a:r>
              <a:rPr lang="en-US" altLang="en-US" sz="2000" b="1" i="1" dirty="0" smtClean="0">
                <a:solidFill>
                  <a:srgbClr val="D60093"/>
                </a:solidFill>
                <a:latin typeface="Times New Roman" pitchFamily="18" charset="0"/>
              </a:rPr>
              <a:t>derivative.</a:t>
            </a:r>
            <a:endParaRPr lang="en-US" altLang="zh-CN" sz="2000" b="1" i="1" dirty="0">
              <a:solidFill>
                <a:srgbClr val="D60093"/>
              </a:solidFill>
              <a:latin typeface="Times New Roman" pitchFamily="18" charset="0"/>
              <a:ea typeface="华文楷体" pitchFamily="2" charset="-122"/>
            </a:endParaRPr>
          </a:p>
          <a:p>
            <a:pPr lvl="1">
              <a:lnSpc>
                <a:spcPct val="110000"/>
              </a:lnSpc>
              <a:buFont typeface="Wingdings" pitchFamily="2" charset="2"/>
              <a:buNone/>
            </a:pPr>
            <a:r>
              <a:rPr lang="en-US" altLang="zh-CN" sz="2000" b="1" i="1" dirty="0" smtClean="0">
                <a:solidFill>
                  <a:srgbClr val="D60093"/>
                </a:solidFill>
                <a:latin typeface="Times New Roman" pitchFamily="18" charset="0"/>
                <a:ea typeface="华文楷体" pitchFamily="2" charset="-122"/>
              </a:rPr>
              <a:t>﹡P</a:t>
            </a:r>
            <a:r>
              <a:rPr lang="en-US" altLang="zh-CN" sz="2000" b="1" i="1" dirty="0" smtClean="0">
                <a:solidFill>
                  <a:srgbClr val="D60093"/>
                </a:solidFill>
                <a:latin typeface="Times New Roman" pitchFamily="18" charset="0"/>
              </a:rPr>
              <a:t>oorly </a:t>
            </a:r>
            <a:r>
              <a:rPr lang="en-US" altLang="zh-CN" sz="2000" b="1" i="1" dirty="0">
                <a:solidFill>
                  <a:srgbClr val="D60093"/>
                </a:solidFill>
                <a:latin typeface="Times New Roman" pitchFamily="18" charset="0"/>
              </a:rPr>
              <a:t>soluble in water</a:t>
            </a:r>
            <a:r>
              <a:rPr lang="zh-CN" altLang="en-US" sz="2000" b="1" i="1" dirty="0">
                <a:solidFill>
                  <a:srgbClr val="D60093"/>
                </a:solidFill>
                <a:latin typeface="Times New Roman" pitchFamily="18" charset="0"/>
              </a:rPr>
              <a:t>，</a:t>
            </a:r>
            <a:r>
              <a:rPr lang="en-US" altLang="zh-CN" sz="2000" b="1" i="1" dirty="0">
                <a:solidFill>
                  <a:srgbClr val="D60093"/>
                </a:solidFill>
                <a:latin typeface="Times New Roman" pitchFamily="18" charset="0"/>
              </a:rPr>
              <a:t>but good in fat and fat </a:t>
            </a:r>
            <a:r>
              <a:rPr lang="en-US" altLang="zh-CN" sz="2000" b="1" i="1" dirty="0" smtClean="0">
                <a:solidFill>
                  <a:srgbClr val="D60093"/>
                </a:solidFill>
                <a:latin typeface="Times New Roman" pitchFamily="18" charset="0"/>
              </a:rPr>
              <a:t>solvents.</a:t>
            </a:r>
            <a:endParaRPr lang="en-US" altLang="zh-CN" sz="2000" b="1" i="1" dirty="0">
              <a:solidFill>
                <a:srgbClr val="D60093"/>
              </a:solidFill>
              <a:latin typeface="Times New Roman" pitchFamily="18" charset="0"/>
            </a:endParaRPr>
          </a:p>
          <a:p>
            <a:pPr lvl="1">
              <a:lnSpc>
                <a:spcPct val="110000"/>
              </a:lnSpc>
              <a:buFont typeface="Wingdings" pitchFamily="2" charset="2"/>
              <a:buNone/>
            </a:pPr>
            <a:r>
              <a:rPr lang="en-US" altLang="zh-CN" sz="2000" b="1" i="1" dirty="0" smtClean="0">
                <a:solidFill>
                  <a:srgbClr val="D60093"/>
                </a:solidFill>
                <a:latin typeface="Times New Roman" pitchFamily="18" charset="0"/>
                <a:ea typeface="华文楷体" pitchFamily="2" charset="-122"/>
              </a:rPr>
              <a:t>﹡E</a:t>
            </a:r>
            <a:r>
              <a:rPr lang="en-US" altLang="zh-CN" sz="2000" b="1" i="1" dirty="0" smtClean="0">
                <a:solidFill>
                  <a:srgbClr val="D60093"/>
                </a:solidFill>
                <a:latin typeface="Times New Roman" pitchFamily="18" charset="0"/>
              </a:rPr>
              <a:t>xisting </a:t>
            </a:r>
            <a:r>
              <a:rPr lang="en-US" altLang="zh-CN" sz="2000" b="1" i="1" dirty="0">
                <a:solidFill>
                  <a:srgbClr val="D60093"/>
                </a:solidFill>
                <a:latin typeface="Times New Roman" pitchFamily="18" charset="0"/>
              </a:rPr>
              <a:t>with the lipids in food products and absorbing with the </a:t>
            </a:r>
            <a:r>
              <a:rPr lang="en-US" altLang="zh-CN" sz="2000" b="1" i="1" dirty="0" smtClean="0">
                <a:solidFill>
                  <a:srgbClr val="D60093"/>
                </a:solidFill>
                <a:latin typeface="Times New Roman" pitchFamily="18" charset="0"/>
              </a:rPr>
              <a:t>lipids.</a:t>
            </a:r>
            <a:endParaRPr lang="en-US" altLang="zh-CN" sz="2000" b="1" i="1" dirty="0">
              <a:solidFill>
                <a:srgbClr val="D60093"/>
              </a:solidFill>
              <a:latin typeface="Times New Roman" pitchFamily="18" charset="0"/>
            </a:endParaRPr>
          </a:p>
          <a:p>
            <a:pPr lvl="1">
              <a:lnSpc>
                <a:spcPct val="110000"/>
              </a:lnSpc>
              <a:buFont typeface="Wingdings" pitchFamily="2" charset="2"/>
              <a:buNone/>
            </a:pPr>
            <a:r>
              <a:rPr lang="en-US" altLang="zh-CN" sz="2000" b="1" i="1" dirty="0">
                <a:solidFill>
                  <a:srgbClr val="D60093"/>
                </a:solidFill>
                <a:latin typeface="Times New Roman" pitchFamily="18" charset="0"/>
                <a:ea typeface="华文楷体" pitchFamily="2" charset="-122"/>
              </a:rPr>
              <a:t>﹡ </a:t>
            </a:r>
            <a:r>
              <a:rPr lang="en-US" altLang="zh-CN" sz="2000" b="1" i="1" dirty="0" smtClean="0">
                <a:solidFill>
                  <a:srgbClr val="D60093"/>
                </a:solidFill>
                <a:latin typeface="Times New Roman" pitchFamily="18" charset="0"/>
                <a:ea typeface="华文楷体" pitchFamily="2" charset="-122"/>
              </a:rPr>
              <a:t>Specifically </a:t>
            </a:r>
            <a:r>
              <a:rPr lang="en-US" altLang="zh-CN" sz="2000" b="1" i="1" dirty="0">
                <a:solidFill>
                  <a:srgbClr val="D60093"/>
                </a:solidFill>
                <a:latin typeface="Times New Roman" pitchFamily="18" charset="0"/>
                <a:ea typeface="华文楷体" pitchFamily="2" charset="-122"/>
              </a:rPr>
              <a:t>binding to </a:t>
            </a:r>
            <a:r>
              <a:rPr lang="en-US" altLang="en-US" sz="2000" b="1" i="1" dirty="0">
                <a:solidFill>
                  <a:srgbClr val="D60093"/>
                </a:solidFill>
                <a:latin typeface="Times New Roman" pitchFamily="18" charset="0"/>
                <a:ea typeface="华文楷体" pitchFamily="2" charset="-122"/>
              </a:rPr>
              <a:t>lipoprotein and certain binding-protein in blood and </a:t>
            </a:r>
            <a:r>
              <a:rPr lang="en-US" altLang="en-US" sz="2000" b="1" i="1" dirty="0" smtClean="0">
                <a:solidFill>
                  <a:srgbClr val="D60093"/>
                </a:solidFill>
                <a:latin typeface="Times New Roman" pitchFamily="18" charset="0"/>
                <a:ea typeface="华文楷体" pitchFamily="2" charset="-122"/>
              </a:rPr>
              <a:t>transportation.</a:t>
            </a:r>
            <a:endParaRPr lang="en-US" altLang="en-US" sz="2000" b="1" i="1" dirty="0">
              <a:solidFill>
                <a:srgbClr val="D60093"/>
              </a:solidFill>
              <a:latin typeface="Times New Roman" pitchFamily="18" charset="0"/>
              <a:ea typeface="华文楷体" pitchFamily="2" charset="-122"/>
            </a:endParaRPr>
          </a:p>
          <a:p>
            <a:pPr lvl="1">
              <a:lnSpc>
                <a:spcPct val="110000"/>
              </a:lnSpc>
              <a:buFont typeface="Wingdings" pitchFamily="2" charset="2"/>
              <a:buNone/>
            </a:pPr>
            <a:endParaRPr lang="en-US" altLang="en-US" sz="2000" b="1" i="1" dirty="0">
              <a:solidFill>
                <a:srgbClr val="D60093"/>
              </a:solidFill>
              <a:latin typeface="Times New Roman" pitchFamily="18" charset="0"/>
              <a:ea typeface="华文楷体" pitchFamily="2" charset="-122"/>
            </a:endParaRPr>
          </a:p>
          <a:p>
            <a:pPr lvl="1">
              <a:lnSpc>
                <a:spcPct val="110000"/>
              </a:lnSpc>
              <a:buFont typeface="Wingdings" pitchFamily="2" charset="2"/>
              <a:buNone/>
            </a:pPr>
            <a:r>
              <a:rPr lang="en-US" altLang="zh-CN" sz="2800" b="1" i="1" u="sng" dirty="0">
                <a:solidFill>
                  <a:srgbClr val="333399"/>
                </a:solidFill>
                <a:ea typeface="华文楷体" pitchFamily="2" charset="-122"/>
              </a:rPr>
              <a:t>Classification:</a:t>
            </a:r>
          </a:p>
          <a:p>
            <a:pPr lvl="1">
              <a:buFont typeface="Wingdings" pitchFamily="2" charset="2"/>
              <a:buNone/>
            </a:pPr>
            <a:r>
              <a:rPr lang="en-US" altLang="zh-CN" sz="2200" b="1" i="1" dirty="0" smtClean="0">
                <a:solidFill>
                  <a:srgbClr val="D60093"/>
                </a:solidFill>
                <a:ea typeface="华文楷体" pitchFamily="2" charset="-122"/>
              </a:rPr>
              <a:t>Vitamin A,    Vitamin D</a:t>
            </a:r>
            <a:r>
              <a:rPr lang="en-US" altLang="zh-CN" sz="2200" b="1" i="1" dirty="0">
                <a:solidFill>
                  <a:srgbClr val="D60093"/>
                </a:solidFill>
                <a:ea typeface="华文楷体" pitchFamily="2" charset="-122"/>
              </a:rPr>
              <a:t>, </a:t>
            </a:r>
            <a:r>
              <a:rPr lang="en-US" altLang="zh-CN" sz="2200" b="1" i="1" dirty="0" smtClean="0">
                <a:solidFill>
                  <a:srgbClr val="D60093"/>
                </a:solidFill>
                <a:ea typeface="华文楷体" pitchFamily="2" charset="-122"/>
              </a:rPr>
              <a:t>   Vitamin E</a:t>
            </a:r>
            <a:r>
              <a:rPr lang="en-US" altLang="zh-CN" sz="2200" b="1" i="1" dirty="0">
                <a:solidFill>
                  <a:srgbClr val="D60093"/>
                </a:solidFill>
                <a:ea typeface="华文楷体" pitchFamily="2" charset="-122"/>
              </a:rPr>
              <a:t>,  </a:t>
            </a:r>
            <a:r>
              <a:rPr lang="en-US" altLang="zh-CN" sz="2200" b="1" i="1" dirty="0" smtClean="0">
                <a:solidFill>
                  <a:srgbClr val="D60093"/>
                </a:solidFill>
                <a:ea typeface="华文楷体" pitchFamily="2" charset="-122"/>
              </a:rPr>
              <a:t>   Vitamin K.</a:t>
            </a:r>
            <a:endParaRPr lang="en-US" altLang="zh-CN" sz="2200" b="1" i="1" dirty="0">
              <a:solidFill>
                <a:srgbClr val="D60093"/>
              </a:solidFill>
              <a:ea typeface="华文楷体" pitchFamily="2" charset="-122"/>
            </a:endParaRPr>
          </a:p>
        </p:txBody>
      </p:sp>
      <p:sp>
        <p:nvSpPr>
          <p:cNvPr id="7174" name="Rectangle 6"/>
          <p:cNvSpPr>
            <a:spLocks noChangeArrowheads="1"/>
          </p:cNvSpPr>
          <p:nvPr/>
        </p:nvSpPr>
        <p:spPr bwMode="auto">
          <a:xfrm>
            <a:off x="685800" y="1908175"/>
            <a:ext cx="7777163" cy="4752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SzPct val="70000"/>
              <a:buFont typeface="Wingdings" pitchFamily="2" charset="2"/>
              <a:buChar char="l"/>
              <a:defRPr sz="3000">
                <a:solidFill>
                  <a:schemeClr val="tx1"/>
                </a:solidFill>
                <a:latin typeface="Arial" pitchFamily="34" charset="0"/>
                <a:ea typeface="SimSun" pitchFamily="2" charset="-122"/>
              </a:defRPr>
            </a:lvl1pPr>
            <a:lvl2pPr marL="990600" indent="-365125">
              <a:spcBef>
                <a:spcPct val="20000"/>
              </a:spcBef>
              <a:buClr>
                <a:schemeClr val="accent2"/>
              </a:buClr>
              <a:buSzPct val="70000"/>
              <a:buFont typeface="Wingdings" pitchFamily="2" charset="2"/>
              <a:buChar char="l"/>
              <a:defRPr sz="2600">
                <a:solidFill>
                  <a:schemeClr val="tx1"/>
                </a:solidFill>
                <a:latin typeface="Arial" pitchFamily="34" charset="0"/>
                <a:ea typeface="SimSun" pitchFamily="2" charset="-122"/>
              </a:defRPr>
            </a:lvl2pPr>
            <a:lvl3pPr marL="2041525" indent="-228600">
              <a:spcBef>
                <a:spcPct val="20000"/>
              </a:spcBef>
              <a:buClr>
                <a:schemeClr val="accent1"/>
              </a:buClr>
              <a:buSzPct val="70000"/>
              <a:buFont typeface="Wingdings" pitchFamily="2" charset="2"/>
              <a:buChar char="l"/>
              <a:defRPr sz="2300">
                <a:solidFill>
                  <a:schemeClr val="tx1"/>
                </a:solidFill>
                <a:latin typeface="Arial" pitchFamily="34" charset="0"/>
                <a:ea typeface="SimSun" pitchFamily="2" charset="-122"/>
              </a:defRPr>
            </a:lvl3pPr>
            <a:lvl4pPr marL="2449513" indent="-228600">
              <a:spcBef>
                <a:spcPct val="20000"/>
              </a:spcBef>
              <a:buClr>
                <a:schemeClr val="tx2"/>
              </a:buClr>
              <a:buSzPct val="75000"/>
              <a:buFont typeface="Wingdings" pitchFamily="2" charset="2"/>
              <a:buChar char="§"/>
              <a:defRPr sz="2000">
                <a:solidFill>
                  <a:schemeClr val="tx1"/>
                </a:solidFill>
                <a:latin typeface="Arial" pitchFamily="34" charset="0"/>
                <a:ea typeface="SimSun" pitchFamily="2" charset="-122"/>
              </a:defRPr>
            </a:lvl4pPr>
            <a:lvl5pPr marL="2857500" indent="-228600">
              <a:spcBef>
                <a:spcPct val="20000"/>
              </a:spcBef>
              <a:buClr>
                <a:schemeClr val="folHlink"/>
              </a:buClr>
              <a:buSzPct val="80000"/>
              <a:buFont typeface="Wingdings" pitchFamily="2" charset="2"/>
              <a:buChar char="§"/>
              <a:defRPr sz="2000">
                <a:solidFill>
                  <a:schemeClr val="tx1"/>
                </a:solidFill>
                <a:latin typeface="Arial" pitchFamily="34" charset="0"/>
                <a:ea typeface="SimSun" pitchFamily="2" charset="-122"/>
              </a:defRPr>
            </a:lvl5pPr>
            <a:lvl6pPr marL="3314700" indent="-228600"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6pPr>
            <a:lvl7pPr marL="3771900" indent="-228600"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7pPr>
            <a:lvl8pPr marL="4229100" indent="-228600"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8pPr>
            <a:lvl9pPr marL="4686300" indent="-228600"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9pPr>
          </a:lstStyle>
          <a:p>
            <a:pPr algn="l" rtl="0" fontAlgn="base">
              <a:spcAft>
                <a:spcPct val="0"/>
              </a:spcAft>
              <a:buClr>
                <a:srgbClr val="330066"/>
              </a:buClr>
              <a:buFont typeface="Wingdings" pitchFamily="2" charset="2"/>
              <a:buNone/>
            </a:pPr>
            <a:r>
              <a:rPr lang="en-US" altLang="ar-IQ" sz="2600" b="1" dirty="0" smtClean="0">
                <a:solidFill>
                  <a:srgbClr val="000000"/>
                </a:solidFill>
                <a:ea typeface="华文楷体" pitchFamily="2" charset="-122"/>
              </a:rPr>
              <a:t>  </a:t>
            </a:r>
            <a:endParaRPr lang="ar-IQ" altLang="ar-IQ" sz="2600" b="1" dirty="0" smtClean="0">
              <a:solidFill>
                <a:srgbClr val="000000"/>
              </a:solidFill>
              <a:ea typeface="华文楷体" pitchFamily="2" charset="-122"/>
            </a:endParaRPr>
          </a:p>
        </p:txBody>
      </p:sp>
    </p:spTree>
    <p:extLst>
      <p:ext uri="{BB962C8B-B14F-4D97-AF65-F5344CB8AC3E}">
        <p14:creationId xmlns="" xmlns:p14="http://schemas.microsoft.com/office/powerpoint/2010/main" val="12902123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7174">
                                            <p:txEl>
                                              <p:pRg st="0" end="0"/>
                                            </p:txEl>
                                          </p:spTgt>
                                        </p:tgtEl>
                                        <p:attrNameLst>
                                          <p:attrName>style.visibility</p:attrName>
                                        </p:attrNameLst>
                                      </p:cBhvr>
                                      <p:to>
                                        <p:strVal val="visible"/>
                                      </p:to>
                                    </p:set>
                                    <p:animEffect transition="in" filter="slide(fromBottom)">
                                      <p:cBhvr>
                                        <p:cTn id="7" dur="500"/>
                                        <p:tgtEl>
                                          <p:spTgt spid="717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0" y="188640"/>
            <a:ext cx="8172400" cy="5940088"/>
          </a:xfrm>
          <a:prstGeom prst="rect">
            <a:avLst/>
          </a:prstGeom>
        </p:spPr>
        <p:txBody>
          <a:bodyPr wrap="square">
            <a:spAutoFit/>
          </a:bodyPr>
          <a:lstStyle/>
          <a:p>
            <a:pPr marL="342900" indent="-342900" algn="l" rtl="0">
              <a:buFont typeface="Arial" panose="020B0604020202020204" pitchFamily="34" charset="0"/>
              <a:buChar char="•"/>
            </a:pPr>
            <a:r>
              <a:rPr lang="en-US" sz="3200" b="1" i="1" u="sng" dirty="0">
                <a:solidFill>
                  <a:srgbClr val="B40C9C"/>
                </a:solidFill>
              </a:rPr>
              <a:t>Structure</a:t>
            </a:r>
            <a:r>
              <a:rPr lang="en-US" sz="3200" b="1" i="1" u="sng" dirty="0" smtClean="0">
                <a:solidFill>
                  <a:srgbClr val="B40C9C"/>
                </a:solidFill>
              </a:rPr>
              <a:t>: </a:t>
            </a:r>
          </a:p>
          <a:p>
            <a:pPr marL="342900" indent="-342900" algn="l" rtl="0">
              <a:buFont typeface="Arial" panose="020B0604020202020204" pitchFamily="34" charset="0"/>
              <a:buChar char="•"/>
            </a:pPr>
            <a:r>
              <a:rPr lang="en-US" sz="2400" b="1" i="1" dirty="0" smtClean="0">
                <a:solidFill>
                  <a:srgbClr val="B40C9C"/>
                </a:solidFill>
              </a:rPr>
              <a:t>    I</a:t>
            </a:r>
            <a:r>
              <a:rPr lang="en-US" sz="2400" i="1" dirty="0" smtClean="0">
                <a:solidFill>
                  <a:srgbClr val="B40C9C"/>
                </a:solidFill>
              </a:rPr>
              <a:t>t's </a:t>
            </a:r>
            <a:r>
              <a:rPr lang="en-US" sz="2400" i="1" dirty="0">
                <a:solidFill>
                  <a:srgbClr val="B40C9C"/>
                </a:solidFill>
              </a:rPr>
              <a:t>a derivative of pthiocol (2-methyl-3-hydroxy-1,4-napthoquinone</a:t>
            </a:r>
            <a:r>
              <a:rPr lang="en-US" sz="2400" i="1" dirty="0" smtClean="0">
                <a:solidFill>
                  <a:srgbClr val="B40C9C"/>
                </a:solidFill>
              </a:rPr>
              <a:t>).</a:t>
            </a:r>
          </a:p>
          <a:p>
            <a:pPr marL="342900" indent="-342900" algn="l" rtl="0">
              <a:buFont typeface="Arial" panose="020B0604020202020204" pitchFamily="34" charset="0"/>
              <a:buChar char="•"/>
            </a:pPr>
            <a:endParaRPr lang="en-US" sz="2400" i="1" dirty="0">
              <a:solidFill>
                <a:srgbClr val="B40C9C"/>
              </a:solidFill>
            </a:endParaRPr>
          </a:p>
          <a:p>
            <a:pPr marL="342900" indent="-342900" algn="l" rtl="0">
              <a:buFont typeface="Arial" panose="020B0604020202020204" pitchFamily="34" charset="0"/>
              <a:buChar char="•"/>
            </a:pPr>
            <a:endParaRPr lang="en-US" sz="2800" b="1" i="1" u="sng" dirty="0" smtClean="0">
              <a:solidFill>
                <a:srgbClr val="B40C9C"/>
              </a:solidFill>
            </a:endParaRPr>
          </a:p>
          <a:p>
            <a:pPr marL="342900" indent="-342900" algn="l" rtl="0">
              <a:buFont typeface="Arial" panose="020B0604020202020204" pitchFamily="34" charset="0"/>
              <a:buChar char="•"/>
            </a:pPr>
            <a:r>
              <a:rPr lang="en-US" sz="2800" b="1" i="1" u="sng" dirty="0" smtClean="0">
                <a:solidFill>
                  <a:srgbClr val="B40C9C"/>
                </a:solidFill>
              </a:rPr>
              <a:t>Sources:</a:t>
            </a:r>
          </a:p>
          <a:p>
            <a:pPr marL="342900" indent="-342900" algn="l" rtl="0">
              <a:buFont typeface="Arial" panose="020B0604020202020204" pitchFamily="34" charset="0"/>
              <a:buChar char="•"/>
            </a:pPr>
            <a:endParaRPr lang="en-US" sz="2800" b="1" i="1" u="sng" dirty="0">
              <a:solidFill>
                <a:srgbClr val="B40C9C"/>
              </a:solidFill>
            </a:endParaRPr>
          </a:p>
          <a:p>
            <a:pPr marL="342900" indent="-342900" algn="l" rtl="0">
              <a:buFont typeface="Arial" panose="020B0604020202020204" pitchFamily="34" charset="0"/>
              <a:buChar char="•"/>
            </a:pPr>
            <a:endParaRPr lang="en-US" sz="2400" i="1" dirty="0" smtClean="0">
              <a:solidFill>
                <a:srgbClr val="B40C9C"/>
              </a:solidFill>
            </a:endParaRPr>
          </a:p>
          <a:p>
            <a:pPr marL="342900" indent="-342900" algn="l" rtl="0">
              <a:buFont typeface="Arial" panose="020B0604020202020204" pitchFamily="34" charset="0"/>
              <a:buChar char="•"/>
            </a:pPr>
            <a:r>
              <a:rPr lang="en-US" sz="2400" i="1" dirty="0" smtClean="0">
                <a:solidFill>
                  <a:srgbClr val="B40C9C"/>
                </a:solidFill>
              </a:rPr>
              <a:t>Green </a:t>
            </a:r>
            <a:r>
              <a:rPr lang="en-US" sz="2400" i="1" dirty="0">
                <a:solidFill>
                  <a:srgbClr val="B40C9C"/>
                </a:solidFill>
              </a:rPr>
              <a:t>leafy vegetables such as spinach, cauliflower, and cabbage</a:t>
            </a:r>
            <a:r>
              <a:rPr lang="en-US" sz="2400" i="1" dirty="0" smtClean="0">
                <a:solidFill>
                  <a:srgbClr val="B40C9C"/>
                </a:solidFill>
              </a:rPr>
              <a:t>.</a:t>
            </a:r>
          </a:p>
          <a:p>
            <a:pPr algn="l" rtl="0"/>
            <a:endParaRPr lang="en-US" sz="2400" i="1" dirty="0" smtClean="0">
              <a:solidFill>
                <a:srgbClr val="B40C9C"/>
              </a:solidFill>
            </a:endParaRPr>
          </a:p>
          <a:p>
            <a:pPr algn="l" rtl="0"/>
            <a:endParaRPr lang="en-US" sz="2400" i="1" dirty="0">
              <a:solidFill>
                <a:srgbClr val="B40C9C"/>
              </a:solidFill>
            </a:endParaRPr>
          </a:p>
          <a:p>
            <a:pPr marL="342900" indent="-342900" algn="l" rtl="0">
              <a:buFont typeface="Arial" panose="020B0604020202020204" pitchFamily="34" charset="0"/>
              <a:buChar char="•"/>
            </a:pPr>
            <a:r>
              <a:rPr lang="en-US" sz="2400" i="1" dirty="0" smtClean="0">
                <a:solidFill>
                  <a:srgbClr val="B40C9C"/>
                </a:solidFill>
              </a:rPr>
              <a:t>Synthesis </a:t>
            </a:r>
            <a:r>
              <a:rPr lang="en-US" sz="2400" i="1" dirty="0">
                <a:solidFill>
                  <a:srgbClr val="B40C9C"/>
                </a:solidFill>
              </a:rPr>
              <a:t>by microorganisms inhabiting the gastrointestinal tract can provide 50% of vitamin K requirement</a:t>
            </a:r>
            <a:r>
              <a:rPr lang="en-US" sz="2400" i="1" dirty="0" smtClean="0">
                <a:solidFill>
                  <a:srgbClr val="B40C9C"/>
                </a:solidFill>
              </a:rPr>
              <a:t>.</a:t>
            </a:r>
            <a:endParaRPr lang="en-US" sz="2400" i="1" dirty="0">
              <a:solidFill>
                <a:srgbClr val="B40C9C"/>
              </a:solidFill>
            </a:endParaRPr>
          </a:p>
        </p:txBody>
      </p:sp>
    </p:spTree>
    <p:extLst>
      <p:ext uri="{BB962C8B-B14F-4D97-AF65-F5344CB8AC3E}">
        <p14:creationId xmlns="" xmlns:p14="http://schemas.microsoft.com/office/powerpoint/2010/main" val="411185301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79512" y="260648"/>
            <a:ext cx="8640960" cy="4843710"/>
          </a:xfrm>
        </p:spPr>
        <p:txBody>
          <a:bodyPr/>
          <a:lstStyle/>
          <a:p>
            <a:pPr marL="0" indent="0">
              <a:buNone/>
            </a:pPr>
            <a:r>
              <a:rPr lang="en-US" sz="3200" b="1" i="1" u="sng" dirty="0">
                <a:solidFill>
                  <a:srgbClr val="B40C9C"/>
                </a:solidFill>
              </a:rPr>
              <a:t>Metabolism:</a:t>
            </a:r>
            <a:r>
              <a:rPr lang="en-US" sz="3200" b="1" u="sng" dirty="0">
                <a:solidFill>
                  <a:srgbClr val="B40C9C"/>
                </a:solidFill>
              </a:rPr>
              <a:t> </a:t>
            </a:r>
            <a:endParaRPr lang="en-US" sz="3200" b="1" u="sng" dirty="0" smtClean="0">
              <a:solidFill>
                <a:srgbClr val="B40C9C"/>
              </a:solidFill>
            </a:endParaRPr>
          </a:p>
          <a:p>
            <a:pPr marL="0" indent="0">
              <a:buNone/>
            </a:pPr>
            <a:r>
              <a:rPr lang="en-US" sz="2400" dirty="0" smtClean="0">
                <a:solidFill>
                  <a:srgbClr val="B40C9C"/>
                </a:solidFill>
              </a:rPr>
              <a:t> </a:t>
            </a:r>
            <a:r>
              <a:rPr lang="en-US" sz="2400" i="1" dirty="0" smtClean="0">
                <a:solidFill>
                  <a:srgbClr val="B40C9C"/>
                </a:solidFill>
              </a:rPr>
              <a:t>It </a:t>
            </a:r>
            <a:r>
              <a:rPr lang="en-US" sz="2400" i="1" dirty="0">
                <a:solidFill>
                  <a:srgbClr val="B40C9C"/>
                </a:solidFill>
              </a:rPr>
              <a:t>is readily absorbed with fats in the presence of bile </a:t>
            </a:r>
            <a:r>
              <a:rPr lang="en-US" sz="2400" i="1" dirty="0" smtClean="0">
                <a:solidFill>
                  <a:srgbClr val="B40C9C"/>
                </a:solidFill>
              </a:rPr>
              <a:t>salts</a:t>
            </a:r>
            <a:r>
              <a:rPr lang="en-US" sz="2400" i="1" dirty="0">
                <a:solidFill>
                  <a:srgbClr val="B40C9C"/>
                </a:solidFill>
              </a:rPr>
              <a:t>. </a:t>
            </a:r>
            <a:endParaRPr lang="en-US" sz="2400" i="1" dirty="0" smtClean="0">
              <a:solidFill>
                <a:srgbClr val="B40C9C"/>
              </a:solidFill>
            </a:endParaRPr>
          </a:p>
          <a:p>
            <a:pPr marL="0" indent="0">
              <a:buNone/>
            </a:pPr>
            <a:r>
              <a:rPr lang="en-US" sz="2400" i="1" dirty="0" smtClean="0">
                <a:solidFill>
                  <a:srgbClr val="B40C9C"/>
                </a:solidFill>
              </a:rPr>
              <a:t>It </a:t>
            </a:r>
            <a:r>
              <a:rPr lang="en-US" sz="2400" i="1" dirty="0">
                <a:solidFill>
                  <a:srgbClr val="B40C9C"/>
                </a:solidFill>
              </a:rPr>
              <a:t>is not stored to any appreciable extent. </a:t>
            </a:r>
            <a:endParaRPr lang="en-US" sz="2400" i="1" dirty="0" smtClean="0">
              <a:solidFill>
                <a:srgbClr val="B40C9C"/>
              </a:solidFill>
            </a:endParaRPr>
          </a:p>
          <a:p>
            <a:pPr marL="0" indent="0">
              <a:buNone/>
            </a:pPr>
            <a:r>
              <a:rPr lang="en-US" sz="2400" i="1" dirty="0" smtClean="0">
                <a:solidFill>
                  <a:srgbClr val="B40C9C"/>
                </a:solidFill>
              </a:rPr>
              <a:t>Hence </a:t>
            </a:r>
            <a:r>
              <a:rPr lang="en-US" sz="2400" i="1" dirty="0">
                <a:solidFill>
                  <a:srgbClr val="B40C9C"/>
                </a:solidFill>
              </a:rPr>
              <a:t>a constant supply is needed</a:t>
            </a:r>
            <a:r>
              <a:rPr lang="en-US" sz="2400" i="1" dirty="0" smtClean="0">
                <a:solidFill>
                  <a:srgbClr val="B40C9C"/>
                </a:solidFill>
              </a:rPr>
              <a:t>.</a:t>
            </a:r>
          </a:p>
          <a:p>
            <a:pPr marL="0" indent="0">
              <a:buNone/>
            </a:pPr>
            <a:endParaRPr lang="en-US" sz="2400" i="1" dirty="0">
              <a:solidFill>
                <a:srgbClr val="B40C9C"/>
              </a:solidFill>
            </a:endParaRPr>
          </a:p>
          <a:p>
            <a:pPr marL="0" indent="0">
              <a:buNone/>
            </a:pPr>
            <a:r>
              <a:rPr lang="en-US" sz="3200" b="1" i="1" u="sng" dirty="0">
                <a:solidFill>
                  <a:srgbClr val="B40C9C"/>
                </a:solidFill>
              </a:rPr>
              <a:t>Functions:</a:t>
            </a:r>
          </a:p>
          <a:p>
            <a:pPr marL="0" indent="0">
              <a:buNone/>
            </a:pPr>
            <a:r>
              <a:rPr lang="en-US" sz="2400" i="1" dirty="0" smtClean="0">
                <a:solidFill>
                  <a:srgbClr val="B40C9C"/>
                </a:solidFill>
              </a:rPr>
              <a:t>   The </a:t>
            </a:r>
            <a:r>
              <a:rPr lang="en-US" sz="2400" i="1" dirty="0">
                <a:solidFill>
                  <a:srgbClr val="B40C9C"/>
                </a:solidFill>
              </a:rPr>
              <a:t>principle role of vitamin K is in the posttranslational modification of various blood clotting factors.</a:t>
            </a:r>
          </a:p>
          <a:p>
            <a:pPr marL="0" indent="0">
              <a:buNone/>
            </a:pPr>
            <a:endParaRPr lang="ar-IQ" sz="2400" i="1" dirty="0">
              <a:solidFill>
                <a:srgbClr val="B40C9C"/>
              </a:solidFill>
            </a:endParaRPr>
          </a:p>
        </p:txBody>
      </p:sp>
    </p:spTree>
    <p:extLst>
      <p:ext uri="{BB962C8B-B14F-4D97-AF65-F5344CB8AC3E}">
        <p14:creationId xmlns="" xmlns:p14="http://schemas.microsoft.com/office/powerpoint/2010/main" val="401720613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70820603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51520" y="356458"/>
            <a:ext cx="8389440" cy="5016758"/>
          </a:xfrm>
          <a:prstGeom prst="rect">
            <a:avLst/>
          </a:prstGeom>
        </p:spPr>
        <p:txBody>
          <a:bodyPr wrap="square">
            <a:spAutoFit/>
          </a:bodyPr>
          <a:lstStyle/>
          <a:p>
            <a:pPr marL="342900" indent="-342900" algn="l" rtl="0">
              <a:buFont typeface="Arial" panose="020B0604020202020204" pitchFamily="34" charset="0"/>
              <a:buChar char="•"/>
            </a:pPr>
            <a:r>
              <a:rPr lang="en-US" sz="2400" i="1" dirty="0">
                <a:solidFill>
                  <a:srgbClr val="B40C9C"/>
                </a:solidFill>
              </a:rPr>
              <a:t>Hepatic synthesis of proteins II, VII, IX, and X requires the vitamin </a:t>
            </a:r>
            <a:r>
              <a:rPr lang="en-US" sz="2400" i="1" dirty="0" smtClean="0">
                <a:solidFill>
                  <a:srgbClr val="B40C9C"/>
                </a:solidFill>
              </a:rPr>
              <a:t>K- dependant </a:t>
            </a:r>
            <a:r>
              <a:rPr lang="en-US" sz="2400" i="1" dirty="0">
                <a:solidFill>
                  <a:srgbClr val="B40C9C"/>
                </a:solidFill>
              </a:rPr>
              <a:t>carboxylation of glutamic acid residue (Glu) to form mature clotting factor containing </a:t>
            </a:r>
            <a:r>
              <a:rPr lang="el-GR" sz="2400" i="1" dirty="0">
                <a:solidFill>
                  <a:srgbClr val="B40C9C"/>
                </a:solidFill>
              </a:rPr>
              <a:t>γ-</a:t>
            </a:r>
            <a:r>
              <a:rPr lang="en-US" sz="2400" i="1" dirty="0">
                <a:solidFill>
                  <a:srgbClr val="B40C9C"/>
                </a:solidFill>
              </a:rPr>
              <a:t>carboxyglutamic acid (Gla) that is capable of subsequent activation of clot formation</a:t>
            </a:r>
            <a:r>
              <a:rPr lang="en-US" sz="2400" i="1" dirty="0" smtClean="0">
                <a:solidFill>
                  <a:srgbClr val="B40C9C"/>
                </a:solidFill>
              </a:rPr>
              <a:t>.</a:t>
            </a:r>
          </a:p>
          <a:p>
            <a:pPr algn="l" rtl="0"/>
            <a:endParaRPr lang="en-US" sz="2400" i="1" dirty="0" smtClean="0">
              <a:solidFill>
                <a:srgbClr val="B40C9C"/>
              </a:solidFill>
            </a:endParaRPr>
          </a:p>
          <a:p>
            <a:pPr algn="l" rtl="0"/>
            <a:endParaRPr lang="en-US" sz="2400" i="1" dirty="0">
              <a:solidFill>
                <a:srgbClr val="B40C9C"/>
              </a:solidFill>
            </a:endParaRPr>
          </a:p>
          <a:p>
            <a:pPr marL="342900" indent="-342900" algn="l" rtl="0">
              <a:buFont typeface="Arial" panose="020B0604020202020204" pitchFamily="34" charset="0"/>
              <a:buChar char="•"/>
            </a:pPr>
            <a:r>
              <a:rPr lang="en-US" sz="2400" i="1" dirty="0" smtClean="0">
                <a:solidFill>
                  <a:srgbClr val="B40C9C"/>
                </a:solidFill>
              </a:rPr>
              <a:t>The </a:t>
            </a:r>
            <a:r>
              <a:rPr lang="en-US" sz="2400" i="1" dirty="0">
                <a:solidFill>
                  <a:srgbClr val="B40C9C"/>
                </a:solidFill>
              </a:rPr>
              <a:t>Gla residues help to chelate calcium in a protein-calcium-phospholipid interaction on the surface of platelets</a:t>
            </a:r>
            <a:r>
              <a:rPr lang="en-US" sz="2400" i="1" dirty="0" smtClean="0">
                <a:solidFill>
                  <a:srgbClr val="B40C9C"/>
                </a:solidFill>
              </a:rPr>
              <a:t>.</a:t>
            </a:r>
          </a:p>
          <a:p>
            <a:pPr algn="l" rtl="0"/>
            <a:endParaRPr lang="en-US" sz="2400" i="1" dirty="0" smtClean="0">
              <a:solidFill>
                <a:srgbClr val="B40C9C"/>
              </a:solidFill>
            </a:endParaRPr>
          </a:p>
          <a:p>
            <a:pPr algn="l" rtl="0"/>
            <a:endParaRPr lang="en-US" sz="2400" i="1" dirty="0">
              <a:solidFill>
                <a:srgbClr val="B40C9C"/>
              </a:solidFill>
            </a:endParaRPr>
          </a:p>
          <a:p>
            <a:pPr marL="342900" indent="-342900" algn="l" rtl="0">
              <a:buFont typeface="Arial" panose="020B0604020202020204" pitchFamily="34" charset="0"/>
              <a:buChar char="•"/>
            </a:pPr>
            <a:r>
              <a:rPr lang="en-US" sz="3200" b="1" i="1" dirty="0" smtClean="0">
                <a:solidFill>
                  <a:srgbClr val="B40C9C"/>
                </a:solidFill>
              </a:rPr>
              <a:t>RDA</a:t>
            </a:r>
            <a:r>
              <a:rPr lang="en-US" sz="3200" b="1" i="1" dirty="0">
                <a:solidFill>
                  <a:srgbClr val="B40C9C"/>
                </a:solidFill>
              </a:rPr>
              <a:t>: 90-120 </a:t>
            </a:r>
            <a:r>
              <a:rPr lang="el-GR" sz="3200" b="1" i="1" dirty="0">
                <a:solidFill>
                  <a:srgbClr val="B40C9C"/>
                </a:solidFill>
              </a:rPr>
              <a:t>μ</a:t>
            </a:r>
            <a:r>
              <a:rPr lang="en-US" sz="3200" b="1" i="1" dirty="0" smtClean="0">
                <a:solidFill>
                  <a:srgbClr val="B40C9C"/>
                </a:solidFill>
              </a:rPr>
              <a:t>g/day.</a:t>
            </a:r>
            <a:endParaRPr lang="en-US" sz="3200" b="1" i="1" dirty="0">
              <a:solidFill>
                <a:srgbClr val="B40C9C"/>
              </a:solidFill>
            </a:endParaRPr>
          </a:p>
        </p:txBody>
      </p:sp>
    </p:spTree>
    <p:extLst>
      <p:ext uri="{BB962C8B-B14F-4D97-AF65-F5344CB8AC3E}">
        <p14:creationId xmlns="" xmlns:p14="http://schemas.microsoft.com/office/powerpoint/2010/main" val="223707762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179512" y="116632"/>
            <a:ext cx="8280920" cy="6678751"/>
          </a:xfrm>
          <a:prstGeom prst="rect">
            <a:avLst/>
          </a:prstGeom>
        </p:spPr>
        <p:txBody>
          <a:bodyPr wrap="square">
            <a:spAutoFit/>
          </a:bodyPr>
          <a:lstStyle/>
          <a:p>
            <a:pPr algn="l" rtl="0"/>
            <a:endParaRPr lang="en-US" sz="2400" b="1" dirty="0">
              <a:solidFill>
                <a:srgbClr val="B40C9C"/>
              </a:solidFill>
            </a:endParaRPr>
          </a:p>
          <a:p>
            <a:pPr algn="l" rtl="0"/>
            <a:r>
              <a:rPr lang="en-US" sz="3200" b="1" i="1" u="sng" dirty="0" smtClean="0">
                <a:solidFill>
                  <a:srgbClr val="B40C9C"/>
                </a:solidFill>
              </a:rPr>
              <a:t>Clinical </a:t>
            </a:r>
            <a:r>
              <a:rPr lang="en-US" sz="3200" b="1" i="1" u="sng" dirty="0">
                <a:solidFill>
                  <a:srgbClr val="B40C9C"/>
                </a:solidFill>
              </a:rPr>
              <a:t>correlations</a:t>
            </a:r>
            <a:r>
              <a:rPr lang="en-US" sz="3200" b="1" i="1" u="sng" dirty="0" smtClean="0">
                <a:solidFill>
                  <a:srgbClr val="B40C9C"/>
                </a:solidFill>
              </a:rPr>
              <a:t>:</a:t>
            </a:r>
          </a:p>
          <a:p>
            <a:pPr algn="l" rtl="0"/>
            <a:endParaRPr lang="en-US" sz="3200" b="1" i="1" u="sng" dirty="0">
              <a:solidFill>
                <a:srgbClr val="B40C9C"/>
              </a:solidFill>
            </a:endParaRPr>
          </a:p>
          <a:p>
            <a:pPr algn="l" rtl="0"/>
            <a:r>
              <a:rPr lang="en-US" sz="2800" b="1" i="1" u="sng" dirty="0" smtClean="0">
                <a:solidFill>
                  <a:srgbClr val="B40C9C"/>
                </a:solidFill>
              </a:rPr>
              <a:t>1</a:t>
            </a:r>
            <a:r>
              <a:rPr lang="en-US" sz="2800" b="1" i="1" u="sng" dirty="0">
                <a:solidFill>
                  <a:srgbClr val="B40C9C"/>
                </a:solidFill>
              </a:rPr>
              <a:t>. Deficiency:</a:t>
            </a:r>
          </a:p>
          <a:p>
            <a:pPr algn="l" rtl="0"/>
            <a:r>
              <a:rPr lang="en-US" sz="2400" i="1" dirty="0" smtClean="0">
                <a:solidFill>
                  <a:srgbClr val="B40C9C"/>
                </a:solidFill>
              </a:rPr>
              <a:t>   It </a:t>
            </a:r>
            <a:r>
              <a:rPr lang="en-US" sz="2400" b="1" i="1" dirty="0">
                <a:solidFill>
                  <a:srgbClr val="B40C9C"/>
                </a:solidFill>
              </a:rPr>
              <a:t>can</a:t>
            </a:r>
            <a:r>
              <a:rPr lang="en-US" sz="2400" i="1" dirty="0">
                <a:solidFill>
                  <a:srgbClr val="B40C9C"/>
                </a:solidFill>
              </a:rPr>
              <a:t> lead to easy bruising, bleeding, and hemorrhagic disease</a:t>
            </a:r>
            <a:r>
              <a:rPr lang="en-US" sz="2400" i="1" dirty="0" smtClean="0">
                <a:solidFill>
                  <a:srgbClr val="B40C9C"/>
                </a:solidFill>
              </a:rPr>
              <a:t>.</a:t>
            </a:r>
          </a:p>
          <a:p>
            <a:pPr algn="l" rtl="0"/>
            <a:endParaRPr lang="en-US" sz="2400" i="1" dirty="0" smtClean="0">
              <a:solidFill>
                <a:srgbClr val="B40C9C"/>
              </a:solidFill>
            </a:endParaRPr>
          </a:p>
          <a:p>
            <a:pPr algn="l" rtl="0"/>
            <a:endParaRPr lang="en-US" sz="2400" i="1" dirty="0">
              <a:solidFill>
                <a:srgbClr val="B40C9C"/>
              </a:solidFill>
            </a:endParaRPr>
          </a:p>
          <a:p>
            <a:pPr algn="l" rtl="0"/>
            <a:r>
              <a:rPr lang="en-US" sz="2400" i="1" dirty="0" smtClean="0">
                <a:solidFill>
                  <a:srgbClr val="B40C9C"/>
                </a:solidFill>
              </a:rPr>
              <a:t>   A </a:t>
            </a:r>
            <a:r>
              <a:rPr lang="en-US" sz="2400" i="1" dirty="0">
                <a:solidFill>
                  <a:srgbClr val="B40C9C"/>
                </a:solidFill>
              </a:rPr>
              <a:t>true vitamin K deficiency is unusual because adequate amounts are generally produced by intestinal bacteria or obtained from diet</a:t>
            </a:r>
            <a:r>
              <a:rPr lang="en-US" sz="2400" i="1" dirty="0" smtClean="0">
                <a:solidFill>
                  <a:srgbClr val="B40C9C"/>
                </a:solidFill>
              </a:rPr>
              <a:t>.</a:t>
            </a:r>
          </a:p>
          <a:p>
            <a:pPr algn="l" rtl="0"/>
            <a:endParaRPr lang="en-US" sz="2400" i="1" dirty="0" smtClean="0">
              <a:solidFill>
                <a:srgbClr val="B40C9C"/>
              </a:solidFill>
            </a:endParaRPr>
          </a:p>
          <a:p>
            <a:pPr algn="l" rtl="0"/>
            <a:endParaRPr lang="en-US" sz="2400" i="1" dirty="0">
              <a:solidFill>
                <a:srgbClr val="B40C9C"/>
              </a:solidFill>
            </a:endParaRPr>
          </a:p>
          <a:p>
            <a:pPr algn="l" rtl="0"/>
            <a:r>
              <a:rPr lang="en-US" sz="2400" i="1" dirty="0" smtClean="0">
                <a:solidFill>
                  <a:srgbClr val="B40C9C"/>
                </a:solidFill>
              </a:rPr>
              <a:t>   Deficiency </a:t>
            </a:r>
            <a:r>
              <a:rPr lang="en-US" sz="2400" i="1" dirty="0">
                <a:solidFill>
                  <a:srgbClr val="B40C9C"/>
                </a:solidFill>
              </a:rPr>
              <a:t>may be caused by antibiotic therapy.</a:t>
            </a:r>
          </a:p>
          <a:p>
            <a:pPr algn="l" rtl="0"/>
            <a:r>
              <a:rPr lang="en-US" sz="2400" i="1" dirty="0" smtClean="0">
                <a:solidFill>
                  <a:srgbClr val="B40C9C"/>
                </a:solidFill>
              </a:rPr>
              <a:t>Newborns </a:t>
            </a:r>
            <a:r>
              <a:rPr lang="en-US" sz="2400" i="1" dirty="0">
                <a:solidFill>
                  <a:srgbClr val="B40C9C"/>
                </a:solidFill>
              </a:rPr>
              <a:t>have sterile intestines and so initially lack the bacteria that synthesize vitamin K.</a:t>
            </a:r>
          </a:p>
          <a:p>
            <a:pPr algn="l" rtl="0"/>
            <a:r>
              <a:rPr lang="en-US" sz="2400" dirty="0" smtClean="0">
                <a:solidFill>
                  <a:srgbClr val="B40C9C"/>
                </a:solidFill>
              </a:rPr>
              <a:t>  </a:t>
            </a:r>
            <a:endParaRPr lang="en-US" sz="2400" dirty="0">
              <a:solidFill>
                <a:srgbClr val="B40C9C"/>
              </a:solidFill>
            </a:endParaRPr>
          </a:p>
        </p:txBody>
      </p:sp>
    </p:spTree>
    <p:extLst>
      <p:ext uri="{BB962C8B-B14F-4D97-AF65-F5344CB8AC3E}">
        <p14:creationId xmlns="" xmlns:p14="http://schemas.microsoft.com/office/powerpoint/2010/main" val="18657216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79512" y="548680"/>
            <a:ext cx="8280920" cy="5112568"/>
          </a:xfrm>
        </p:spPr>
        <p:txBody>
          <a:bodyPr/>
          <a:lstStyle/>
          <a:p>
            <a:pPr marL="0" indent="0">
              <a:buNone/>
            </a:pPr>
            <a:r>
              <a:rPr lang="en-US" sz="2400" i="1" dirty="0">
                <a:solidFill>
                  <a:srgbClr val="B40C9C"/>
                </a:solidFill>
              </a:rPr>
              <a:t>Vitamin K deficiency or the use of vitamin K-antagonists may lead to hemorrhagic episodes.</a:t>
            </a:r>
          </a:p>
          <a:p>
            <a:pPr marL="0" indent="0">
              <a:buNone/>
            </a:pPr>
            <a:endParaRPr lang="en-US" sz="2400" i="1" dirty="0" smtClean="0">
              <a:solidFill>
                <a:srgbClr val="B40C9C"/>
              </a:solidFill>
            </a:endParaRPr>
          </a:p>
          <a:p>
            <a:pPr marL="0" indent="0">
              <a:buNone/>
            </a:pPr>
            <a:r>
              <a:rPr lang="en-US" sz="2400" i="1" dirty="0" smtClean="0">
                <a:solidFill>
                  <a:srgbClr val="B40C9C"/>
                </a:solidFill>
              </a:rPr>
              <a:t>Vitamin </a:t>
            </a:r>
            <a:r>
              <a:rPr lang="en-US" sz="2400" i="1" dirty="0">
                <a:solidFill>
                  <a:srgbClr val="B40C9C"/>
                </a:solidFill>
              </a:rPr>
              <a:t>K is not assayed but prothrombin time is used as a functional indicator of its </a:t>
            </a:r>
            <a:r>
              <a:rPr lang="en-US" sz="2400" i="1" dirty="0" smtClean="0">
                <a:solidFill>
                  <a:srgbClr val="B40C9C"/>
                </a:solidFill>
              </a:rPr>
              <a:t>status.</a:t>
            </a:r>
            <a:endParaRPr lang="en-US" sz="2400" i="1" dirty="0">
              <a:solidFill>
                <a:srgbClr val="B40C9C"/>
              </a:solidFill>
            </a:endParaRPr>
          </a:p>
          <a:p>
            <a:pPr marL="0" indent="0">
              <a:buNone/>
            </a:pPr>
            <a:endParaRPr lang="en-US" sz="2400" i="1" dirty="0" smtClean="0">
              <a:solidFill>
                <a:srgbClr val="B40C9C"/>
              </a:solidFill>
            </a:endParaRPr>
          </a:p>
          <a:p>
            <a:pPr marL="0" indent="0">
              <a:buNone/>
            </a:pPr>
            <a:r>
              <a:rPr lang="en-US" sz="2400" i="1" dirty="0" smtClean="0">
                <a:solidFill>
                  <a:srgbClr val="B40C9C"/>
                </a:solidFill>
              </a:rPr>
              <a:t>With </a:t>
            </a:r>
            <a:r>
              <a:rPr lang="en-US" sz="2400" i="1" dirty="0">
                <a:solidFill>
                  <a:srgbClr val="B40C9C"/>
                </a:solidFill>
              </a:rPr>
              <a:t>a vitamin K deficiency, PT is </a:t>
            </a:r>
            <a:r>
              <a:rPr lang="en-US" sz="2400" i="1" dirty="0" smtClean="0">
                <a:solidFill>
                  <a:srgbClr val="B40C9C"/>
                </a:solidFill>
              </a:rPr>
              <a:t>prolonged .</a:t>
            </a:r>
          </a:p>
          <a:p>
            <a:pPr marL="0" indent="0">
              <a:buNone/>
            </a:pPr>
            <a:endParaRPr lang="en-US" sz="2400" i="1" dirty="0">
              <a:solidFill>
                <a:srgbClr val="B40C9C"/>
              </a:solidFill>
            </a:endParaRPr>
          </a:p>
          <a:p>
            <a:pPr marL="0" indent="0">
              <a:buNone/>
            </a:pPr>
            <a:r>
              <a:rPr lang="en-US" sz="3200" b="1" i="1" u="sng" dirty="0">
                <a:solidFill>
                  <a:srgbClr val="B40C9C"/>
                </a:solidFill>
              </a:rPr>
              <a:t>2. Toxicity: </a:t>
            </a:r>
            <a:endParaRPr lang="en-US" sz="3200" b="1" i="1" u="sng" dirty="0" smtClean="0">
              <a:solidFill>
                <a:srgbClr val="B40C9C"/>
              </a:solidFill>
            </a:endParaRPr>
          </a:p>
          <a:p>
            <a:pPr marL="0" indent="0">
              <a:buNone/>
            </a:pPr>
            <a:r>
              <a:rPr lang="en-US" sz="2400" i="1" dirty="0" smtClean="0">
                <a:solidFill>
                  <a:srgbClr val="B40C9C"/>
                </a:solidFill>
              </a:rPr>
              <a:t>   It </a:t>
            </a:r>
            <a:r>
              <a:rPr lang="en-US" sz="2400" i="1" dirty="0">
                <a:solidFill>
                  <a:srgbClr val="B40C9C"/>
                </a:solidFill>
              </a:rPr>
              <a:t>is not commonly seen in adults, but large doses to </a:t>
            </a:r>
            <a:r>
              <a:rPr lang="en-US" sz="2400" i="1" dirty="0" smtClean="0">
                <a:solidFill>
                  <a:srgbClr val="B40C9C"/>
                </a:solidFill>
              </a:rPr>
              <a:t>infants </a:t>
            </a:r>
            <a:r>
              <a:rPr lang="en-US" sz="2400" i="1" dirty="0">
                <a:solidFill>
                  <a:srgbClr val="B40C9C"/>
                </a:solidFill>
              </a:rPr>
              <a:t>can produce hemolytic anemia and </a:t>
            </a:r>
            <a:r>
              <a:rPr lang="en-US" sz="2400" i="1" dirty="0" smtClean="0">
                <a:solidFill>
                  <a:srgbClr val="B40C9C"/>
                </a:solidFill>
              </a:rPr>
              <a:t>jaundice</a:t>
            </a:r>
            <a:r>
              <a:rPr lang="en-US" sz="2400" dirty="0" smtClean="0">
                <a:solidFill>
                  <a:srgbClr val="B40C9C"/>
                </a:solidFill>
              </a:rPr>
              <a:t>.</a:t>
            </a:r>
            <a:endParaRPr lang="ar-IQ" sz="2400" dirty="0">
              <a:solidFill>
                <a:srgbClr val="B40C9C"/>
              </a:solidFill>
            </a:endParaRPr>
          </a:p>
        </p:txBody>
      </p:sp>
    </p:spTree>
    <p:extLst>
      <p:ext uri="{BB962C8B-B14F-4D97-AF65-F5344CB8AC3E}">
        <p14:creationId xmlns="" xmlns:p14="http://schemas.microsoft.com/office/powerpoint/2010/main" val="403618534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idx="1"/>
          </p:nvPr>
        </p:nvSpPr>
        <p:spPr>
          <a:xfrm>
            <a:off x="611188" y="836712"/>
            <a:ext cx="7561212" cy="5562600"/>
          </a:xfrm>
        </p:spPr>
        <p:txBody>
          <a:bodyPr/>
          <a:lstStyle/>
          <a:p>
            <a:pPr algn="ctr">
              <a:buFont typeface="Wingdings" pitchFamily="2" charset="2"/>
              <a:buNone/>
            </a:pPr>
            <a:r>
              <a:rPr lang="en-US" altLang="zh-CN" b="1" i="1" u="sng" dirty="0" smtClean="0">
                <a:solidFill>
                  <a:srgbClr val="0000CC"/>
                </a:solidFill>
              </a:rPr>
              <a:t>Section </a:t>
            </a:r>
            <a:r>
              <a:rPr lang="en-US" altLang="zh-CN" b="1" i="1" u="sng" dirty="0">
                <a:solidFill>
                  <a:srgbClr val="0000CC"/>
                </a:solidFill>
              </a:rPr>
              <a:t>Ⅱ    </a:t>
            </a:r>
          </a:p>
          <a:p>
            <a:pPr algn="ctr">
              <a:buFont typeface="Wingdings" pitchFamily="2" charset="2"/>
              <a:buNone/>
            </a:pPr>
            <a:r>
              <a:rPr lang="en-US" altLang="zh-CN" b="1" i="1" u="sng" dirty="0">
                <a:solidFill>
                  <a:srgbClr val="0000CC"/>
                </a:solidFill>
              </a:rPr>
              <a:t>Water-soluble Vitamins</a:t>
            </a:r>
          </a:p>
          <a:p>
            <a:pPr algn="just">
              <a:buFont typeface="Wingdings" pitchFamily="2" charset="2"/>
              <a:buNone/>
            </a:pPr>
            <a:endParaRPr lang="en-US" altLang="zh-CN" i="1" dirty="0"/>
          </a:p>
          <a:p>
            <a:pPr algn="just">
              <a:buFont typeface="Wingdings" pitchFamily="2" charset="2"/>
              <a:buNone/>
            </a:pPr>
            <a:r>
              <a:rPr lang="en-US" altLang="zh-CN" b="1" i="1" dirty="0"/>
              <a:t>               </a:t>
            </a:r>
            <a:r>
              <a:rPr lang="en-US" altLang="zh-CN" b="1" i="1" dirty="0">
                <a:solidFill>
                  <a:srgbClr val="FDFED6"/>
                </a:solidFill>
              </a:rPr>
              <a:t>                                  </a:t>
            </a:r>
          </a:p>
          <a:p>
            <a:pPr algn="just">
              <a:buFont typeface="Wingdings" pitchFamily="2" charset="2"/>
              <a:buNone/>
            </a:pPr>
            <a:endParaRPr lang="en-US" altLang="zh-CN" b="1" i="1" dirty="0">
              <a:solidFill>
                <a:srgbClr val="FDFED6"/>
              </a:solidFill>
            </a:endParaRPr>
          </a:p>
          <a:p>
            <a:pPr algn="just">
              <a:buFont typeface="Wingdings" pitchFamily="2" charset="2"/>
              <a:buNone/>
            </a:pPr>
            <a:r>
              <a:rPr lang="en-US" altLang="zh-CN" b="1" i="1" dirty="0">
                <a:solidFill>
                  <a:srgbClr val="FDFED6"/>
                </a:solidFill>
              </a:rPr>
              <a:t>                             </a:t>
            </a:r>
            <a:r>
              <a:rPr lang="en-US" altLang="zh-CN" b="1" i="1" dirty="0" smtClean="0">
                <a:solidFill>
                  <a:srgbClr val="FDFED6"/>
                </a:solidFill>
              </a:rPr>
              <a:t>.   </a:t>
            </a:r>
            <a:endParaRPr lang="en-US" altLang="zh-CN" b="1" i="1" dirty="0">
              <a:solidFill>
                <a:srgbClr val="FDFED6"/>
              </a:solidFill>
            </a:endParaRPr>
          </a:p>
        </p:txBody>
      </p:sp>
      <p:sp>
        <p:nvSpPr>
          <p:cNvPr id="29702" name="Rectangle 6"/>
          <p:cNvSpPr>
            <a:spLocks noChangeArrowheads="1"/>
          </p:cNvSpPr>
          <p:nvPr/>
        </p:nvSpPr>
        <p:spPr bwMode="auto">
          <a:xfrm>
            <a:off x="611188" y="2239963"/>
            <a:ext cx="8353300" cy="16930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SzPct val="70000"/>
              <a:buFont typeface="Wingdings" pitchFamily="2" charset="2"/>
              <a:buChar char="l"/>
              <a:defRPr sz="3000">
                <a:solidFill>
                  <a:schemeClr val="tx1"/>
                </a:solidFill>
                <a:latin typeface="Arial" pitchFamily="34" charset="0"/>
                <a:ea typeface="SimSun" pitchFamily="2" charset="-122"/>
              </a:defRPr>
            </a:lvl1pPr>
            <a:lvl2pPr marL="830263" indent="-22225">
              <a:spcBef>
                <a:spcPct val="20000"/>
              </a:spcBef>
              <a:buClr>
                <a:schemeClr val="accent2"/>
              </a:buClr>
              <a:buSzPct val="70000"/>
              <a:buFont typeface="Wingdings" pitchFamily="2" charset="2"/>
              <a:buChar char="l"/>
              <a:defRPr sz="2600">
                <a:solidFill>
                  <a:schemeClr val="tx1"/>
                </a:solidFill>
                <a:latin typeface="Arial" pitchFamily="34" charset="0"/>
                <a:ea typeface="SimSun" pitchFamily="2" charset="-122"/>
              </a:defRPr>
            </a:lvl2pPr>
            <a:lvl3pPr marL="1238250" indent="-228600">
              <a:spcBef>
                <a:spcPct val="20000"/>
              </a:spcBef>
              <a:buClr>
                <a:schemeClr val="accent1"/>
              </a:buClr>
              <a:buSzPct val="70000"/>
              <a:buFont typeface="Wingdings" pitchFamily="2" charset="2"/>
              <a:buChar char="l"/>
              <a:defRPr sz="2300">
                <a:solidFill>
                  <a:schemeClr val="tx1"/>
                </a:solidFill>
                <a:latin typeface="Arial" pitchFamily="34" charset="0"/>
                <a:ea typeface="SimSun" pitchFamily="2" charset="-122"/>
              </a:defRPr>
            </a:lvl3pPr>
            <a:lvl4pPr marL="1646238" indent="-228600">
              <a:spcBef>
                <a:spcPct val="20000"/>
              </a:spcBef>
              <a:buClr>
                <a:schemeClr val="tx2"/>
              </a:buClr>
              <a:buSzPct val="75000"/>
              <a:buFont typeface="Wingdings" pitchFamily="2" charset="2"/>
              <a:buChar char="§"/>
              <a:defRPr sz="2000">
                <a:solidFill>
                  <a:schemeClr val="tx1"/>
                </a:solidFill>
                <a:latin typeface="Arial" pitchFamily="34" charset="0"/>
                <a:ea typeface="SimSun" pitchFamily="2" charset="-122"/>
              </a:defRPr>
            </a:lvl4pPr>
            <a:lvl5pPr marL="2054225" indent="-228600">
              <a:spcBef>
                <a:spcPct val="20000"/>
              </a:spcBef>
              <a:buClr>
                <a:schemeClr val="folHlink"/>
              </a:buClr>
              <a:buSzPct val="80000"/>
              <a:buFont typeface="Wingdings" pitchFamily="2" charset="2"/>
              <a:buChar char="§"/>
              <a:defRPr sz="2000">
                <a:solidFill>
                  <a:schemeClr val="tx1"/>
                </a:solidFill>
                <a:latin typeface="Arial" pitchFamily="34" charset="0"/>
                <a:ea typeface="SimSun" pitchFamily="2" charset="-122"/>
              </a:defRPr>
            </a:lvl5pPr>
            <a:lvl6pPr marL="2511425" indent="-228600"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6pPr>
            <a:lvl7pPr marL="2968625" indent="-228600"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7pPr>
            <a:lvl8pPr marL="3425825" indent="-228600"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8pPr>
            <a:lvl9pPr marL="3883025" indent="-228600"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9pPr>
          </a:lstStyle>
          <a:p>
            <a:pPr algn="l" rtl="0" fontAlgn="base">
              <a:lnSpc>
                <a:spcPct val="110000"/>
              </a:lnSpc>
              <a:spcAft>
                <a:spcPct val="0"/>
              </a:spcAft>
              <a:buClr>
                <a:srgbClr val="330066"/>
              </a:buClr>
              <a:buFont typeface="Wingdings" pitchFamily="2" charset="2"/>
              <a:buNone/>
            </a:pPr>
            <a:r>
              <a:rPr lang="en-US" altLang="zh-CN" sz="2800" b="1" i="1" u="sng" dirty="0" smtClean="0">
                <a:solidFill>
                  <a:srgbClr val="333399"/>
                </a:solidFill>
              </a:rPr>
              <a:t>Common features:</a:t>
            </a:r>
          </a:p>
          <a:p>
            <a:pPr algn="l" rtl="0" fontAlgn="base">
              <a:lnSpc>
                <a:spcPct val="110000"/>
              </a:lnSpc>
              <a:spcAft>
                <a:spcPct val="0"/>
              </a:spcAft>
              <a:buClr>
                <a:srgbClr val="330066"/>
              </a:buClr>
              <a:buFont typeface="Wingdings" pitchFamily="2" charset="2"/>
              <a:buNone/>
            </a:pPr>
            <a:r>
              <a:rPr lang="en-US" altLang="zh-CN" sz="2000" b="1" dirty="0" smtClean="0">
                <a:solidFill>
                  <a:srgbClr val="D60093"/>
                </a:solidFill>
                <a:ea typeface="华文楷体" pitchFamily="2" charset="-122"/>
              </a:rPr>
              <a:t>﹡</a:t>
            </a:r>
            <a:r>
              <a:rPr lang="en-US" altLang="zh-CN" sz="2000" b="1" i="1" dirty="0" smtClean="0">
                <a:solidFill>
                  <a:srgbClr val="D60093"/>
                </a:solidFill>
                <a:ea typeface="华文楷体" pitchFamily="2" charset="-122"/>
              </a:rPr>
              <a:t>Water soluble</a:t>
            </a:r>
            <a:r>
              <a:rPr lang="zh-CN" altLang="en-US" sz="2000" b="1" i="1" dirty="0" smtClean="0">
                <a:solidFill>
                  <a:srgbClr val="D60093"/>
                </a:solidFill>
                <a:ea typeface="华文楷体" pitchFamily="2" charset="-122"/>
              </a:rPr>
              <a:t>，</a:t>
            </a:r>
            <a:r>
              <a:rPr lang="en-US" altLang="zh-CN" sz="2000" b="1" i="1" dirty="0" smtClean="0">
                <a:solidFill>
                  <a:srgbClr val="D60093"/>
                </a:solidFill>
                <a:ea typeface="华文楷体" pitchFamily="2" charset="-122"/>
              </a:rPr>
              <a:t>easy to be discharged through the urine</a:t>
            </a:r>
          </a:p>
          <a:p>
            <a:pPr algn="l" rtl="0" fontAlgn="base">
              <a:lnSpc>
                <a:spcPct val="110000"/>
              </a:lnSpc>
              <a:spcAft>
                <a:spcPct val="0"/>
              </a:spcAft>
              <a:buClr>
                <a:srgbClr val="330066"/>
              </a:buClr>
              <a:buFont typeface="Wingdings" pitchFamily="2" charset="2"/>
              <a:buNone/>
            </a:pPr>
            <a:r>
              <a:rPr lang="en-US" altLang="zh-CN" sz="2000" b="1" i="1" dirty="0" smtClean="0">
                <a:solidFill>
                  <a:srgbClr val="D60093"/>
                </a:solidFill>
                <a:ea typeface="华文楷体" pitchFamily="2" charset="-122"/>
              </a:rPr>
              <a:t>﹡Not easy to be stored in the body</a:t>
            </a:r>
            <a:r>
              <a:rPr lang="zh-CN" altLang="en-US" sz="2000" b="1" i="1" dirty="0" smtClean="0">
                <a:solidFill>
                  <a:srgbClr val="D60093"/>
                </a:solidFill>
                <a:ea typeface="华文楷体" pitchFamily="2" charset="-122"/>
              </a:rPr>
              <a:t>，</a:t>
            </a:r>
            <a:r>
              <a:rPr lang="en-US" altLang="zh-CN" sz="2000" b="1" i="1" dirty="0" smtClean="0">
                <a:solidFill>
                  <a:srgbClr val="D60093"/>
                </a:solidFill>
                <a:ea typeface="华文楷体" pitchFamily="2" charset="-122"/>
              </a:rPr>
              <a:t>requiring diet inception . </a:t>
            </a:r>
          </a:p>
          <a:p>
            <a:pPr lvl="1" algn="l" rtl="0" fontAlgn="base">
              <a:lnSpc>
                <a:spcPct val="110000"/>
              </a:lnSpc>
              <a:spcAft>
                <a:spcPct val="0"/>
              </a:spcAft>
              <a:buClr>
                <a:srgbClr val="669999"/>
              </a:buClr>
              <a:buFont typeface="Wingdings" pitchFamily="2" charset="2"/>
              <a:buNone/>
            </a:pPr>
            <a:r>
              <a:rPr lang="en-US" altLang="zh-CN" sz="2000" b="1" dirty="0" smtClean="0">
                <a:solidFill>
                  <a:srgbClr val="D60093"/>
                </a:solidFill>
                <a:ea typeface="华文楷体" pitchFamily="2" charset="-122"/>
              </a:rPr>
              <a:t>    </a:t>
            </a:r>
          </a:p>
        </p:txBody>
      </p:sp>
      <p:sp>
        <p:nvSpPr>
          <p:cNvPr id="29703" name="Rectangle 7"/>
          <p:cNvSpPr>
            <a:spLocks noChangeArrowheads="1"/>
          </p:cNvSpPr>
          <p:nvPr/>
        </p:nvSpPr>
        <p:spPr bwMode="auto">
          <a:xfrm>
            <a:off x="769938" y="4090988"/>
            <a:ext cx="4562475" cy="20374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SimSun" pitchFamily="2" charset="-122"/>
              </a:defRPr>
            </a:lvl1pPr>
            <a:lvl2pPr marL="804863" indent="93663">
              <a:defRPr kumimoji="1" sz="2400">
                <a:solidFill>
                  <a:schemeClr val="tx1"/>
                </a:solidFill>
                <a:latin typeface="Times New Roman" pitchFamily="18" charset="0"/>
                <a:ea typeface="SimSun" pitchFamily="2" charset="-122"/>
              </a:defRPr>
            </a:lvl2pPr>
            <a:lvl3pPr marL="1077913">
              <a:defRPr kumimoji="1" sz="2400">
                <a:solidFill>
                  <a:schemeClr val="tx1"/>
                </a:solidFill>
                <a:latin typeface="Times New Roman" pitchFamily="18" charset="0"/>
                <a:ea typeface="SimSun" pitchFamily="2" charset="-122"/>
              </a:defRPr>
            </a:lvl3pPr>
            <a:lvl4pPr>
              <a:defRPr kumimoji="1" sz="2400">
                <a:solidFill>
                  <a:schemeClr val="tx1"/>
                </a:solidFill>
                <a:latin typeface="Times New Roman" pitchFamily="18" charset="0"/>
                <a:ea typeface="SimSun" pitchFamily="2" charset="-122"/>
              </a:defRPr>
            </a:lvl4pPr>
            <a:lvl5pPr>
              <a:defRPr kumimoji="1" sz="2400">
                <a:solidFill>
                  <a:schemeClr val="tx1"/>
                </a:solidFill>
                <a:latin typeface="Times New Roman" pitchFamily="18" charset="0"/>
                <a:ea typeface="SimSun" pitchFamily="2" charset="-122"/>
              </a:defRPr>
            </a:lvl5pPr>
            <a:lvl6pPr algn="l" rtl="0" fontAlgn="base">
              <a:spcBef>
                <a:spcPct val="0"/>
              </a:spcBef>
              <a:spcAft>
                <a:spcPct val="0"/>
              </a:spcAft>
              <a:defRPr kumimoji="1" sz="2400">
                <a:solidFill>
                  <a:schemeClr val="tx1"/>
                </a:solidFill>
                <a:latin typeface="Times New Roman" pitchFamily="18" charset="0"/>
                <a:ea typeface="SimSun" pitchFamily="2" charset="-122"/>
              </a:defRPr>
            </a:lvl6pPr>
            <a:lvl7pPr algn="l" rtl="0" fontAlgn="base">
              <a:spcBef>
                <a:spcPct val="0"/>
              </a:spcBef>
              <a:spcAft>
                <a:spcPct val="0"/>
              </a:spcAft>
              <a:defRPr kumimoji="1" sz="2400">
                <a:solidFill>
                  <a:schemeClr val="tx1"/>
                </a:solidFill>
                <a:latin typeface="Times New Roman" pitchFamily="18" charset="0"/>
                <a:ea typeface="SimSun" pitchFamily="2" charset="-122"/>
              </a:defRPr>
            </a:lvl7pPr>
            <a:lvl8pPr algn="l" rtl="0" fontAlgn="base">
              <a:spcBef>
                <a:spcPct val="0"/>
              </a:spcBef>
              <a:spcAft>
                <a:spcPct val="0"/>
              </a:spcAft>
              <a:defRPr kumimoji="1" sz="2400">
                <a:solidFill>
                  <a:schemeClr val="tx1"/>
                </a:solidFill>
                <a:latin typeface="Times New Roman" pitchFamily="18" charset="0"/>
                <a:ea typeface="SimSun" pitchFamily="2" charset="-122"/>
              </a:defRPr>
            </a:lvl8pPr>
            <a:lvl9pPr algn="l" rtl="0" fontAlgn="base">
              <a:spcBef>
                <a:spcPct val="0"/>
              </a:spcBef>
              <a:spcAft>
                <a:spcPct val="0"/>
              </a:spcAft>
              <a:defRPr kumimoji="1" sz="2400">
                <a:solidFill>
                  <a:schemeClr val="tx1"/>
                </a:solidFill>
                <a:latin typeface="Times New Roman" pitchFamily="18" charset="0"/>
                <a:ea typeface="SimSun" pitchFamily="2" charset="-122"/>
              </a:defRPr>
            </a:lvl9pPr>
          </a:lstStyle>
          <a:p>
            <a:pPr algn="l" rtl="0" fontAlgn="base">
              <a:lnSpc>
                <a:spcPct val="90000"/>
              </a:lnSpc>
              <a:spcBef>
                <a:spcPct val="20000"/>
              </a:spcBef>
              <a:spcAft>
                <a:spcPct val="0"/>
              </a:spcAft>
              <a:buClr>
                <a:srgbClr val="330066"/>
              </a:buClr>
              <a:buSzPct val="75000"/>
              <a:buFont typeface="Wingdings" pitchFamily="2" charset="2"/>
              <a:buNone/>
            </a:pPr>
            <a:r>
              <a:rPr lang="en-US" altLang="zh-CN" sz="2800" b="1" i="1" u="sng" dirty="0" smtClean="0">
                <a:solidFill>
                  <a:srgbClr val="333399"/>
                </a:solidFill>
              </a:rPr>
              <a:t>Classification:</a:t>
            </a:r>
          </a:p>
          <a:p>
            <a:pPr algn="l" rtl="0" fontAlgn="base">
              <a:lnSpc>
                <a:spcPct val="90000"/>
              </a:lnSpc>
              <a:spcBef>
                <a:spcPct val="20000"/>
              </a:spcBef>
              <a:spcAft>
                <a:spcPct val="0"/>
              </a:spcAft>
              <a:buClr>
                <a:srgbClr val="330066"/>
              </a:buClr>
              <a:buSzPct val="75000"/>
              <a:buFont typeface="Wingdings" pitchFamily="2" charset="2"/>
              <a:buNone/>
            </a:pPr>
            <a:endParaRPr lang="en-US" altLang="zh-CN" sz="2800" b="1" u="sng" dirty="0" smtClean="0">
              <a:solidFill>
                <a:srgbClr val="333399"/>
              </a:solidFill>
            </a:endParaRPr>
          </a:p>
          <a:p>
            <a:pPr lvl="1" algn="l" rtl="0" fontAlgn="base">
              <a:lnSpc>
                <a:spcPct val="90000"/>
              </a:lnSpc>
              <a:spcBef>
                <a:spcPct val="20000"/>
              </a:spcBef>
              <a:spcAft>
                <a:spcPct val="0"/>
              </a:spcAft>
              <a:buClr>
                <a:srgbClr val="330066"/>
              </a:buClr>
              <a:buSzPct val="75000"/>
              <a:buFont typeface="Wingdings" pitchFamily="2" charset="2"/>
              <a:buNone/>
            </a:pPr>
            <a:r>
              <a:rPr lang="en-US" altLang="zh-CN" sz="2000" b="1" i="1" dirty="0" smtClean="0">
                <a:solidFill>
                  <a:srgbClr val="D60093"/>
                </a:solidFill>
                <a:latin typeface="Arial" pitchFamily="34" charset="0"/>
                <a:ea typeface="华文楷体" pitchFamily="2" charset="-122"/>
              </a:rPr>
              <a:t>1. Vitamin B family.</a:t>
            </a:r>
          </a:p>
          <a:p>
            <a:pPr lvl="1" algn="l" rtl="0" fontAlgn="base">
              <a:lnSpc>
                <a:spcPct val="90000"/>
              </a:lnSpc>
              <a:spcBef>
                <a:spcPct val="20000"/>
              </a:spcBef>
              <a:spcAft>
                <a:spcPct val="0"/>
              </a:spcAft>
              <a:buClr>
                <a:srgbClr val="330066"/>
              </a:buClr>
              <a:buSzPct val="75000"/>
              <a:buFont typeface="Wingdings" pitchFamily="2" charset="2"/>
              <a:buNone/>
            </a:pPr>
            <a:endParaRPr lang="en-US" altLang="zh-CN" sz="2000" b="1" i="1" dirty="0" smtClean="0">
              <a:solidFill>
                <a:srgbClr val="D60093"/>
              </a:solidFill>
              <a:latin typeface="Arial" pitchFamily="34" charset="0"/>
              <a:ea typeface="华文楷体" pitchFamily="2" charset="-122"/>
            </a:endParaRPr>
          </a:p>
          <a:p>
            <a:pPr lvl="1" algn="l" rtl="0" fontAlgn="base">
              <a:lnSpc>
                <a:spcPct val="90000"/>
              </a:lnSpc>
              <a:spcBef>
                <a:spcPct val="20000"/>
              </a:spcBef>
              <a:spcAft>
                <a:spcPct val="0"/>
              </a:spcAft>
              <a:buClr>
                <a:srgbClr val="330066"/>
              </a:buClr>
              <a:buSzPct val="75000"/>
              <a:buFont typeface="Wingdings" pitchFamily="2" charset="2"/>
              <a:buNone/>
            </a:pPr>
            <a:r>
              <a:rPr lang="en-US" altLang="zh-CN" sz="2000" b="1" i="1" dirty="0" smtClean="0">
                <a:solidFill>
                  <a:srgbClr val="D60093"/>
                </a:solidFill>
                <a:latin typeface="Arial" pitchFamily="34" charset="0"/>
                <a:ea typeface="华文楷体" pitchFamily="2" charset="-122"/>
              </a:rPr>
              <a:t>2. Vitamin C.</a:t>
            </a:r>
            <a:r>
              <a:rPr lang="en-US" altLang="zh-CN" i="1" dirty="0" smtClean="0">
                <a:solidFill>
                  <a:srgbClr val="000000"/>
                </a:solidFill>
                <a:effectLst>
                  <a:outerShdw blurRad="38100" dist="38100" dir="2700000" algn="tl">
                    <a:srgbClr val="C0C0C0"/>
                  </a:outerShdw>
                </a:effectLst>
                <a:latin typeface="Arial" pitchFamily="34" charset="0"/>
              </a:rPr>
              <a:t>  </a:t>
            </a:r>
          </a:p>
        </p:txBody>
      </p:sp>
    </p:spTree>
    <p:extLst>
      <p:ext uri="{BB962C8B-B14F-4D97-AF65-F5344CB8AC3E}">
        <p14:creationId xmlns="" xmlns:p14="http://schemas.microsoft.com/office/powerpoint/2010/main" val="38149977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702">
                                            <p:txEl>
                                              <p:pRg st="0" end="0"/>
                                            </p:txEl>
                                          </p:spTgt>
                                        </p:tgtEl>
                                        <p:attrNameLst>
                                          <p:attrName>style.visibility</p:attrName>
                                        </p:attrNameLst>
                                      </p:cBhvr>
                                      <p:to>
                                        <p:strVal val="visible"/>
                                      </p:to>
                                    </p:set>
                                    <p:animEffect transition="in" filter="wipe(up)">
                                      <p:cBhvr>
                                        <p:cTn id="7" dur="500"/>
                                        <p:tgtEl>
                                          <p:spTgt spid="2970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9702">
                                            <p:txEl>
                                              <p:pRg st="1" end="1"/>
                                            </p:txEl>
                                          </p:spTgt>
                                        </p:tgtEl>
                                        <p:attrNameLst>
                                          <p:attrName>style.visibility</p:attrName>
                                        </p:attrNameLst>
                                      </p:cBhvr>
                                      <p:to>
                                        <p:strVal val="visible"/>
                                      </p:to>
                                    </p:set>
                                    <p:animEffect transition="in" filter="wipe(up)">
                                      <p:cBhvr>
                                        <p:cTn id="12" dur="500"/>
                                        <p:tgtEl>
                                          <p:spTgt spid="2970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9702">
                                            <p:txEl>
                                              <p:pRg st="2" end="2"/>
                                            </p:txEl>
                                          </p:spTgt>
                                        </p:tgtEl>
                                        <p:attrNameLst>
                                          <p:attrName>style.visibility</p:attrName>
                                        </p:attrNameLst>
                                      </p:cBhvr>
                                      <p:to>
                                        <p:strVal val="visible"/>
                                      </p:to>
                                    </p:set>
                                    <p:animEffect transition="in" filter="wipe(up)">
                                      <p:cBhvr>
                                        <p:cTn id="17" dur="500"/>
                                        <p:tgtEl>
                                          <p:spTgt spid="29702">
                                            <p:txEl>
                                              <p:pRg st="2" end="2"/>
                                            </p:txEl>
                                          </p:spTgt>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9702">
                                            <p:txEl>
                                              <p:pRg st="3" end="3"/>
                                            </p:txEl>
                                          </p:spTgt>
                                        </p:tgtEl>
                                        <p:attrNameLst>
                                          <p:attrName>style.visibility</p:attrName>
                                        </p:attrNameLst>
                                      </p:cBhvr>
                                      <p:to>
                                        <p:strVal val="visible"/>
                                      </p:to>
                                    </p:set>
                                    <p:animEffect transition="in" filter="wipe(up)">
                                      <p:cBhvr>
                                        <p:cTn id="20" dur="500"/>
                                        <p:tgtEl>
                                          <p:spTgt spid="29702">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9703"/>
                                        </p:tgtEl>
                                        <p:attrNameLst>
                                          <p:attrName>style.visibility</p:attrName>
                                        </p:attrNameLst>
                                      </p:cBhvr>
                                      <p:to>
                                        <p:strVal val="visible"/>
                                      </p:to>
                                    </p:set>
                                    <p:animEffect transition="in" filter="wipe(up)">
                                      <p:cBhvr>
                                        <p:cTn id="25" dur="500"/>
                                        <p:tgtEl>
                                          <p:spTgt spid="297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build="p"/>
      <p:bldP spid="2970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8" name="Rectangle 4"/>
          <p:cNvSpPr>
            <a:spLocks noChangeArrowheads="1"/>
          </p:cNvSpPr>
          <p:nvPr/>
        </p:nvSpPr>
        <p:spPr bwMode="auto">
          <a:xfrm>
            <a:off x="2195737" y="682625"/>
            <a:ext cx="2664296" cy="946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rtl="0" fontAlgn="base">
              <a:lnSpc>
                <a:spcPct val="90000"/>
              </a:lnSpc>
              <a:spcBef>
                <a:spcPct val="20000"/>
              </a:spcBef>
              <a:spcAft>
                <a:spcPct val="0"/>
              </a:spcAft>
              <a:buClr>
                <a:srgbClr val="330066"/>
              </a:buClr>
              <a:buSzPct val="70000"/>
              <a:buFont typeface="Wingdings" pitchFamily="2" charset="2"/>
              <a:buNone/>
            </a:pPr>
            <a:r>
              <a:rPr lang="en-US" altLang="zh-CN" sz="2800" b="1" i="1" u="sng" dirty="0" smtClean="0">
                <a:solidFill>
                  <a:srgbClr val="0000CC"/>
                </a:solidFill>
              </a:rPr>
              <a:t>Vitamin B1 </a:t>
            </a:r>
          </a:p>
          <a:p>
            <a:pPr algn="l" rtl="0" fontAlgn="base">
              <a:lnSpc>
                <a:spcPct val="90000"/>
              </a:lnSpc>
              <a:spcBef>
                <a:spcPct val="20000"/>
              </a:spcBef>
              <a:spcAft>
                <a:spcPct val="0"/>
              </a:spcAft>
              <a:buClr>
                <a:srgbClr val="330066"/>
              </a:buClr>
              <a:buSzPct val="70000"/>
              <a:buFont typeface="Wingdings" pitchFamily="2" charset="2"/>
              <a:buNone/>
            </a:pPr>
            <a:r>
              <a:rPr lang="en-US" altLang="zh-CN" sz="2800" b="1" i="1" dirty="0" smtClean="0">
                <a:solidFill>
                  <a:srgbClr val="FF0000"/>
                </a:solidFill>
              </a:rPr>
              <a:t>(T</a:t>
            </a:r>
            <a:r>
              <a:rPr lang="en-US" altLang="zh-CN" sz="2800" b="1" i="1" dirty="0" smtClean="0">
                <a:solidFill>
                  <a:srgbClr val="FF3300"/>
                </a:solidFill>
              </a:rPr>
              <a:t>hiamine </a:t>
            </a:r>
            <a:r>
              <a:rPr lang="en-US" altLang="zh-CN" sz="2800" b="1" i="1" dirty="0" smtClean="0">
                <a:solidFill>
                  <a:srgbClr val="FF0000"/>
                </a:solidFill>
              </a:rPr>
              <a:t>)</a:t>
            </a:r>
          </a:p>
        </p:txBody>
      </p:sp>
      <p:sp>
        <p:nvSpPr>
          <p:cNvPr id="180229" name="Rectangle 5"/>
          <p:cNvSpPr>
            <a:spLocks noChangeArrowheads="1"/>
          </p:cNvSpPr>
          <p:nvPr/>
        </p:nvSpPr>
        <p:spPr bwMode="auto">
          <a:xfrm>
            <a:off x="668338" y="2012950"/>
            <a:ext cx="5616575"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marL="609600" indent="-609600">
              <a:defRPr kumimoji="1" sz="2400">
                <a:solidFill>
                  <a:schemeClr val="tx1"/>
                </a:solidFill>
                <a:latin typeface="Times New Roman" pitchFamily="18" charset="0"/>
                <a:ea typeface="SimSun" pitchFamily="2" charset="-122"/>
              </a:defRPr>
            </a:lvl1pPr>
            <a:lvl2pPr>
              <a:defRPr kumimoji="1" sz="2400">
                <a:solidFill>
                  <a:schemeClr val="tx1"/>
                </a:solidFill>
                <a:latin typeface="Times New Roman" pitchFamily="18" charset="0"/>
                <a:ea typeface="SimSun" pitchFamily="2" charset="-122"/>
              </a:defRPr>
            </a:lvl2pPr>
            <a:lvl3pPr>
              <a:defRPr kumimoji="1" sz="2400">
                <a:solidFill>
                  <a:schemeClr val="tx1"/>
                </a:solidFill>
                <a:latin typeface="Times New Roman" pitchFamily="18" charset="0"/>
                <a:ea typeface="SimSun" pitchFamily="2" charset="-122"/>
              </a:defRPr>
            </a:lvl3pPr>
            <a:lvl4pPr>
              <a:defRPr kumimoji="1" sz="2400">
                <a:solidFill>
                  <a:schemeClr val="tx1"/>
                </a:solidFill>
                <a:latin typeface="Times New Roman" pitchFamily="18" charset="0"/>
                <a:ea typeface="SimSun" pitchFamily="2" charset="-122"/>
              </a:defRPr>
            </a:lvl4pPr>
            <a:lvl5pPr>
              <a:defRPr kumimoji="1" sz="2400">
                <a:solidFill>
                  <a:schemeClr val="tx1"/>
                </a:solidFill>
                <a:latin typeface="Times New Roman" pitchFamily="18" charset="0"/>
                <a:ea typeface="SimSun" pitchFamily="2" charset="-122"/>
              </a:defRPr>
            </a:lvl5pPr>
            <a:lvl6pPr algn="l" rtl="0" fontAlgn="base">
              <a:spcBef>
                <a:spcPct val="0"/>
              </a:spcBef>
              <a:spcAft>
                <a:spcPct val="0"/>
              </a:spcAft>
              <a:defRPr kumimoji="1" sz="2400">
                <a:solidFill>
                  <a:schemeClr val="tx1"/>
                </a:solidFill>
                <a:latin typeface="Times New Roman" pitchFamily="18" charset="0"/>
                <a:ea typeface="SimSun" pitchFamily="2" charset="-122"/>
              </a:defRPr>
            </a:lvl6pPr>
            <a:lvl7pPr algn="l" rtl="0" fontAlgn="base">
              <a:spcBef>
                <a:spcPct val="0"/>
              </a:spcBef>
              <a:spcAft>
                <a:spcPct val="0"/>
              </a:spcAft>
              <a:defRPr kumimoji="1" sz="2400">
                <a:solidFill>
                  <a:schemeClr val="tx1"/>
                </a:solidFill>
                <a:latin typeface="Times New Roman" pitchFamily="18" charset="0"/>
                <a:ea typeface="SimSun" pitchFamily="2" charset="-122"/>
              </a:defRPr>
            </a:lvl7pPr>
            <a:lvl8pPr algn="l" rtl="0" fontAlgn="base">
              <a:spcBef>
                <a:spcPct val="0"/>
              </a:spcBef>
              <a:spcAft>
                <a:spcPct val="0"/>
              </a:spcAft>
              <a:defRPr kumimoji="1" sz="2400">
                <a:solidFill>
                  <a:schemeClr val="tx1"/>
                </a:solidFill>
                <a:latin typeface="Times New Roman" pitchFamily="18" charset="0"/>
                <a:ea typeface="SimSun" pitchFamily="2" charset="-122"/>
              </a:defRPr>
            </a:lvl8pPr>
            <a:lvl9pPr algn="l" rtl="0" fontAlgn="base">
              <a:spcBef>
                <a:spcPct val="0"/>
              </a:spcBef>
              <a:spcAft>
                <a:spcPct val="0"/>
              </a:spcAft>
              <a:defRPr kumimoji="1" sz="2400">
                <a:solidFill>
                  <a:schemeClr val="tx1"/>
                </a:solidFill>
                <a:latin typeface="Times New Roman" pitchFamily="18" charset="0"/>
                <a:ea typeface="SimSun" pitchFamily="2" charset="-122"/>
              </a:defRPr>
            </a:lvl9pPr>
          </a:lstStyle>
          <a:p>
            <a:pPr algn="l" rtl="0" fontAlgn="base">
              <a:spcBef>
                <a:spcPct val="20000"/>
              </a:spcBef>
              <a:spcAft>
                <a:spcPct val="0"/>
              </a:spcAft>
              <a:buClr>
                <a:srgbClr val="330066"/>
              </a:buClr>
              <a:buSzPct val="75000"/>
              <a:buFont typeface="Wingdings" pitchFamily="2" charset="2"/>
              <a:buNone/>
            </a:pPr>
            <a:r>
              <a:rPr lang="en-US" altLang="zh-CN" sz="2800" b="1" i="1" u="sng" dirty="0" smtClean="0">
                <a:solidFill>
                  <a:srgbClr val="333399"/>
                </a:solidFill>
                <a:latin typeface="Arial" pitchFamily="34" charset="0"/>
              </a:rPr>
              <a:t>Chemical nature and properties</a:t>
            </a:r>
          </a:p>
        </p:txBody>
      </p:sp>
      <p:sp>
        <p:nvSpPr>
          <p:cNvPr id="180230" name="Rectangle 6"/>
          <p:cNvSpPr>
            <a:spLocks noChangeArrowheads="1"/>
          </p:cNvSpPr>
          <p:nvPr/>
        </p:nvSpPr>
        <p:spPr bwMode="auto">
          <a:xfrm>
            <a:off x="467544" y="2743200"/>
            <a:ext cx="8280919" cy="2486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66FF99"/>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SzPct val="70000"/>
              <a:buFont typeface="Wingdings" pitchFamily="2" charset="2"/>
              <a:buChar char="l"/>
              <a:defRPr sz="3000">
                <a:solidFill>
                  <a:schemeClr val="tx1"/>
                </a:solidFill>
                <a:latin typeface="Arial" pitchFamily="34" charset="0"/>
                <a:ea typeface="SimSun" pitchFamily="2" charset="-122"/>
              </a:defRPr>
            </a:lvl1pPr>
            <a:lvl2pPr marL="742950" indent="-285750">
              <a:spcBef>
                <a:spcPct val="20000"/>
              </a:spcBef>
              <a:buClr>
                <a:schemeClr val="accent2"/>
              </a:buClr>
              <a:buSzPct val="70000"/>
              <a:buFont typeface="Wingdings" pitchFamily="2" charset="2"/>
              <a:buChar char="l"/>
              <a:defRPr sz="2600">
                <a:solidFill>
                  <a:schemeClr val="tx1"/>
                </a:solidFill>
                <a:latin typeface="Arial" pitchFamily="34" charset="0"/>
                <a:ea typeface="SimSun" pitchFamily="2" charset="-122"/>
              </a:defRPr>
            </a:lvl2pPr>
            <a:lvl3pPr marL="1085850" indent="-228600">
              <a:spcBef>
                <a:spcPct val="20000"/>
              </a:spcBef>
              <a:buClr>
                <a:schemeClr val="accent1"/>
              </a:buClr>
              <a:buSzPct val="70000"/>
              <a:buFont typeface="Wingdings" pitchFamily="2" charset="2"/>
              <a:buChar char="l"/>
              <a:defRPr sz="2300">
                <a:solidFill>
                  <a:schemeClr val="tx1"/>
                </a:solidFill>
                <a:latin typeface="Arial" pitchFamily="34" charset="0"/>
                <a:ea typeface="SimSun" pitchFamily="2" charset="-122"/>
              </a:defRPr>
            </a:lvl3pPr>
            <a:lvl4pPr marL="1428750" indent="-228600">
              <a:spcBef>
                <a:spcPct val="20000"/>
              </a:spcBef>
              <a:buClr>
                <a:schemeClr val="tx2"/>
              </a:buClr>
              <a:buSzPct val="75000"/>
              <a:buFont typeface="Wingdings" pitchFamily="2" charset="2"/>
              <a:buChar char="§"/>
              <a:defRPr sz="2000">
                <a:solidFill>
                  <a:schemeClr val="tx1"/>
                </a:solidFill>
                <a:latin typeface="Arial" pitchFamily="34" charset="0"/>
                <a:ea typeface="SimSun" pitchFamily="2" charset="-122"/>
              </a:defRPr>
            </a:lvl4pPr>
            <a:lvl5pPr marL="1771650" indent="-228600">
              <a:spcBef>
                <a:spcPct val="20000"/>
              </a:spcBef>
              <a:buClr>
                <a:schemeClr val="folHlink"/>
              </a:buClr>
              <a:buSzPct val="80000"/>
              <a:buFont typeface="Wingdings" pitchFamily="2" charset="2"/>
              <a:buChar char="§"/>
              <a:defRPr sz="2000">
                <a:solidFill>
                  <a:schemeClr val="tx1"/>
                </a:solidFill>
                <a:latin typeface="Arial" pitchFamily="34" charset="0"/>
                <a:ea typeface="SimSun" pitchFamily="2" charset="-122"/>
              </a:defRPr>
            </a:lvl5pPr>
            <a:lvl6pPr marL="2228850" indent="-228600"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6pPr>
            <a:lvl7pPr marL="2686050" indent="-228600"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7pPr>
            <a:lvl8pPr marL="3143250" indent="-228600"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8pPr>
            <a:lvl9pPr marL="3600450" indent="-228600"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9pPr>
          </a:lstStyle>
          <a:p>
            <a:pPr algn="l" rtl="0" fontAlgn="base">
              <a:lnSpc>
                <a:spcPct val="140000"/>
              </a:lnSpc>
              <a:spcAft>
                <a:spcPct val="0"/>
              </a:spcAft>
              <a:buClr>
                <a:srgbClr val="330066"/>
              </a:buClr>
              <a:buFont typeface="Wingdings" pitchFamily="2" charset="2"/>
              <a:buNone/>
            </a:pPr>
            <a:r>
              <a:rPr lang="en-US" altLang="zh-CN" sz="2400" b="1" dirty="0" smtClean="0">
                <a:solidFill>
                  <a:srgbClr val="B40C9C"/>
                </a:solidFill>
                <a:ea typeface="华文楷体" pitchFamily="2" charset="-122"/>
              </a:rPr>
              <a:t>﹡</a:t>
            </a:r>
            <a:r>
              <a:rPr lang="en-US" altLang="zh-CN" sz="2400" b="1" i="1" dirty="0" smtClean="0">
                <a:solidFill>
                  <a:srgbClr val="B40C9C"/>
                </a:solidFill>
                <a:ea typeface="华文楷体" pitchFamily="2" charset="-122"/>
              </a:rPr>
              <a:t>Vitamin B</a:t>
            </a:r>
            <a:r>
              <a:rPr lang="en-US" altLang="zh-CN" sz="2400" b="1" i="1" baseline="-25000" dirty="0" smtClean="0">
                <a:solidFill>
                  <a:srgbClr val="B40C9C"/>
                </a:solidFill>
                <a:ea typeface="华文楷体" pitchFamily="2" charset="-122"/>
              </a:rPr>
              <a:t>1</a:t>
            </a:r>
            <a:r>
              <a:rPr lang="en-US" altLang="zh-CN" sz="2400" b="1" i="1" dirty="0" smtClean="0">
                <a:solidFill>
                  <a:srgbClr val="B40C9C"/>
                </a:solidFill>
                <a:ea typeface="华文楷体" pitchFamily="2" charset="-122"/>
              </a:rPr>
              <a:t>: Thiamine.</a:t>
            </a:r>
          </a:p>
          <a:p>
            <a:pPr algn="l" rtl="0" fontAlgn="base">
              <a:lnSpc>
                <a:spcPct val="140000"/>
              </a:lnSpc>
              <a:spcAft>
                <a:spcPct val="0"/>
              </a:spcAft>
              <a:buClr>
                <a:srgbClr val="330066"/>
              </a:buClr>
              <a:buFont typeface="Wingdings" pitchFamily="2" charset="2"/>
              <a:buNone/>
            </a:pPr>
            <a:r>
              <a:rPr lang="en-US" altLang="zh-CN" sz="2400" b="1" i="1" dirty="0" smtClean="0">
                <a:solidFill>
                  <a:srgbClr val="B40C9C"/>
                </a:solidFill>
                <a:ea typeface="华文楷体" pitchFamily="2" charset="-122"/>
              </a:rPr>
              <a:t>﹡Active form :</a:t>
            </a:r>
            <a:r>
              <a:rPr lang="en-US" altLang="zh-CN" sz="2400" b="1" i="1" dirty="0" smtClean="0">
                <a:solidFill>
                  <a:srgbClr val="B40C9C"/>
                </a:solidFill>
              </a:rPr>
              <a:t>Thiamine pyrophosphate</a:t>
            </a:r>
            <a:r>
              <a:rPr lang="en-US" altLang="zh-CN" sz="2400" i="1" dirty="0" smtClean="0">
                <a:solidFill>
                  <a:srgbClr val="B40C9C"/>
                </a:solidFill>
              </a:rPr>
              <a:t> </a:t>
            </a:r>
            <a:r>
              <a:rPr lang="en-US" altLang="zh-CN" sz="2400" b="1" i="1" dirty="0" smtClean="0">
                <a:solidFill>
                  <a:srgbClr val="B40C9C"/>
                </a:solidFill>
                <a:ea typeface="华文楷体" pitchFamily="2" charset="-122"/>
              </a:rPr>
              <a:t>(TPP).</a:t>
            </a:r>
          </a:p>
          <a:p>
            <a:pPr algn="l" rtl="0" fontAlgn="base">
              <a:lnSpc>
                <a:spcPct val="140000"/>
              </a:lnSpc>
              <a:spcAft>
                <a:spcPct val="0"/>
              </a:spcAft>
              <a:buClr>
                <a:srgbClr val="330066"/>
              </a:buClr>
              <a:buFont typeface="Wingdings" pitchFamily="2" charset="2"/>
              <a:buNone/>
            </a:pPr>
            <a:endParaRPr lang="en-US" altLang="zh-CN" sz="2400" b="1" i="1" dirty="0" smtClean="0">
              <a:solidFill>
                <a:srgbClr val="B40C9C"/>
              </a:solidFill>
              <a:ea typeface="华文楷体" pitchFamily="2" charset="-122"/>
            </a:endParaRPr>
          </a:p>
          <a:p>
            <a:pPr algn="l" rtl="0" fontAlgn="base">
              <a:lnSpc>
                <a:spcPct val="140000"/>
              </a:lnSpc>
              <a:spcAft>
                <a:spcPct val="0"/>
              </a:spcAft>
              <a:buClr>
                <a:srgbClr val="330066"/>
              </a:buClr>
              <a:buFont typeface="Wingdings" pitchFamily="2" charset="2"/>
              <a:buNone/>
            </a:pPr>
            <a:endParaRPr lang="en-US" altLang="zh-CN" sz="2400" b="1" i="1" dirty="0" smtClean="0">
              <a:solidFill>
                <a:srgbClr val="B40C9C"/>
              </a:solidFill>
              <a:ea typeface="华文楷体" pitchFamily="2" charset="-122"/>
            </a:endParaRPr>
          </a:p>
          <a:p>
            <a:pPr algn="l" rtl="0" fontAlgn="base">
              <a:lnSpc>
                <a:spcPct val="140000"/>
              </a:lnSpc>
              <a:spcAft>
                <a:spcPct val="0"/>
              </a:spcAft>
              <a:buClr>
                <a:srgbClr val="330066"/>
              </a:buClr>
              <a:buFont typeface="Wingdings" pitchFamily="2" charset="2"/>
              <a:buNone/>
            </a:pPr>
            <a:r>
              <a:rPr lang="en-US" altLang="zh-CN" sz="2400" b="1" i="1" dirty="0" smtClean="0">
                <a:solidFill>
                  <a:srgbClr val="B40C9C"/>
                </a:solidFill>
                <a:ea typeface="华文楷体" pitchFamily="2" charset="-122"/>
              </a:rPr>
              <a:t>       </a:t>
            </a:r>
          </a:p>
        </p:txBody>
      </p:sp>
      <p:sp>
        <p:nvSpPr>
          <p:cNvPr id="5" name="مستطيل 4"/>
          <p:cNvSpPr/>
          <p:nvPr/>
        </p:nvSpPr>
        <p:spPr>
          <a:xfrm>
            <a:off x="251520" y="4221088"/>
            <a:ext cx="8568952" cy="1846659"/>
          </a:xfrm>
          <a:prstGeom prst="rect">
            <a:avLst/>
          </a:prstGeom>
        </p:spPr>
        <p:txBody>
          <a:bodyPr wrap="square">
            <a:spAutoFit/>
          </a:bodyPr>
          <a:lstStyle/>
          <a:p>
            <a:pPr algn="l" rtl="0"/>
            <a:r>
              <a:rPr lang="en-US" altLang="ar-IQ" sz="2400" b="1" i="1" dirty="0" smtClean="0">
                <a:solidFill>
                  <a:srgbClr val="A10B8C"/>
                </a:solidFill>
              </a:rPr>
              <a:t>Thiamin is utilized for the intracellular  synthesis of thiamin pyrophosphate (TPP) by the action of enzyme called thiamin diphosphotransferase.</a:t>
            </a:r>
          </a:p>
          <a:p>
            <a:pPr algn="l" rtl="0"/>
            <a:endParaRPr lang="en-US" altLang="ar-IQ" i="1" dirty="0" smtClean="0"/>
          </a:p>
          <a:p>
            <a:pPr algn="l" rtl="0"/>
            <a:r>
              <a:rPr lang="en-US" altLang="ar-IQ" i="1" dirty="0" smtClean="0"/>
              <a:t>     </a:t>
            </a:r>
            <a:r>
              <a:rPr lang="en-US" altLang="ar-IQ" sz="2400" b="1" i="1" dirty="0" smtClean="0">
                <a:solidFill>
                  <a:srgbClr val="A10B8C"/>
                </a:solidFill>
              </a:rPr>
              <a:t>Thiamin + ATP  →→→  TPP + AMP</a:t>
            </a:r>
            <a:endParaRPr lang="ar-SA" sz="2400" b="1" dirty="0">
              <a:solidFill>
                <a:srgbClr val="A10B8C"/>
              </a:solidFill>
            </a:endParaRPr>
          </a:p>
        </p:txBody>
      </p:sp>
    </p:spTree>
    <p:extLst>
      <p:ext uri="{BB962C8B-B14F-4D97-AF65-F5344CB8AC3E}">
        <p14:creationId xmlns="" xmlns:p14="http://schemas.microsoft.com/office/powerpoint/2010/main" val="23834436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80229"/>
                                        </p:tgtEl>
                                        <p:attrNameLst>
                                          <p:attrName>style.visibility</p:attrName>
                                        </p:attrNameLst>
                                      </p:cBhvr>
                                      <p:to>
                                        <p:strVal val="visible"/>
                                      </p:to>
                                    </p:set>
                                    <p:anim calcmode="lin" valueType="num">
                                      <p:cBhvr>
                                        <p:cTn id="7" dur="500" fill="hold"/>
                                        <p:tgtEl>
                                          <p:spTgt spid="180229"/>
                                        </p:tgtEl>
                                        <p:attrNameLst>
                                          <p:attrName>ppt_w</p:attrName>
                                        </p:attrNameLst>
                                      </p:cBhvr>
                                      <p:tavLst>
                                        <p:tav tm="0">
                                          <p:val>
                                            <p:fltVal val="0"/>
                                          </p:val>
                                        </p:tav>
                                        <p:tav tm="100000">
                                          <p:val>
                                            <p:strVal val="#ppt_w"/>
                                          </p:val>
                                        </p:tav>
                                      </p:tavLst>
                                    </p:anim>
                                    <p:anim calcmode="lin" valueType="num">
                                      <p:cBhvr>
                                        <p:cTn id="8" dur="500" fill="hold"/>
                                        <p:tgtEl>
                                          <p:spTgt spid="180229"/>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180230">
                                            <p:txEl>
                                              <p:pRg st="0" end="0"/>
                                            </p:txEl>
                                          </p:spTgt>
                                        </p:tgtEl>
                                        <p:attrNameLst>
                                          <p:attrName>style.visibility</p:attrName>
                                        </p:attrNameLst>
                                      </p:cBhvr>
                                      <p:to>
                                        <p:strVal val="visible"/>
                                      </p:to>
                                    </p:set>
                                    <p:animEffect transition="in" filter="wipe(up)">
                                      <p:cBhvr>
                                        <p:cTn id="12" dur="500"/>
                                        <p:tgtEl>
                                          <p:spTgt spid="180230">
                                            <p:txEl>
                                              <p:pRg st="0" end="0"/>
                                            </p:txEl>
                                          </p:spTgt>
                                        </p:tgtEl>
                                      </p:cBhvr>
                                    </p:animEffect>
                                  </p:childTnLst>
                                </p:cTn>
                              </p:par>
                            </p:childTnLst>
                          </p:cTn>
                        </p:par>
                        <p:par>
                          <p:cTn id="13" fill="hold" nodeType="afterGroup">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180230">
                                            <p:txEl>
                                              <p:pRg st="1" end="1"/>
                                            </p:txEl>
                                          </p:spTgt>
                                        </p:tgtEl>
                                        <p:attrNameLst>
                                          <p:attrName>style.visibility</p:attrName>
                                        </p:attrNameLst>
                                      </p:cBhvr>
                                      <p:to>
                                        <p:strVal val="visible"/>
                                      </p:to>
                                    </p:set>
                                    <p:animEffect transition="in" filter="wipe(up)">
                                      <p:cBhvr>
                                        <p:cTn id="16" dur="500"/>
                                        <p:tgtEl>
                                          <p:spTgt spid="180230">
                                            <p:txEl>
                                              <p:pRg st="1" end="1"/>
                                            </p:txEl>
                                          </p:spTgt>
                                        </p:tgtEl>
                                      </p:cBhvr>
                                    </p:animEffect>
                                  </p:childTnLst>
                                </p:cTn>
                              </p:par>
                            </p:childTnLst>
                          </p:cTn>
                        </p:par>
                        <p:par>
                          <p:cTn id="17" fill="hold" nodeType="afterGroup">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180230">
                                            <p:txEl>
                                              <p:pRg st="4" end="4"/>
                                            </p:txEl>
                                          </p:spTgt>
                                        </p:tgtEl>
                                        <p:attrNameLst>
                                          <p:attrName>style.visibility</p:attrName>
                                        </p:attrNameLst>
                                      </p:cBhvr>
                                      <p:to>
                                        <p:strVal val="visible"/>
                                      </p:to>
                                    </p:set>
                                    <p:animEffect transition="in" filter="wipe(up)">
                                      <p:cBhvr>
                                        <p:cTn id="20" dur="500"/>
                                        <p:tgtEl>
                                          <p:spTgt spid="1802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9" grpId="0"/>
      <p:bldP spid="180230"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32" name="Object 12"/>
          <p:cNvGraphicFramePr>
            <a:graphicFrameLocks noChangeAspect="1"/>
          </p:cNvGraphicFramePr>
          <p:nvPr>
            <p:extLst>
              <p:ext uri="{D42A27DB-BD31-4B8C-83A1-F6EECF244321}">
                <p14:modId xmlns="" xmlns:p14="http://schemas.microsoft.com/office/powerpoint/2010/main" val="2661117968"/>
              </p:ext>
            </p:extLst>
          </p:nvPr>
        </p:nvGraphicFramePr>
        <p:xfrm>
          <a:off x="986631" y="260648"/>
          <a:ext cx="6096000" cy="3476626"/>
        </p:xfrm>
        <a:graphic>
          <a:graphicData uri="http://schemas.openxmlformats.org/presentationml/2006/ole">
            <p:oleObj spid="_x0000_s5260" name="Image" r:id="rId3" imgW="17053968" imgH="9726984" progId="">
              <p:embed/>
            </p:oleObj>
          </a:graphicData>
        </a:graphic>
      </p:graphicFrame>
      <p:sp>
        <p:nvSpPr>
          <p:cNvPr id="30727" name="Rectangle 7"/>
          <p:cNvSpPr>
            <a:spLocks noChangeArrowheads="1"/>
          </p:cNvSpPr>
          <p:nvPr/>
        </p:nvSpPr>
        <p:spPr bwMode="auto">
          <a:xfrm>
            <a:off x="250825" y="5661025"/>
            <a:ext cx="1657350" cy="792163"/>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30728" name="Rectangle 8"/>
          <p:cNvSpPr>
            <a:spLocks noChangeArrowheads="1"/>
          </p:cNvSpPr>
          <p:nvPr/>
        </p:nvSpPr>
        <p:spPr bwMode="auto">
          <a:xfrm>
            <a:off x="4279900" y="0"/>
            <a:ext cx="471488" cy="935038"/>
          </a:xfrm>
          <a:prstGeom prst="rect">
            <a:avLst/>
          </a:prstGeom>
          <a:solidFill>
            <a:schemeClr val="bg1">
              <a:alpha val="0"/>
            </a:schemeClr>
          </a:solidFill>
          <a:ln w="9525"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graphicFrame>
        <p:nvGraphicFramePr>
          <p:cNvPr id="30729" name="Object 9"/>
          <p:cNvGraphicFramePr>
            <a:graphicFrameLocks noGrp="1" noChangeAspect="1"/>
          </p:cNvGraphicFramePr>
          <p:nvPr>
            <p:ph/>
          </p:nvPr>
        </p:nvGraphicFramePr>
        <p:xfrm>
          <a:off x="549275" y="3317875"/>
          <a:ext cx="7318375" cy="1749425"/>
        </p:xfrm>
        <a:graphic>
          <a:graphicData uri="http://schemas.openxmlformats.org/presentationml/2006/ole">
            <p:oleObj spid="_x0000_s5261" name="ACD ChemSketch 2.0" r:id="rId4" imgW="4849368" imgH="1158240" progId="">
              <p:embed/>
            </p:oleObj>
          </a:graphicData>
        </a:graphic>
      </p:graphicFrame>
      <p:sp>
        <p:nvSpPr>
          <p:cNvPr id="30731" name="Rectangle 11"/>
          <p:cNvSpPr>
            <a:spLocks noChangeArrowheads="1"/>
          </p:cNvSpPr>
          <p:nvPr/>
        </p:nvSpPr>
        <p:spPr bwMode="auto">
          <a:xfrm>
            <a:off x="1692275" y="5645150"/>
            <a:ext cx="46847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rtl="0" fontAlgn="base">
              <a:spcBef>
                <a:spcPct val="0"/>
              </a:spcBef>
              <a:spcAft>
                <a:spcPct val="0"/>
              </a:spcAft>
            </a:pPr>
            <a:r>
              <a:rPr lang="en-US" altLang="zh-CN" sz="2400" b="1" smtClean="0">
                <a:solidFill>
                  <a:srgbClr val="000000"/>
                </a:solidFill>
              </a:rPr>
              <a:t>Thiamine pyrophosphate </a:t>
            </a:r>
            <a:r>
              <a:rPr kumimoji="1" lang="en-US" altLang="zh-CN" sz="2400" b="1" smtClean="0">
                <a:solidFill>
                  <a:srgbClr val="000000"/>
                </a:solidFill>
                <a:ea typeface="华文中宋" pitchFamily="2" charset="-122"/>
              </a:rPr>
              <a:t>(TPP)</a:t>
            </a:r>
          </a:p>
        </p:txBody>
      </p:sp>
    </p:spTree>
    <p:extLst>
      <p:ext uri="{BB962C8B-B14F-4D97-AF65-F5344CB8AC3E}">
        <p14:creationId xmlns="" xmlns:p14="http://schemas.microsoft.com/office/powerpoint/2010/main" val="1831212096"/>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2700338" y="4076700"/>
            <a:ext cx="2016125" cy="865188"/>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31747" name="Rectangle 3"/>
          <p:cNvSpPr>
            <a:spLocks noChangeArrowheads="1"/>
          </p:cNvSpPr>
          <p:nvPr/>
        </p:nvSpPr>
        <p:spPr bwMode="auto">
          <a:xfrm>
            <a:off x="5292725" y="2997200"/>
            <a:ext cx="1727200" cy="1223963"/>
          </a:xfrm>
          <a:prstGeom prst="rect">
            <a:avLst/>
          </a:prstGeom>
          <a:solidFill>
            <a:schemeClr val="bg1"/>
          </a:solidFill>
          <a:ln w="57150">
            <a:solidFill>
              <a:srgbClr val="000066"/>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31748" name="Rectangle 4"/>
          <p:cNvSpPr>
            <a:spLocks noChangeArrowheads="1"/>
          </p:cNvSpPr>
          <p:nvPr/>
        </p:nvSpPr>
        <p:spPr bwMode="auto">
          <a:xfrm>
            <a:off x="5292725" y="2924175"/>
            <a:ext cx="1727200" cy="1225550"/>
          </a:xfrm>
          <a:prstGeom prst="rect">
            <a:avLst/>
          </a:prstGeom>
          <a:solidFill>
            <a:schemeClr val="accent1"/>
          </a:solidFill>
          <a:ln w="9525">
            <a:solidFill>
              <a:srgbClr val="000066"/>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31749" name="Rectangle 5"/>
          <p:cNvSpPr>
            <a:spLocks noChangeArrowheads="1"/>
          </p:cNvSpPr>
          <p:nvPr/>
        </p:nvSpPr>
        <p:spPr bwMode="auto">
          <a:xfrm>
            <a:off x="5292725" y="2924175"/>
            <a:ext cx="1727200" cy="1225550"/>
          </a:xfrm>
          <a:prstGeom prst="rect">
            <a:avLst/>
          </a:prstGeom>
          <a:solidFill>
            <a:schemeClr val="bg1"/>
          </a:solidFill>
          <a:ln w="9525">
            <a:solidFill>
              <a:schemeClr val="accent2"/>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31750" name="Rectangle 6"/>
          <p:cNvSpPr>
            <a:spLocks noChangeArrowheads="1"/>
          </p:cNvSpPr>
          <p:nvPr/>
        </p:nvSpPr>
        <p:spPr bwMode="auto">
          <a:xfrm>
            <a:off x="1219200" y="609600"/>
            <a:ext cx="7924800" cy="5867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marL="1801813" indent="-1801813">
              <a:spcBef>
                <a:spcPct val="20000"/>
              </a:spcBef>
              <a:buClr>
                <a:schemeClr val="tx2"/>
              </a:buClr>
              <a:buSzPct val="70000"/>
              <a:buFont typeface="Wingdings" pitchFamily="2" charset="2"/>
              <a:buChar char="l"/>
              <a:defRPr sz="3000">
                <a:solidFill>
                  <a:schemeClr val="tx1"/>
                </a:solidFill>
                <a:latin typeface="Arial" pitchFamily="34" charset="0"/>
                <a:ea typeface="SimSun" pitchFamily="2" charset="-122"/>
              </a:defRPr>
            </a:lvl1pPr>
            <a:lvl2pPr marL="2566988" indent="-285750">
              <a:spcBef>
                <a:spcPct val="20000"/>
              </a:spcBef>
              <a:buClr>
                <a:schemeClr val="accent2"/>
              </a:buClr>
              <a:buSzPct val="70000"/>
              <a:buFont typeface="Wingdings" pitchFamily="2" charset="2"/>
              <a:buChar char="l"/>
              <a:defRPr sz="2600">
                <a:solidFill>
                  <a:schemeClr val="tx1"/>
                </a:solidFill>
                <a:latin typeface="Arial" pitchFamily="34" charset="0"/>
                <a:ea typeface="SimSun" pitchFamily="2" charset="-122"/>
              </a:defRPr>
            </a:lvl2pPr>
            <a:lvl3pPr marL="2986088" indent="-228600">
              <a:spcBef>
                <a:spcPct val="20000"/>
              </a:spcBef>
              <a:buClr>
                <a:schemeClr val="accent1"/>
              </a:buClr>
              <a:buSzPct val="70000"/>
              <a:buFont typeface="Wingdings" pitchFamily="2" charset="2"/>
              <a:buChar char="l"/>
              <a:defRPr sz="2300">
                <a:solidFill>
                  <a:schemeClr val="tx1"/>
                </a:solidFill>
                <a:latin typeface="Arial" pitchFamily="34" charset="0"/>
                <a:ea typeface="SimSun" pitchFamily="2" charset="-122"/>
              </a:defRPr>
            </a:lvl3pPr>
            <a:lvl4pPr marL="3405188" indent="-228600">
              <a:spcBef>
                <a:spcPct val="20000"/>
              </a:spcBef>
              <a:buClr>
                <a:schemeClr val="tx2"/>
              </a:buClr>
              <a:buSzPct val="75000"/>
              <a:buFont typeface="Wingdings" pitchFamily="2" charset="2"/>
              <a:buChar char="§"/>
              <a:defRPr sz="2000">
                <a:solidFill>
                  <a:schemeClr val="tx1"/>
                </a:solidFill>
                <a:latin typeface="Arial" pitchFamily="34" charset="0"/>
                <a:ea typeface="SimSun" pitchFamily="2" charset="-122"/>
              </a:defRPr>
            </a:lvl4pPr>
            <a:lvl5pPr marL="3824288" indent="-228600">
              <a:spcBef>
                <a:spcPct val="20000"/>
              </a:spcBef>
              <a:buClr>
                <a:schemeClr val="folHlink"/>
              </a:buClr>
              <a:buSzPct val="80000"/>
              <a:buFont typeface="Wingdings" pitchFamily="2" charset="2"/>
              <a:buChar char="§"/>
              <a:defRPr sz="2000">
                <a:solidFill>
                  <a:schemeClr val="tx1"/>
                </a:solidFill>
                <a:latin typeface="Arial" pitchFamily="34" charset="0"/>
                <a:ea typeface="SimSun" pitchFamily="2" charset="-122"/>
              </a:defRPr>
            </a:lvl5pPr>
            <a:lvl6pPr marL="4281488" indent="-228600"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6pPr>
            <a:lvl7pPr marL="4738688" indent="-228600"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7pPr>
            <a:lvl8pPr marL="5195888" indent="-228600"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8pPr>
            <a:lvl9pPr marL="5653088" indent="-228600"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9pPr>
          </a:lstStyle>
          <a:p>
            <a:pPr algn="just" rtl="0" fontAlgn="base">
              <a:lnSpc>
                <a:spcPct val="90000"/>
              </a:lnSpc>
              <a:spcAft>
                <a:spcPct val="0"/>
              </a:spcAft>
              <a:buClr>
                <a:srgbClr val="330066"/>
              </a:buClr>
              <a:buFont typeface="Wingdings" pitchFamily="2" charset="2"/>
              <a:buNone/>
            </a:pPr>
            <a:r>
              <a:rPr lang="en-US" altLang="zh-CN" b="1" smtClean="0">
                <a:solidFill>
                  <a:srgbClr val="FDFED6"/>
                </a:solidFill>
              </a:rPr>
              <a:t>            </a:t>
            </a:r>
          </a:p>
        </p:txBody>
      </p:sp>
      <p:pic>
        <p:nvPicPr>
          <p:cNvPr id="31751" name="Picture 7" descr="5-9"/>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0825" y="1773238"/>
            <a:ext cx="8569325" cy="5084762"/>
          </a:xfrm>
          <a:prstGeom prst="rect">
            <a:avLst/>
          </a:prstGeom>
          <a:noFill/>
          <a:extLst>
            <a:ext uri="{909E8E84-426E-40DD-AFC4-6F175D3DCCD1}">
              <a14:hiddenFill xmlns="" xmlns:a14="http://schemas.microsoft.com/office/drawing/2010/main">
                <a:solidFill>
                  <a:srgbClr val="FFFFFF"/>
                </a:solidFill>
              </a14:hiddenFill>
            </a:ext>
          </a:extLst>
        </p:spPr>
      </p:pic>
      <p:sp>
        <p:nvSpPr>
          <p:cNvPr id="31752" name="Rectangle 8"/>
          <p:cNvSpPr>
            <a:spLocks noChangeArrowheads="1"/>
          </p:cNvSpPr>
          <p:nvPr/>
        </p:nvSpPr>
        <p:spPr bwMode="auto">
          <a:xfrm>
            <a:off x="900113" y="6165850"/>
            <a:ext cx="1079500" cy="692150"/>
          </a:xfrm>
          <a:prstGeom prst="rect">
            <a:avLst/>
          </a:prstGeom>
          <a:solidFill>
            <a:schemeClr val="bg1"/>
          </a:solidFill>
          <a:ln w="9525">
            <a:solidFill>
              <a:schemeClr val="bg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grpSp>
        <p:nvGrpSpPr>
          <p:cNvPr id="31753" name="Group 9"/>
          <p:cNvGrpSpPr>
            <a:grpSpLocks/>
          </p:cNvGrpSpPr>
          <p:nvPr/>
        </p:nvGrpSpPr>
        <p:grpSpPr bwMode="auto">
          <a:xfrm>
            <a:off x="2700338" y="2565400"/>
            <a:ext cx="4248150" cy="2089150"/>
            <a:chOff x="1701" y="1616"/>
            <a:chExt cx="2676" cy="1316"/>
          </a:xfrm>
        </p:grpSpPr>
        <p:sp>
          <p:nvSpPr>
            <p:cNvPr id="31754" name="Line 10"/>
            <p:cNvSpPr>
              <a:spLocks noChangeShapeType="1"/>
            </p:cNvSpPr>
            <p:nvPr/>
          </p:nvSpPr>
          <p:spPr bwMode="auto">
            <a:xfrm>
              <a:off x="3016" y="2432"/>
              <a:ext cx="0" cy="499"/>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ar-IQ" b="1" smtClean="0">
                <a:solidFill>
                  <a:srgbClr val="000000"/>
                </a:solidFill>
              </a:endParaRPr>
            </a:p>
          </p:txBody>
        </p:sp>
        <p:grpSp>
          <p:nvGrpSpPr>
            <p:cNvPr id="31755" name="Group 11"/>
            <p:cNvGrpSpPr>
              <a:grpSpLocks/>
            </p:cNvGrpSpPr>
            <p:nvPr/>
          </p:nvGrpSpPr>
          <p:grpSpPr bwMode="auto">
            <a:xfrm>
              <a:off x="1701" y="1616"/>
              <a:ext cx="2676" cy="1316"/>
              <a:chOff x="1701" y="1616"/>
              <a:chExt cx="2676" cy="1316"/>
            </a:xfrm>
          </p:grpSpPr>
          <p:sp>
            <p:nvSpPr>
              <p:cNvPr id="31756" name="Line 12"/>
              <p:cNvSpPr>
                <a:spLocks noChangeShapeType="1"/>
              </p:cNvSpPr>
              <p:nvPr/>
            </p:nvSpPr>
            <p:spPr bwMode="auto">
              <a:xfrm>
                <a:off x="3379" y="2478"/>
                <a:ext cx="998"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ar-IQ" b="1" smtClean="0">
                  <a:solidFill>
                    <a:srgbClr val="000000"/>
                  </a:solidFill>
                </a:endParaRPr>
              </a:p>
            </p:txBody>
          </p:sp>
          <p:sp>
            <p:nvSpPr>
              <p:cNvPr id="31757" name="Line 13"/>
              <p:cNvSpPr>
                <a:spLocks noChangeShapeType="1"/>
              </p:cNvSpPr>
              <p:nvPr/>
            </p:nvSpPr>
            <p:spPr bwMode="auto">
              <a:xfrm>
                <a:off x="4377" y="1616"/>
                <a:ext cx="0" cy="862"/>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ar-IQ" b="1" smtClean="0">
                  <a:solidFill>
                    <a:srgbClr val="000000"/>
                  </a:solidFill>
                </a:endParaRPr>
              </a:p>
            </p:txBody>
          </p:sp>
          <p:grpSp>
            <p:nvGrpSpPr>
              <p:cNvPr id="31758" name="Group 14"/>
              <p:cNvGrpSpPr>
                <a:grpSpLocks/>
              </p:cNvGrpSpPr>
              <p:nvPr/>
            </p:nvGrpSpPr>
            <p:grpSpPr bwMode="auto">
              <a:xfrm>
                <a:off x="1701" y="1616"/>
                <a:ext cx="2676" cy="1316"/>
                <a:chOff x="1701" y="1797"/>
                <a:chExt cx="2676" cy="1316"/>
              </a:xfrm>
            </p:grpSpPr>
            <p:sp>
              <p:nvSpPr>
                <p:cNvPr id="31759" name="Line 15"/>
                <p:cNvSpPr>
                  <a:spLocks noChangeShapeType="1"/>
                </p:cNvSpPr>
                <p:nvPr/>
              </p:nvSpPr>
              <p:spPr bwMode="auto">
                <a:xfrm>
                  <a:off x="3379" y="1797"/>
                  <a:ext cx="0" cy="862"/>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ar-IQ" b="1" smtClean="0">
                    <a:solidFill>
                      <a:srgbClr val="000000"/>
                    </a:solidFill>
                  </a:endParaRPr>
                </a:p>
              </p:txBody>
            </p:sp>
            <p:grpSp>
              <p:nvGrpSpPr>
                <p:cNvPr id="31760" name="Group 16"/>
                <p:cNvGrpSpPr>
                  <a:grpSpLocks/>
                </p:cNvGrpSpPr>
                <p:nvPr/>
              </p:nvGrpSpPr>
              <p:grpSpPr bwMode="auto">
                <a:xfrm>
                  <a:off x="1701" y="1797"/>
                  <a:ext cx="2676" cy="1316"/>
                  <a:chOff x="1701" y="1797"/>
                  <a:chExt cx="2676" cy="1316"/>
                </a:xfrm>
              </p:grpSpPr>
              <p:sp>
                <p:nvSpPr>
                  <p:cNvPr id="31761" name="Line 17"/>
                  <p:cNvSpPr>
                    <a:spLocks noChangeShapeType="1"/>
                  </p:cNvSpPr>
                  <p:nvPr/>
                </p:nvSpPr>
                <p:spPr bwMode="auto">
                  <a:xfrm>
                    <a:off x="3379" y="1797"/>
                    <a:ext cx="998"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ar-IQ" b="1" smtClean="0">
                      <a:solidFill>
                        <a:srgbClr val="000000"/>
                      </a:solidFill>
                    </a:endParaRPr>
                  </a:p>
                </p:txBody>
              </p:sp>
              <p:sp>
                <p:nvSpPr>
                  <p:cNvPr id="31762" name="Line 18"/>
                  <p:cNvSpPr>
                    <a:spLocks noChangeShapeType="1"/>
                  </p:cNvSpPr>
                  <p:nvPr/>
                </p:nvSpPr>
                <p:spPr bwMode="auto">
                  <a:xfrm>
                    <a:off x="1701" y="2614"/>
                    <a:ext cx="0" cy="499"/>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ar-IQ" b="1" smtClean="0">
                      <a:solidFill>
                        <a:srgbClr val="000000"/>
                      </a:solidFill>
                    </a:endParaRPr>
                  </a:p>
                </p:txBody>
              </p:sp>
              <p:sp>
                <p:nvSpPr>
                  <p:cNvPr id="31763" name="Line 19"/>
                  <p:cNvSpPr>
                    <a:spLocks noChangeShapeType="1"/>
                  </p:cNvSpPr>
                  <p:nvPr/>
                </p:nvSpPr>
                <p:spPr bwMode="auto">
                  <a:xfrm>
                    <a:off x="1701" y="2614"/>
                    <a:ext cx="1315"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ar-IQ" b="1" smtClean="0">
                      <a:solidFill>
                        <a:srgbClr val="000000"/>
                      </a:solidFill>
                    </a:endParaRPr>
                  </a:p>
                </p:txBody>
              </p:sp>
              <p:sp>
                <p:nvSpPr>
                  <p:cNvPr id="31764" name="Line 20"/>
                  <p:cNvSpPr>
                    <a:spLocks noChangeShapeType="1"/>
                  </p:cNvSpPr>
                  <p:nvPr/>
                </p:nvSpPr>
                <p:spPr bwMode="auto">
                  <a:xfrm>
                    <a:off x="1701" y="3113"/>
                    <a:ext cx="1315"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ar-IQ" b="1" smtClean="0">
                      <a:solidFill>
                        <a:srgbClr val="000000"/>
                      </a:solidFill>
                    </a:endParaRPr>
                  </a:p>
                </p:txBody>
              </p:sp>
            </p:grpSp>
          </p:grpSp>
        </p:grpSp>
      </p:grpSp>
      <p:graphicFrame>
        <p:nvGraphicFramePr>
          <p:cNvPr id="31766" name="Object 22"/>
          <p:cNvGraphicFramePr>
            <a:graphicFrameLocks noChangeAspect="1"/>
          </p:cNvGraphicFramePr>
          <p:nvPr/>
        </p:nvGraphicFramePr>
        <p:xfrm>
          <a:off x="7029450" y="2644775"/>
          <a:ext cx="1892300" cy="584200"/>
        </p:xfrm>
        <a:graphic>
          <a:graphicData uri="http://schemas.openxmlformats.org/presentationml/2006/ole">
            <p:oleObj spid="_x0000_s6353" name="Image" r:id="rId4" imgW="1892063" imgH="583921" progId="">
              <p:embed/>
            </p:oleObj>
          </a:graphicData>
        </a:graphic>
      </p:graphicFrame>
      <p:graphicFrame>
        <p:nvGraphicFramePr>
          <p:cNvPr id="31767" name="Object 23"/>
          <p:cNvGraphicFramePr>
            <a:graphicFrameLocks noChangeAspect="1"/>
          </p:cNvGraphicFramePr>
          <p:nvPr/>
        </p:nvGraphicFramePr>
        <p:xfrm>
          <a:off x="7439025" y="5005388"/>
          <a:ext cx="1295400" cy="558800"/>
        </p:xfrm>
        <a:graphic>
          <a:graphicData uri="http://schemas.openxmlformats.org/presentationml/2006/ole">
            <p:oleObj spid="_x0000_s6354" name="Image" r:id="rId5" imgW="1294781" imgH="558730" progId="">
              <p:embed/>
            </p:oleObj>
          </a:graphicData>
        </a:graphic>
      </p:graphicFrame>
      <p:graphicFrame>
        <p:nvGraphicFramePr>
          <p:cNvPr id="31768" name="Object 24"/>
          <p:cNvGraphicFramePr>
            <a:graphicFrameLocks noChangeAspect="1"/>
          </p:cNvGraphicFramePr>
          <p:nvPr/>
        </p:nvGraphicFramePr>
        <p:xfrm>
          <a:off x="1266825" y="6140450"/>
          <a:ext cx="7567613" cy="457200"/>
        </p:xfrm>
        <a:graphic>
          <a:graphicData uri="http://schemas.openxmlformats.org/presentationml/2006/ole">
            <p:oleObj spid="_x0000_s6355" name="Image" r:id="rId6" imgW="7568254" imgH="456821" progId="">
              <p:embed/>
            </p:oleObj>
          </a:graphicData>
        </a:graphic>
      </p:graphicFrame>
    </p:spTree>
    <p:extLst>
      <p:ext uri="{BB962C8B-B14F-4D97-AF65-F5344CB8AC3E}">
        <p14:creationId xmlns="" xmlns:p14="http://schemas.microsoft.com/office/powerpoint/2010/main" val="29273615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79512" y="260648"/>
            <a:ext cx="8856984" cy="4843710"/>
          </a:xfrm>
        </p:spPr>
        <p:txBody>
          <a:bodyPr/>
          <a:lstStyle/>
          <a:p>
            <a:pPr>
              <a:buFont typeface="Arial" panose="020B0604020202020204" pitchFamily="34" charset="0"/>
              <a:buChar char="•"/>
            </a:pPr>
            <a:r>
              <a:rPr lang="en-US" sz="2400" dirty="0" smtClean="0">
                <a:solidFill>
                  <a:srgbClr val="B40C9C"/>
                </a:solidFill>
              </a:rPr>
              <a:t> </a:t>
            </a:r>
            <a:r>
              <a:rPr lang="en-US" sz="2400" i="1" dirty="0" smtClean="0">
                <a:solidFill>
                  <a:srgbClr val="B40C9C"/>
                </a:solidFill>
              </a:rPr>
              <a:t>Fat </a:t>
            </a:r>
            <a:r>
              <a:rPr lang="en-US" sz="2400" i="1" dirty="0">
                <a:solidFill>
                  <a:srgbClr val="B40C9C"/>
                </a:solidFill>
              </a:rPr>
              <a:t>soluble vitamins include  (A, K, E, and D) which are released, absorbed, and transported with the fat of diet</a:t>
            </a:r>
            <a:r>
              <a:rPr lang="en-US" sz="2400" i="1" dirty="0" smtClean="0">
                <a:solidFill>
                  <a:srgbClr val="B40C9C"/>
                </a:solidFill>
              </a:rPr>
              <a:t>.</a:t>
            </a:r>
          </a:p>
          <a:p>
            <a:pPr marL="0" indent="0">
              <a:buNone/>
            </a:pPr>
            <a:endParaRPr lang="en-US" sz="2400" i="1" dirty="0" smtClean="0">
              <a:solidFill>
                <a:srgbClr val="B40C9C"/>
              </a:solidFill>
            </a:endParaRPr>
          </a:p>
          <a:p>
            <a:pPr marL="0" indent="0">
              <a:buNone/>
            </a:pPr>
            <a:endParaRPr lang="en-US" sz="2400" i="1" dirty="0" smtClean="0">
              <a:solidFill>
                <a:srgbClr val="B40C9C"/>
              </a:solidFill>
            </a:endParaRPr>
          </a:p>
          <a:p>
            <a:pPr>
              <a:buFont typeface="Arial" panose="020B0604020202020204" pitchFamily="34" charset="0"/>
              <a:buChar char="•"/>
            </a:pPr>
            <a:r>
              <a:rPr lang="en-US" sz="2400" i="1" dirty="0" smtClean="0">
                <a:solidFill>
                  <a:srgbClr val="B40C9C"/>
                </a:solidFill>
              </a:rPr>
              <a:t> </a:t>
            </a:r>
            <a:r>
              <a:rPr lang="en-US" sz="2400" i="1" dirty="0">
                <a:solidFill>
                  <a:srgbClr val="B40C9C"/>
                </a:solidFill>
              </a:rPr>
              <a:t>They are not readily excreted in urine, and significant quantities are stored in the liver and adipose tissue. </a:t>
            </a:r>
            <a:endParaRPr lang="en-US" sz="2400" i="1" dirty="0" smtClean="0">
              <a:solidFill>
                <a:srgbClr val="B40C9C"/>
              </a:solidFill>
            </a:endParaRPr>
          </a:p>
          <a:p>
            <a:pPr marL="0" indent="0">
              <a:buNone/>
            </a:pPr>
            <a:endParaRPr lang="en-US" sz="2400" i="1" dirty="0" smtClean="0">
              <a:solidFill>
                <a:srgbClr val="B40C9C"/>
              </a:solidFill>
            </a:endParaRPr>
          </a:p>
          <a:p>
            <a:pPr marL="0" indent="0">
              <a:buNone/>
            </a:pPr>
            <a:endParaRPr lang="en-US" sz="2400" i="1" dirty="0" smtClean="0">
              <a:solidFill>
                <a:srgbClr val="B40C9C"/>
              </a:solidFill>
            </a:endParaRPr>
          </a:p>
          <a:p>
            <a:pPr>
              <a:buFont typeface="Arial" panose="020B0604020202020204" pitchFamily="34" charset="0"/>
              <a:buChar char="•"/>
            </a:pPr>
            <a:r>
              <a:rPr lang="en-US" sz="2400" i="1" dirty="0" smtClean="0">
                <a:solidFill>
                  <a:srgbClr val="B40C9C"/>
                </a:solidFill>
              </a:rPr>
              <a:t>Sometimes </a:t>
            </a:r>
            <a:r>
              <a:rPr lang="en-US" sz="2400" i="1" dirty="0">
                <a:solidFill>
                  <a:srgbClr val="B40C9C"/>
                </a:solidFill>
              </a:rPr>
              <a:t>excess intake may lead to accumulation of toxic quantities of these vitamins.</a:t>
            </a:r>
          </a:p>
          <a:p>
            <a:pPr>
              <a:buFont typeface="Arial" panose="020B0604020202020204" pitchFamily="34" charset="0"/>
              <a:buChar char="•"/>
            </a:pPr>
            <a:endParaRPr lang="ar-IQ" sz="2400" dirty="0">
              <a:solidFill>
                <a:srgbClr val="B40C9C"/>
              </a:solidFill>
            </a:endParaRPr>
          </a:p>
        </p:txBody>
      </p:sp>
    </p:spTree>
    <p:extLst>
      <p:ext uri="{BB962C8B-B14F-4D97-AF65-F5344CB8AC3E}">
        <p14:creationId xmlns="" xmlns:p14="http://schemas.microsoft.com/office/powerpoint/2010/main" val="158069098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64024" y="-171400"/>
            <a:ext cx="7543800" cy="1295400"/>
          </a:xfrm>
        </p:spPr>
        <p:txBody>
          <a:bodyPr/>
          <a:lstStyle/>
          <a:p>
            <a:r>
              <a:rPr lang="en-US" i="1" u="sng" dirty="0" smtClean="0"/>
              <a:t>Thiamin:</a:t>
            </a:r>
            <a:endParaRPr lang="ar-IQ" i="1" u="sng" dirty="0"/>
          </a:p>
        </p:txBody>
      </p:sp>
      <p:sp>
        <p:nvSpPr>
          <p:cNvPr id="3" name="عنصر نائب للمحتوى 2"/>
          <p:cNvSpPr>
            <a:spLocks noGrp="1"/>
          </p:cNvSpPr>
          <p:nvPr>
            <p:ph idx="1"/>
          </p:nvPr>
        </p:nvSpPr>
        <p:spPr>
          <a:xfrm>
            <a:off x="464024" y="1340768"/>
            <a:ext cx="8222776" cy="4790157"/>
          </a:xfrm>
        </p:spPr>
        <p:txBody>
          <a:bodyPr/>
          <a:lstStyle/>
          <a:p>
            <a:pPr marL="0" indent="0">
              <a:buNone/>
            </a:pPr>
            <a:r>
              <a:rPr lang="en-US" sz="3200" b="1" dirty="0" smtClean="0">
                <a:solidFill>
                  <a:srgbClr val="B40C9C"/>
                </a:solidFill>
              </a:rPr>
              <a:t>     </a:t>
            </a:r>
            <a:r>
              <a:rPr lang="en-US" sz="3200" b="1" i="1" u="sng" dirty="0" smtClean="0">
                <a:solidFill>
                  <a:srgbClr val="B40C9C"/>
                </a:solidFill>
              </a:rPr>
              <a:t>Important in</a:t>
            </a:r>
            <a:endParaRPr lang="en-US" sz="3200" b="1" i="1" u="sng" dirty="0">
              <a:solidFill>
                <a:srgbClr val="B40C9C"/>
              </a:solidFill>
            </a:endParaRPr>
          </a:p>
          <a:p>
            <a:pPr marL="0" indent="0">
              <a:buNone/>
            </a:pPr>
            <a:r>
              <a:rPr lang="en-US" dirty="0" smtClean="0">
                <a:solidFill>
                  <a:srgbClr val="B40C9C"/>
                </a:solidFill>
              </a:rPr>
              <a:t>   </a:t>
            </a:r>
            <a:r>
              <a:rPr lang="en-US" sz="2400" i="1" dirty="0" smtClean="0">
                <a:solidFill>
                  <a:srgbClr val="B40C9C"/>
                </a:solidFill>
              </a:rPr>
              <a:t>1.</a:t>
            </a:r>
            <a:r>
              <a:rPr lang="en-US" dirty="0" smtClean="0">
                <a:solidFill>
                  <a:srgbClr val="B40C9C"/>
                </a:solidFill>
              </a:rPr>
              <a:t> </a:t>
            </a:r>
            <a:r>
              <a:rPr lang="en-US" sz="2400" i="1" dirty="0" smtClean="0">
                <a:solidFill>
                  <a:srgbClr val="B40C9C"/>
                </a:solidFill>
              </a:rPr>
              <a:t>Producing </a:t>
            </a:r>
            <a:r>
              <a:rPr lang="en-US" sz="2400" i="1" dirty="0">
                <a:solidFill>
                  <a:srgbClr val="B40C9C"/>
                </a:solidFill>
              </a:rPr>
              <a:t>energy from </a:t>
            </a:r>
            <a:r>
              <a:rPr lang="en-US" sz="2400" i="1" dirty="0" smtClean="0">
                <a:solidFill>
                  <a:srgbClr val="B40C9C"/>
                </a:solidFill>
              </a:rPr>
              <a:t>carbohydrates.</a:t>
            </a:r>
          </a:p>
          <a:p>
            <a:pPr marL="0" indent="0">
              <a:buNone/>
            </a:pPr>
            <a:endParaRPr lang="en-US" sz="2400" i="1" dirty="0">
              <a:solidFill>
                <a:srgbClr val="B40C9C"/>
              </a:solidFill>
            </a:endParaRPr>
          </a:p>
          <a:p>
            <a:pPr marL="0" indent="0">
              <a:buNone/>
            </a:pPr>
            <a:r>
              <a:rPr lang="en-US" sz="2400" i="1" dirty="0" smtClean="0">
                <a:solidFill>
                  <a:srgbClr val="B40C9C"/>
                </a:solidFill>
              </a:rPr>
              <a:t>   2. Proper </a:t>
            </a:r>
            <a:r>
              <a:rPr lang="en-US" sz="2400" i="1" dirty="0">
                <a:solidFill>
                  <a:srgbClr val="B40C9C"/>
                </a:solidFill>
              </a:rPr>
              <a:t>nerve </a:t>
            </a:r>
            <a:r>
              <a:rPr lang="en-US" sz="2400" i="1" dirty="0" smtClean="0">
                <a:solidFill>
                  <a:srgbClr val="B40C9C"/>
                </a:solidFill>
              </a:rPr>
              <a:t>function.</a:t>
            </a:r>
          </a:p>
          <a:p>
            <a:pPr marL="0" indent="0">
              <a:buNone/>
            </a:pPr>
            <a:endParaRPr lang="en-US" sz="2400" i="1" dirty="0">
              <a:solidFill>
                <a:srgbClr val="B40C9C"/>
              </a:solidFill>
            </a:endParaRPr>
          </a:p>
          <a:p>
            <a:pPr marL="0" indent="0">
              <a:buNone/>
            </a:pPr>
            <a:r>
              <a:rPr lang="en-US" sz="2400" i="1" dirty="0" smtClean="0">
                <a:solidFill>
                  <a:srgbClr val="B40C9C"/>
                </a:solidFill>
              </a:rPr>
              <a:t>   3. Stabilizing </a:t>
            </a:r>
            <a:r>
              <a:rPr lang="en-US" sz="2400" i="1" dirty="0">
                <a:solidFill>
                  <a:srgbClr val="B40C9C"/>
                </a:solidFill>
              </a:rPr>
              <a:t>the </a:t>
            </a:r>
            <a:r>
              <a:rPr lang="en-US" sz="2400" i="1" dirty="0" smtClean="0">
                <a:solidFill>
                  <a:srgbClr val="B40C9C"/>
                </a:solidFill>
              </a:rPr>
              <a:t>appetite.</a:t>
            </a:r>
          </a:p>
          <a:p>
            <a:pPr marL="0" indent="0">
              <a:buNone/>
            </a:pPr>
            <a:endParaRPr lang="en-US" sz="2400" i="1" dirty="0">
              <a:solidFill>
                <a:srgbClr val="B40C9C"/>
              </a:solidFill>
            </a:endParaRPr>
          </a:p>
          <a:p>
            <a:pPr marL="0" indent="0">
              <a:buNone/>
            </a:pPr>
            <a:r>
              <a:rPr lang="en-US" sz="2400" i="1" dirty="0" smtClean="0">
                <a:solidFill>
                  <a:srgbClr val="B40C9C"/>
                </a:solidFill>
              </a:rPr>
              <a:t>   4. Promoting </a:t>
            </a:r>
            <a:r>
              <a:rPr lang="en-US" sz="2400" i="1" dirty="0">
                <a:solidFill>
                  <a:srgbClr val="B40C9C"/>
                </a:solidFill>
              </a:rPr>
              <a:t>growth and good muscle </a:t>
            </a:r>
            <a:r>
              <a:rPr lang="en-US" sz="2400" i="1" dirty="0" smtClean="0">
                <a:solidFill>
                  <a:srgbClr val="B40C9C"/>
                </a:solidFill>
              </a:rPr>
              <a:t>tone.</a:t>
            </a:r>
          </a:p>
          <a:p>
            <a:pPr marL="0" indent="0">
              <a:buNone/>
            </a:pPr>
            <a:endParaRPr lang="en-US" sz="2400" i="1" dirty="0">
              <a:solidFill>
                <a:srgbClr val="B40C9C"/>
              </a:solidFill>
            </a:endParaRPr>
          </a:p>
          <a:p>
            <a:pPr marL="0" indent="0">
              <a:buNone/>
            </a:pPr>
            <a:r>
              <a:rPr lang="en-US" sz="2400" i="1" dirty="0" smtClean="0">
                <a:solidFill>
                  <a:srgbClr val="B40C9C"/>
                </a:solidFill>
              </a:rPr>
              <a:t>   5. ATP production.</a:t>
            </a:r>
            <a:endParaRPr lang="en-US" sz="2400" i="1" dirty="0">
              <a:solidFill>
                <a:srgbClr val="B40C9C"/>
              </a:solidFill>
            </a:endParaRPr>
          </a:p>
          <a:p>
            <a:endParaRPr lang="ar-IQ" dirty="0">
              <a:solidFill>
                <a:srgbClr val="B40C9C"/>
              </a:solidFill>
            </a:endParaRPr>
          </a:p>
        </p:txBody>
      </p:sp>
    </p:spTree>
    <p:extLst>
      <p:ext uri="{BB962C8B-B14F-4D97-AF65-F5344CB8AC3E}">
        <p14:creationId xmlns="" xmlns:p14="http://schemas.microsoft.com/office/powerpoint/2010/main" val="312421348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6" name="Rectangle 4"/>
          <p:cNvSpPr>
            <a:spLocks noChangeArrowheads="1"/>
          </p:cNvSpPr>
          <p:nvPr/>
        </p:nvSpPr>
        <p:spPr bwMode="auto">
          <a:xfrm>
            <a:off x="439738" y="332656"/>
            <a:ext cx="7758112" cy="9541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marL="609600" indent="-609600">
              <a:defRPr kumimoji="1" sz="2400">
                <a:solidFill>
                  <a:schemeClr val="tx1"/>
                </a:solidFill>
                <a:latin typeface="Times New Roman" pitchFamily="18" charset="0"/>
                <a:ea typeface="SimSun" pitchFamily="2" charset="-122"/>
              </a:defRPr>
            </a:lvl1pPr>
            <a:lvl2pPr>
              <a:defRPr kumimoji="1" sz="2400">
                <a:solidFill>
                  <a:schemeClr val="tx1"/>
                </a:solidFill>
                <a:latin typeface="Times New Roman" pitchFamily="18" charset="0"/>
                <a:ea typeface="SimSun" pitchFamily="2" charset="-122"/>
              </a:defRPr>
            </a:lvl2pPr>
            <a:lvl3pPr>
              <a:defRPr kumimoji="1" sz="2400">
                <a:solidFill>
                  <a:schemeClr val="tx1"/>
                </a:solidFill>
                <a:latin typeface="Times New Roman" pitchFamily="18" charset="0"/>
                <a:ea typeface="SimSun" pitchFamily="2" charset="-122"/>
              </a:defRPr>
            </a:lvl3pPr>
            <a:lvl4pPr>
              <a:defRPr kumimoji="1" sz="2400">
                <a:solidFill>
                  <a:schemeClr val="tx1"/>
                </a:solidFill>
                <a:latin typeface="Times New Roman" pitchFamily="18" charset="0"/>
                <a:ea typeface="SimSun" pitchFamily="2" charset="-122"/>
              </a:defRPr>
            </a:lvl4pPr>
            <a:lvl5pPr>
              <a:defRPr kumimoji="1" sz="2400">
                <a:solidFill>
                  <a:schemeClr val="tx1"/>
                </a:solidFill>
                <a:latin typeface="Times New Roman" pitchFamily="18" charset="0"/>
                <a:ea typeface="SimSun" pitchFamily="2" charset="-122"/>
              </a:defRPr>
            </a:lvl5pPr>
            <a:lvl6pPr algn="l" rtl="0" fontAlgn="base">
              <a:spcBef>
                <a:spcPct val="0"/>
              </a:spcBef>
              <a:spcAft>
                <a:spcPct val="0"/>
              </a:spcAft>
              <a:defRPr kumimoji="1" sz="2400">
                <a:solidFill>
                  <a:schemeClr val="tx1"/>
                </a:solidFill>
                <a:latin typeface="Times New Roman" pitchFamily="18" charset="0"/>
                <a:ea typeface="SimSun" pitchFamily="2" charset="-122"/>
              </a:defRPr>
            </a:lvl6pPr>
            <a:lvl7pPr algn="l" rtl="0" fontAlgn="base">
              <a:spcBef>
                <a:spcPct val="0"/>
              </a:spcBef>
              <a:spcAft>
                <a:spcPct val="0"/>
              </a:spcAft>
              <a:defRPr kumimoji="1" sz="2400">
                <a:solidFill>
                  <a:schemeClr val="tx1"/>
                </a:solidFill>
                <a:latin typeface="Times New Roman" pitchFamily="18" charset="0"/>
                <a:ea typeface="SimSun" pitchFamily="2" charset="-122"/>
              </a:defRPr>
            </a:lvl7pPr>
            <a:lvl8pPr algn="l" rtl="0" fontAlgn="base">
              <a:spcBef>
                <a:spcPct val="0"/>
              </a:spcBef>
              <a:spcAft>
                <a:spcPct val="0"/>
              </a:spcAft>
              <a:defRPr kumimoji="1" sz="2400">
                <a:solidFill>
                  <a:schemeClr val="tx1"/>
                </a:solidFill>
                <a:latin typeface="Times New Roman" pitchFamily="18" charset="0"/>
                <a:ea typeface="SimSun" pitchFamily="2" charset="-122"/>
              </a:defRPr>
            </a:lvl8pPr>
            <a:lvl9pPr algn="l" rtl="0" fontAlgn="base">
              <a:spcBef>
                <a:spcPct val="0"/>
              </a:spcBef>
              <a:spcAft>
                <a:spcPct val="0"/>
              </a:spcAft>
              <a:defRPr kumimoji="1" sz="2400">
                <a:solidFill>
                  <a:schemeClr val="tx1"/>
                </a:solidFill>
                <a:latin typeface="Times New Roman" pitchFamily="18" charset="0"/>
                <a:ea typeface="SimSun" pitchFamily="2" charset="-122"/>
              </a:defRPr>
            </a:lvl9pPr>
          </a:lstStyle>
          <a:p>
            <a:pPr algn="l" rtl="0" fontAlgn="base">
              <a:lnSpc>
                <a:spcPct val="90000"/>
              </a:lnSpc>
              <a:spcBef>
                <a:spcPct val="20000"/>
              </a:spcBef>
              <a:spcAft>
                <a:spcPct val="0"/>
              </a:spcAft>
              <a:buClr>
                <a:srgbClr val="330066"/>
              </a:buClr>
              <a:buSzPct val="75000"/>
              <a:buFont typeface="Wingdings" pitchFamily="2" charset="2"/>
              <a:buNone/>
            </a:pPr>
            <a:r>
              <a:rPr lang="en-US" altLang="zh-CN" sz="2800" b="1" i="1" u="sng" dirty="0" smtClean="0">
                <a:solidFill>
                  <a:srgbClr val="333399"/>
                </a:solidFill>
                <a:latin typeface="Arial" pitchFamily="34" charset="0"/>
              </a:rPr>
              <a:t>Biochemical function and deficiency</a:t>
            </a:r>
          </a:p>
          <a:p>
            <a:pPr algn="l" rtl="0" fontAlgn="base">
              <a:lnSpc>
                <a:spcPct val="90000"/>
              </a:lnSpc>
              <a:spcBef>
                <a:spcPct val="20000"/>
              </a:spcBef>
              <a:spcAft>
                <a:spcPct val="0"/>
              </a:spcAft>
              <a:buClr>
                <a:srgbClr val="330066"/>
              </a:buClr>
              <a:buSzPct val="75000"/>
              <a:buFont typeface="Wingdings" pitchFamily="2" charset="2"/>
              <a:buNone/>
            </a:pPr>
            <a:endParaRPr lang="en-US" altLang="zh-CN" sz="2800" b="1" dirty="0" smtClean="0">
              <a:solidFill>
                <a:srgbClr val="333399"/>
              </a:solidFill>
              <a:latin typeface="Arial" pitchFamily="34" charset="0"/>
            </a:endParaRPr>
          </a:p>
        </p:txBody>
      </p:sp>
      <p:sp>
        <p:nvSpPr>
          <p:cNvPr id="182277" name="Text Box 5"/>
          <p:cNvSpPr txBox="1">
            <a:spLocks noChangeArrowheads="1"/>
          </p:cNvSpPr>
          <p:nvPr/>
        </p:nvSpPr>
        <p:spPr bwMode="auto">
          <a:xfrm>
            <a:off x="1403350" y="1052737"/>
            <a:ext cx="3820277" cy="4801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marL="609600" indent="-609600">
              <a:defRPr kumimoji="1" sz="2400">
                <a:solidFill>
                  <a:schemeClr val="tx1"/>
                </a:solidFill>
                <a:latin typeface="Times New Roman" pitchFamily="18" charset="0"/>
                <a:ea typeface="SimSun" pitchFamily="2" charset="-122"/>
              </a:defRPr>
            </a:lvl1pPr>
            <a:lvl2pPr>
              <a:defRPr kumimoji="1" sz="2400">
                <a:solidFill>
                  <a:schemeClr val="tx1"/>
                </a:solidFill>
                <a:latin typeface="Times New Roman" pitchFamily="18" charset="0"/>
                <a:ea typeface="SimSun" pitchFamily="2" charset="-122"/>
              </a:defRPr>
            </a:lvl2pPr>
            <a:lvl3pPr>
              <a:defRPr kumimoji="1" sz="2400">
                <a:solidFill>
                  <a:schemeClr val="tx1"/>
                </a:solidFill>
                <a:latin typeface="Times New Roman" pitchFamily="18" charset="0"/>
                <a:ea typeface="SimSun" pitchFamily="2" charset="-122"/>
              </a:defRPr>
            </a:lvl3pPr>
            <a:lvl4pPr>
              <a:defRPr kumimoji="1" sz="2400">
                <a:solidFill>
                  <a:schemeClr val="tx1"/>
                </a:solidFill>
                <a:latin typeface="Times New Roman" pitchFamily="18" charset="0"/>
                <a:ea typeface="SimSun" pitchFamily="2" charset="-122"/>
              </a:defRPr>
            </a:lvl4pPr>
            <a:lvl5pPr>
              <a:defRPr kumimoji="1" sz="2400">
                <a:solidFill>
                  <a:schemeClr val="tx1"/>
                </a:solidFill>
                <a:latin typeface="Times New Roman" pitchFamily="18" charset="0"/>
                <a:ea typeface="SimSun" pitchFamily="2" charset="-122"/>
              </a:defRPr>
            </a:lvl5pPr>
            <a:lvl6pPr algn="l" rtl="0" fontAlgn="base">
              <a:spcBef>
                <a:spcPct val="0"/>
              </a:spcBef>
              <a:spcAft>
                <a:spcPct val="0"/>
              </a:spcAft>
              <a:defRPr kumimoji="1" sz="2400">
                <a:solidFill>
                  <a:schemeClr val="tx1"/>
                </a:solidFill>
                <a:latin typeface="Times New Roman" pitchFamily="18" charset="0"/>
                <a:ea typeface="SimSun" pitchFamily="2" charset="-122"/>
              </a:defRPr>
            </a:lvl6pPr>
            <a:lvl7pPr algn="l" rtl="0" fontAlgn="base">
              <a:spcBef>
                <a:spcPct val="0"/>
              </a:spcBef>
              <a:spcAft>
                <a:spcPct val="0"/>
              </a:spcAft>
              <a:defRPr kumimoji="1" sz="2400">
                <a:solidFill>
                  <a:schemeClr val="tx1"/>
                </a:solidFill>
                <a:latin typeface="Times New Roman" pitchFamily="18" charset="0"/>
                <a:ea typeface="SimSun" pitchFamily="2" charset="-122"/>
              </a:defRPr>
            </a:lvl7pPr>
            <a:lvl8pPr algn="l" rtl="0" fontAlgn="base">
              <a:spcBef>
                <a:spcPct val="0"/>
              </a:spcBef>
              <a:spcAft>
                <a:spcPct val="0"/>
              </a:spcAft>
              <a:defRPr kumimoji="1" sz="2400">
                <a:solidFill>
                  <a:schemeClr val="tx1"/>
                </a:solidFill>
                <a:latin typeface="Times New Roman" pitchFamily="18" charset="0"/>
                <a:ea typeface="SimSun" pitchFamily="2" charset="-122"/>
              </a:defRPr>
            </a:lvl8pPr>
            <a:lvl9pPr algn="l" rtl="0" fontAlgn="base">
              <a:spcBef>
                <a:spcPct val="0"/>
              </a:spcBef>
              <a:spcAft>
                <a:spcPct val="0"/>
              </a:spcAft>
              <a:defRPr kumimoji="1" sz="2400">
                <a:solidFill>
                  <a:schemeClr val="tx1"/>
                </a:solidFill>
                <a:latin typeface="Times New Roman" pitchFamily="18" charset="0"/>
                <a:ea typeface="SimSun" pitchFamily="2" charset="-122"/>
              </a:defRPr>
            </a:lvl9pPr>
          </a:lstStyle>
          <a:p>
            <a:pPr algn="l" rtl="0" fontAlgn="base">
              <a:lnSpc>
                <a:spcPct val="90000"/>
              </a:lnSpc>
              <a:spcBef>
                <a:spcPct val="20000"/>
              </a:spcBef>
              <a:spcAft>
                <a:spcPct val="0"/>
              </a:spcAft>
              <a:buClr>
                <a:srgbClr val="330066"/>
              </a:buClr>
              <a:buSzPct val="75000"/>
              <a:buFont typeface="Wingdings" pitchFamily="2" charset="2"/>
              <a:buNone/>
            </a:pPr>
            <a:r>
              <a:rPr lang="en-US" altLang="zh-CN" sz="2800" b="1" i="1" u="sng" dirty="0" smtClean="0">
                <a:solidFill>
                  <a:srgbClr val="333399"/>
                </a:solidFill>
                <a:latin typeface="Arial" pitchFamily="34" charset="0"/>
              </a:rPr>
              <a:t>Biochemical function</a:t>
            </a:r>
            <a:endParaRPr lang="en-US" altLang="zh-CN" sz="2800" b="1" i="1" u="sng" dirty="0" smtClean="0">
              <a:solidFill>
                <a:srgbClr val="333399"/>
              </a:solidFill>
              <a:effectLst>
                <a:outerShdw blurRad="38100" dist="38100" dir="2700000" algn="tl">
                  <a:srgbClr val="C0C0C0"/>
                </a:outerShdw>
              </a:effectLst>
              <a:ea typeface="华文楷体" pitchFamily="2" charset="-122"/>
            </a:endParaRPr>
          </a:p>
        </p:txBody>
      </p:sp>
      <p:sp>
        <p:nvSpPr>
          <p:cNvPr id="182278" name="Rectangle 6"/>
          <p:cNvSpPr>
            <a:spLocks noChangeArrowheads="1"/>
          </p:cNvSpPr>
          <p:nvPr/>
        </p:nvSpPr>
        <p:spPr bwMode="auto">
          <a:xfrm>
            <a:off x="395536" y="1556792"/>
            <a:ext cx="8424935" cy="24622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marL="358775" indent="-358775">
              <a:tabLst>
                <a:tab pos="804863" algn="l"/>
              </a:tabLst>
              <a:defRPr kumimoji="1" sz="2400">
                <a:solidFill>
                  <a:schemeClr val="tx1"/>
                </a:solidFill>
                <a:latin typeface="Times New Roman" pitchFamily="18" charset="0"/>
                <a:ea typeface="SimSun" pitchFamily="2" charset="-122"/>
              </a:defRPr>
            </a:lvl1pPr>
            <a:lvl2pPr marL="895350">
              <a:tabLst>
                <a:tab pos="804863" algn="l"/>
              </a:tabLst>
              <a:defRPr kumimoji="1" sz="2400">
                <a:solidFill>
                  <a:schemeClr val="tx1"/>
                </a:solidFill>
                <a:latin typeface="Times New Roman" pitchFamily="18" charset="0"/>
                <a:ea typeface="SimSun" pitchFamily="2" charset="-122"/>
              </a:defRPr>
            </a:lvl2pPr>
            <a:lvl3pPr marL="1074738">
              <a:tabLst>
                <a:tab pos="804863" algn="l"/>
              </a:tabLst>
              <a:defRPr kumimoji="1" sz="2400">
                <a:solidFill>
                  <a:schemeClr val="tx1"/>
                </a:solidFill>
                <a:latin typeface="Times New Roman" pitchFamily="18" charset="0"/>
                <a:ea typeface="SimSun" pitchFamily="2" charset="-122"/>
              </a:defRPr>
            </a:lvl3pPr>
            <a:lvl4pPr>
              <a:tabLst>
                <a:tab pos="804863" algn="l"/>
              </a:tabLst>
              <a:defRPr kumimoji="1" sz="2400">
                <a:solidFill>
                  <a:schemeClr val="tx1"/>
                </a:solidFill>
                <a:latin typeface="Times New Roman" pitchFamily="18" charset="0"/>
                <a:ea typeface="SimSun" pitchFamily="2" charset="-122"/>
              </a:defRPr>
            </a:lvl4pPr>
            <a:lvl5pPr>
              <a:tabLst>
                <a:tab pos="804863" algn="l"/>
              </a:tabLst>
              <a:defRPr kumimoji="1" sz="2400">
                <a:solidFill>
                  <a:schemeClr val="tx1"/>
                </a:solidFill>
                <a:latin typeface="Times New Roman" pitchFamily="18" charset="0"/>
                <a:ea typeface="SimSun" pitchFamily="2" charset="-122"/>
              </a:defRPr>
            </a:lvl5pPr>
            <a:lvl6pPr algn="l" rtl="0" fontAlgn="base">
              <a:spcBef>
                <a:spcPct val="0"/>
              </a:spcBef>
              <a:spcAft>
                <a:spcPct val="0"/>
              </a:spcAft>
              <a:tabLst>
                <a:tab pos="804863" algn="l"/>
              </a:tabLst>
              <a:defRPr kumimoji="1" sz="2400">
                <a:solidFill>
                  <a:schemeClr val="tx1"/>
                </a:solidFill>
                <a:latin typeface="Times New Roman" pitchFamily="18" charset="0"/>
                <a:ea typeface="SimSun" pitchFamily="2" charset="-122"/>
              </a:defRPr>
            </a:lvl6pPr>
            <a:lvl7pPr algn="l" rtl="0" fontAlgn="base">
              <a:spcBef>
                <a:spcPct val="0"/>
              </a:spcBef>
              <a:spcAft>
                <a:spcPct val="0"/>
              </a:spcAft>
              <a:tabLst>
                <a:tab pos="804863" algn="l"/>
              </a:tabLst>
              <a:defRPr kumimoji="1" sz="2400">
                <a:solidFill>
                  <a:schemeClr val="tx1"/>
                </a:solidFill>
                <a:latin typeface="Times New Roman" pitchFamily="18" charset="0"/>
                <a:ea typeface="SimSun" pitchFamily="2" charset="-122"/>
              </a:defRPr>
            </a:lvl7pPr>
            <a:lvl8pPr algn="l" rtl="0" fontAlgn="base">
              <a:spcBef>
                <a:spcPct val="0"/>
              </a:spcBef>
              <a:spcAft>
                <a:spcPct val="0"/>
              </a:spcAft>
              <a:tabLst>
                <a:tab pos="804863" algn="l"/>
              </a:tabLst>
              <a:defRPr kumimoji="1" sz="2400">
                <a:solidFill>
                  <a:schemeClr val="tx1"/>
                </a:solidFill>
                <a:latin typeface="Times New Roman" pitchFamily="18" charset="0"/>
                <a:ea typeface="SimSun" pitchFamily="2" charset="-122"/>
              </a:defRPr>
            </a:lvl8pPr>
            <a:lvl9pPr algn="l" rtl="0" fontAlgn="base">
              <a:spcBef>
                <a:spcPct val="0"/>
              </a:spcBef>
              <a:spcAft>
                <a:spcPct val="0"/>
              </a:spcAft>
              <a:tabLst>
                <a:tab pos="804863" algn="l"/>
              </a:tabLst>
              <a:defRPr kumimoji="1" sz="2400">
                <a:solidFill>
                  <a:schemeClr val="tx1"/>
                </a:solidFill>
                <a:latin typeface="Times New Roman" pitchFamily="18" charset="0"/>
                <a:ea typeface="SimSun" pitchFamily="2" charset="-122"/>
              </a:defRPr>
            </a:lvl9pPr>
          </a:lstStyle>
          <a:p>
            <a:pPr algn="l" rtl="0"/>
            <a:r>
              <a:rPr lang="en-US" altLang="zh-CN" sz="2800" b="1" dirty="0" smtClean="0">
                <a:solidFill>
                  <a:srgbClr val="D60093"/>
                </a:solidFill>
                <a:latin typeface="Arial" pitchFamily="34" charset="0"/>
                <a:ea typeface="华文楷体" pitchFamily="2" charset="-122"/>
              </a:rPr>
              <a:t>﹡</a:t>
            </a:r>
            <a:r>
              <a:rPr lang="en-US" altLang="zh-CN" sz="2000" b="1" i="1" dirty="0" smtClean="0">
                <a:solidFill>
                  <a:srgbClr val="D60093"/>
                </a:solidFill>
                <a:latin typeface="Arial" pitchFamily="34" charset="0"/>
                <a:ea typeface="华文楷体" pitchFamily="2" charset="-122"/>
              </a:rPr>
              <a:t>TPP: Is a Co-enzyme of </a:t>
            </a:r>
            <a:r>
              <a:rPr kumimoji="0" lang="en-US" altLang="zh-CN" sz="2000" b="1" i="1" dirty="0" smtClean="0">
                <a:solidFill>
                  <a:srgbClr val="D60093"/>
                </a:solidFill>
                <a:latin typeface="Arial" pitchFamily="34" charset="0"/>
              </a:rPr>
              <a:t>oxidative decarboxylation of α–keto  acids   examples  </a:t>
            </a:r>
            <a:r>
              <a:rPr lang="en-US" altLang="ar-IQ" b="1" i="1" dirty="0" smtClean="0">
                <a:solidFill>
                  <a:srgbClr val="A10B8C"/>
                </a:solidFill>
              </a:rPr>
              <a:t>pyruvate dehydrogenase enzyme and</a:t>
            </a:r>
          </a:p>
          <a:p>
            <a:pPr algn="l" rtl="0"/>
            <a:r>
              <a:rPr lang="en-US" altLang="ar-IQ" b="1" i="1" dirty="0" smtClean="0">
                <a:solidFill>
                  <a:srgbClr val="A10B8C"/>
                </a:solidFill>
              </a:rPr>
              <a:t> - </a:t>
            </a:r>
            <a:r>
              <a:rPr lang="el-GR" altLang="ar-IQ" b="1" i="1" dirty="0" smtClean="0">
                <a:solidFill>
                  <a:srgbClr val="A10B8C"/>
                </a:solidFill>
              </a:rPr>
              <a:t>α</a:t>
            </a:r>
            <a:r>
              <a:rPr lang="en-US" altLang="ar-IQ" b="1" i="1" dirty="0" smtClean="0">
                <a:solidFill>
                  <a:srgbClr val="A10B8C"/>
                </a:solidFill>
              </a:rPr>
              <a:t>- ketoglutarate dehydrogenase enzymes </a:t>
            </a:r>
            <a:r>
              <a:rPr kumimoji="0" lang="en-US" altLang="zh-CN" b="1" i="1" dirty="0" smtClean="0">
                <a:solidFill>
                  <a:srgbClr val="D60093"/>
                </a:solidFill>
                <a:latin typeface="Arial" pitchFamily="34" charset="0"/>
              </a:rPr>
              <a:t>and transketolase </a:t>
            </a:r>
            <a:r>
              <a:rPr lang="en-US" altLang="ar-IQ" b="1" i="1" dirty="0" smtClean="0">
                <a:solidFill>
                  <a:srgbClr val="A10B8C"/>
                </a:solidFill>
              </a:rPr>
              <a:t>reaction in pentose phosphate pathway</a:t>
            </a:r>
            <a:r>
              <a:rPr lang="en-US" altLang="ar-IQ" i="1" dirty="0" smtClean="0"/>
              <a:t>.</a:t>
            </a:r>
            <a:endParaRPr lang="el-GR" altLang="ar-IQ" i="1" dirty="0" smtClean="0"/>
          </a:p>
          <a:p>
            <a:pPr algn="just" rtl="0" fontAlgn="base">
              <a:lnSpc>
                <a:spcPct val="110000"/>
              </a:lnSpc>
              <a:spcBef>
                <a:spcPct val="50000"/>
              </a:spcBef>
              <a:spcAft>
                <a:spcPct val="0"/>
              </a:spcAft>
              <a:buClr>
                <a:srgbClr val="669999"/>
              </a:buClr>
              <a:buFont typeface="Wingdings" pitchFamily="2" charset="2"/>
              <a:buNone/>
            </a:pPr>
            <a:r>
              <a:rPr lang="en-US" altLang="zh-CN" sz="2000" b="1" i="1" dirty="0" smtClean="0">
                <a:solidFill>
                  <a:srgbClr val="D60093"/>
                </a:solidFill>
                <a:latin typeface="Arial" pitchFamily="34" charset="0"/>
                <a:ea typeface="华文楷体" pitchFamily="2" charset="-122"/>
              </a:rPr>
              <a:t> With effects in the nerve conduction</a:t>
            </a:r>
            <a:r>
              <a:rPr lang="zh-CN" altLang="en-US" sz="2000" b="1" i="1" dirty="0" smtClean="0">
                <a:solidFill>
                  <a:srgbClr val="D60093"/>
                </a:solidFill>
                <a:latin typeface="Arial" pitchFamily="34" charset="0"/>
                <a:ea typeface="华文楷体" pitchFamily="2" charset="-122"/>
              </a:rPr>
              <a:t>，</a:t>
            </a:r>
            <a:r>
              <a:rPr lang="en-US" altLang="zh-CN" sz="2000" b="1" i="1" dirty="0" smtClean="0">
                <a:solidFill>
                  <a:srgbClr val="D60093"/>
                </a:solidFill>
                <a:latin typeface="Arial" pitchFamily="34" charset="0"/>
                <a:ea typeface="华文楷体" pitchFamily="2" charset="-122"/>
              </a:rPr>
              <a:t>inhibiting the </a:t>
            </a:r>
            <a:r>
              <a:rPr lang="en-US" altLang="zh-CN" sz="2000" b="1" i="1" dirty="0" smtClean="0">
                <a:solidFill>
                  <a:srgbClr val="D60093"/>
                </a:solidFill>
                <a:latin typeface="Arial" pitchFamily="34" charset="0"/>
              </a:rPr>
              <a:t>cholinesterase</a:t>
            </a:r>
            <a:r>
              <a:rPr lang="en-US" altLang="zh-CN" sz="2000" b="1" i="1" dirty="0" smtClean="0">
                <a:solidFill>
                  <a:srgbClr val="D60093"/>
                </a:solidFill>
                <a:latin typeface="Arial" pitchFamily="34" charset="0"/>
                <a:ea typeface="华文楷体" pitchFamily="2" charset="-122"/>
              </a:rPr>
              <a:t> activity.</a:t>
            </a:r>
          </a:p>
        </p:txBody>
      </p:sp>
      <p:sp>
        <p:nvSpPr>
          <p:cNvPr id="182279" name="Rectangle 7"/>
          <p:cNvSpPr>
            <a:spLocks noChangeArrowheads="1"/>
          </p:cNvSpPr>
          <p:nvPr/>
        </p:nvSpPr>
        <p:spPr bwMode="auto">
          <a:xfrm>
            <a:off x="539553" y="3429000"/>
            <a:ext cx="5688632" cy="17635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a:solidFill>
                  <a:schemeClr val="tx1"/>
                </a:solidFill>
                <a:latin typeface="Times New Roman" pitchFamily="18" charset="0"/>
                <a:ea typeface="SimSun" pitchFamily="2" charset="-122"/>
              </a:defRPr>
            </a:lvl1pPr>
            <a:lvl2pPr marL="712788" indent="-179388">
              <a:defRPr kumimoji="1" sz="2400">
                <a:solidFill>
                  <a:schemeClr val="tx1"/>
                </a:solidFill>
                <a:latin typeface="Times New Roman" pitchFamily="18" charset="0"/>
                <a:ea typeface="SimSun" pitchFamily="2" charset="-122"/>
              </a:defRPr>
            </a:lvl2pPr>
            <a:lvl3pPr>
              <a:defRPr kumimoji="1" sz="2400">
                <a:solidFill>
                  <a:schemeClr val="tx1"/>
                </a:solidFill>
                <a:latin typeface="Times New Roman" pitchFamily="18" charset="0"/>
                <a:ea typeface="SimSun" pitchFamily="2" charset="-122"/>
              </a:defRPr>
            </a:lvl3pPr>
            <a:lvl4pPr>
              <a:defRPr kumimoji="1" sz="2400">
                <a:solidFill>
                  <a:schemeClr val="tx1"/>
                </a:solidFill>
                <a:latin typeface="Times New Roman" pitchFamily="18" charset="0"/>
                <a:ea typeface="SimSun" pitchFamily="2" charset="-122"/>
              </a:defRPr>
            </a:lvl4pPr>
            <a:lvl5pPr>
              <a:defRPr kumimoji="1" sz="2400">
                <a:solidFill>
                  <a:schemeClr val="tx1"/>
                </a:solidFill>
                <a:latin typeface="Times New Roman" pitchFamily="18" charset="0"/>
                <a:ea typeface="SimSun" pitchFamily="2" charset="-122"/>
              </a:defRPr>
            </a:lvl5pPr>
            <a:lvl6pPr algn="l" rtl="0" fontAlgn="base">
              <a:spcBef>
                <a:spcPct val="0"/>
              </a:spcBef>
              <a:spcAft>
                <a:spcPct val="0"/>
              </a:spcAft>
              <a:defRPr kumimoji="1" sz="2400">
                <a:solidFill>
                  <a:schemeClr val="tx1"/>
                </a:solidFill>
                <a:latin typeface="Times New Roman" pitchFamily="18" charset="0"/>
                <a:ea typeface="SimSun" pitchFamily="2" charset="-122"/>
              </a:defRPr>
            </a:lvl6pPr>
            <a:lvl7pPr algn="l" rtl="0" fontAlgn="base">
              <a:spcBef>
                <a:spcPct val="0"/>
              </a:spcBef>
              <a:spcAft>
                <a:spcPct val="0"/>
              </a:spcAft>
              <a:defRPr kumimoji="1" sz="2400">
                <a:solidFill>
                  <a:schemeClr val="tx1"/>
                </a:solidFill>
                <a:latin typeface="Times New Roman" pitchFamily="18" charset="0"/>
                <a:ea typeface="SimSun" pitchFamily="2" charset="-122"/>
              </a:defRPr>
            </a:lvl7pPr>
            <a:lvl8pPr algn="l" rtl="0" fontAlgn="base">
              <a:spcBef>
                <a:spcPct val="0"/>
              </a:spcBef>
              <a:spcAft>
                <a:spcPct val="0"/>
              </a:spcAft>
              <a:defRPr kumimoji="1" sz="2400">
                <a:solidFill>
                  <a:schemeClr val="tx1"/>
                </a:solidFill>
                <a:latin typeface="Times New Roman" pitchFamily="18" charset="0"/>
                <a:ea typeface="SimSun" pitchFamily="2" charset="-122"/>
              </a:defRPr>
            </a:lvl8pPr>
            <a:lvl9pPr algn="l" rtl="0" fontAlgn="base">
              <a:spcBef>
                <a:spcPct val="0"/>
              </a:spcBef>
              <a:spcAft>
                <a:spcPct val="0"/>
              </a:spcAft>
              <a:defRPr kumimoji="1" sz="2400">
                <a:solidFill>
                  <a:schemeClr val="tx1"/>
                </a:solidFill>
                <a:latin typeface="Times New Roman" pitchFamily="18" charset="0"/>
                <a:ea typeface="SimSun" pitchFamily="2" charset="-122"/>
              </a:defRPr>
            </a:lvl9pPr>
          </a:lstStyle>
          <a:p>
            <a:pPr lvl="1" algn="l" rtl="0" fontAlgn="base">
              <a:lnSpc>
                <a:spcPct val="105000"/>
              </a:lnSpc>
              <a:spcBef>
                <a:spcPct val="20000"/>
              </a:spcBef>
              <a:spcAft>
                <a:spcPct val="0"/>
              </a:spcAft>
              <a:buClr>
                <a:srgbClr val="330066"/>
              </a:buClr>
              <a:buSzPct val="75000"/>
              <a:buFont typeface="Wingdings" pitchFamily="2" charset="2"/>
              <a:buNone/>
            </a:pPr>
            <a:endParaRPr lang="en-US" altLang="zh-CN" sz="3200" b="1" i="1" u="sng" dirty="0" smtClean="0">
              <a:solidFill>
                <a:srgbClr val="333399"/>
              </a:solidFill>
              <a:latin typeface="Arial" pitchFamily="34" charset="0"/>
            </a:endParaRPr>
          </a:p>
          <a:p>
            <a:pPr lvl="1" algn="l" rtl="0" fontAlgn="base">
              <a:lnSpc>
                <a:spcPct val="105000"/>
              </a:lnSpc>
              <a:spcBef>
                <a:spcPct val="20000"/>
              </a:spcBef>
              <a:spcAft>
                <a:spcPct val="0"/>
              </a:spcAft>
              <a:buClr>
                <a:srgbClr val="330066"/>
              </a:buClr>
              <a:buSzPct val="75000"/>
              <a:buFont typeface="Wingdings" pitchFamily="2" charset="2"/>
              <a:buNone/>
            </a:pPr>
            <a:r>
              <a:rPr lang="en-US" altLang="zh-CN" sz="3200" b="1" i="1" u="sng" dirty="0" smtClean="0">
                <a:solidFill>
                  <a:srgbClr val="333399"/>
                </a:solidFill>
                <a:latin typeface="Arial" pitchFamily="34" charset="0"/>
              </a:rPr>
              <a:t>Deficiency</a:t>
            </a:r>
            <a:r>
              <a:rPr lang="en-US" altLang="zh-CN" sz="3200" u="sng" dirty="0" smtClean="0">
                <a:solidFill>
                  <a:srgbClr val="333399"/>
                </a:solidFill>
                <a:latin typeface="Arial" pitchFamily="34" charset="0"/>
              </a:rPr>
              <a:t> </a:t>
            </a:r>
          </a:p>
          <a:p>
            <a:pPr lvl="1" algn="l" rtl="0" fontAlgn="base">
              <a:lnSpc>
                <a:spcPct val="105000"/>
              </a:lnSpc>
              <a:spcBef>
                <a:spcPct val="20000"/>
              </a:spcBef>
              <a:spcAft>
                <a:spcPct val="0"/>
              </a:spcAft>
              <a:buClr>
                <a:srgbClr val="330066"/>
              </a:buClr>
              <a:buSzPct val="75000"/>
              <a:buFont typeface="Wingdings" pitchFamily="2" charset="2"/>
              <a:buNone/>
            </a:pPr>
            <a:r>
              <a:rPr lang="en-US" altLang="zh-CN" sz="2800" b="1" i="1" dirty="0" smtClean="0">
                <a:solidFill>
                  <a:srgbClr val="D60093"/>
                </a:solidFill>
                <a:ea typeface="华文楷体" pitchFamily="2" charset="-122"/>
              </a:rPr>
              <a:t>﹡B</a:t>
            </a:r>
            <a:r>
              <a:rPr kumimoji="0" lang="en-US" altLang="zh-CN" sz="2000" b="1" i="1" dirty="0" smtClean="0">
                <a:solidFill>
                  <a:srgbClr val="D60093"/>
                </a:solidFill>
                <a:latin typeface="Arial" pitchFamily="34" charset="0"/>
              </a:rPr>
              <a:t>eriberi</a:t>
            </a:r>
            <a:r>
              <a:rPr lang="zh-CN" altLang="en-US" sz="2000" b="1" i="1" dirty="0" smtClean="0">
                <a:solidFill>
                  <a:srgbClr val="D60093"/>
                </a:solidFill>
                <a:latin typeface="Arial" pitchFamily="34" charset="0"/>
              </a:rPr>
              <a:t>，</a:t>
            </a:r>
            <a:r>
              <a:rPr lang="en-US" altLang="zh-CN" sz="2000" b="1" i="1" dirty="0" smtClean="0">
                <a:solidFill>
                  <a:srgbClr val="D60093"/>
                </a:solidFill>
                <a:latin typeface="Arial" pitchFamily="34" charset="0"/>
              </a:rPr>
              <a:t>peripheral Neuritis </a:t>
            </a:r>
            <a:r>
              <a:rPr lang="en-US" altLang="zh-CN" sz="2000" b="1" dirty="0" smtClean="0">
                <a:solidFill>
                  <a:srgbClr val="D60093"/>
                </a:solidFill>
                <a:latin typeface="Arial" pitchFamily="34" charset="0"/>
              </a:rPr>
              <a:t>.</a:t>
            </a:r>
          </a:p>
        </p:txBody>
      </p:sp>
    </p:spTree>
    <p:extLst>
      <p:ext uri="{BB962C8B-B14F-4D97-AF65-F5344CB8AC3E}">
        <p14:creationId xmlns="" xmlns:p14="http://schemas.microsoft.com/office/powerpoint/2010/main" val="312704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82276"/>
                                        </p:tgtEl>
                                        <p:attrNameLst>
                                          <p:attrName>style.visibility</p:attrName>
                                        </p:attrNameLst>
                                      </p:cBhvr>
                                      <p:to>
                                        <p:strVal val="visible"/>
                                      </p:to>
                                    </p:set>
                                    <p:animEffect transition="in" filter="randombar(horizontal)">
                                      <p:cBhvr>
                                        <p:cTn id="7" dur="500"/>
                                        <p:tgtEl>
                                          <p:spTgt spid="1822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182277"/>
                                        </p:tgtEl>
                                        <p:attrNameLst>
                                          <p:attrName>style.visibility</p:attrName>
                                        </p:attrNameLst>
                                      </p:cBhvr>
                                      <p:to>
                                        <p:strVal val="visible"/>
                                      </p:to>
                                    </p:set>
                                    <p:anim calcmode="lin" valueType="num">
                                      <p:cBhvr>
                                        <p:cTn id="12" dur="500" fill="hold"/>
                                        <p:tgtEl>
                                          <p:spTgt spid="182277"/>
                                        </p:tgtEl>
                                        <p:attrNameLst>
                                          <p:attrName>ppt_w</p:attrName>
                                        </p:attrNameLst>
                                      </p:cBhvr>
                                      <p:tavLst>
                                        <p:tav tm="0">
                                          <p:val>
                                            <p:fltVal val="0"/>
                                          </p:val>
                                        </p:tav>
                                        <p:tav tm="100000">
                                          <p:val>
                                            <p:strVal val="#ppt_w"/>
                                          </p:val>
                                        </p:tav>
                                      </p:tavLst>
                                    </p:anim>
                                    <p:anim calcmode="lin" valueType="num">
                                      <p:cBhvr>
                                        <p:cTn id="13" dur="500" fill="hold"/>
                                        <p:tgtEl>
                                          <p:spTgt spid="182277"/>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182278"/>
                                        </p:tgtEl>
                                        <p:attrNameLst>
                                          <p:attrName>style.visibility</p:attrName>
                                        </p:attrNameLst>
                                      </p:cBhvr>
                                      <p:to>
                                        <p:strVal val="visible"/>
                                      </p:to>
                                    </p:set>
                                    <p:animEffect transition="in" filter="wipe(up)">
                                      <p:cBhvr>
                                        <p:cTn id="17" dur="500"/>
                                        <p:tgtEl>
                                          <p:spTgt spid="18227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82279"/>
                                        </p:tgtEl>
                                        <p:attrNameLst>
                                          <p:attrName>style.visibility</p:attrName>
                                        </p:attrNameLst>
                                      </p:cBhvr>
                                      <p:to>
                                        <p:strVal val="visible"/>
                                      </p:to>
                                    </p:set>
                                    <p:animEffect transition="in" filter="wipe(up)">
                                      <p:cBhvr>
                                        <p:cTn id="22" dur="500"/>
                                        <p:tgtEl>
                                          <p:spTgt spid="182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6" grpId="0"/>
      <p:bldP spid="182277" grpId="0"/>
      <p:bldP spid="182278" grpId="0"/>
      <p:bldP spid="18227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07504" y="260648"/>
            <a:ext cx="7893496" cy="648072"/>
          </a:xfrm>
        </p:spPr>
        <p:txBody>
          <a:bodyPr/>
          <a:lstStyle/>
          <a:p>
            <a:r>
              <a:rPr lang="en-US" i="1" u="sng" dirty="0">
                <a:solidFill>
                  <a:srgbClr val="A10B8C"/>
                </a:solidFill>
              </a:rPr>
              <a:t>Sources of B-1</a:t>
            </a:r>
            <a:endParaRPr lang="ar-IQ" i="1" u="sng" dirty="0">
              <a:solidFill>
                <a:srgbClr val="A10B8C"/>
              </a:solidFill>
            </a:endParaRPr>
          </a:p>
        </p:txBody>
      </p:sp>
      <p:sp>
        <p:nvSpPr>
          <p:cNvPr id="3" name="عنصر نائب للمحتوى 2"/>
          <p:cNvSpPr>
            <a:spLocks noGrp="1"/>
          </p:cNvSpPr>
          <p:nvPr>
            <p:ph idx="1"/>
          </p:nvPr>
        </p:nvSpPr>
        <p:spPr>
          <a:xfrm>
            <a:off x="107504" y="1052736"/>
            <a:ext cx="8579296" cy="5078189"/>
          </a:xfrm>
        </p:spPr>
        <p:txBody>
          <a:bodyPr/>
          <a:lstStyle/>
          <a:p>
            <a:r>
              <a:rPr lang="en-US" sz="2400" b="1" i="1" dirty="0" smtClean="0">
                <a:solidFill>
                  <a:srgbClr val="B40C9C"/>
                </a:solidFill>
              </a:rPr>
              <a:t>Pork.</a:t>
            </a:r>
          </a:p>
          <a:p>
            <a:pPr marL="0" indent="0">
              <a:buNone/>
            </a:pPr>
            <a:endParaRPr lang="en-US" sz="2400" b="1" i="1" dirty="0" smtClean="0">
              <a:solidFill>
                <a:srgbClr val="B40C9C"/>
              </a:solidFill>
            </a:endParaRPr>
          </a:p>
          <a:p>
            <a:r>
              <a:rPr lang="en-US" sz="2400" b="1" i="1" dirty="0" smtClean="0">
                <a:solidFill>
                  <a:srgbClr val="B40C9C"/>
                </a:solidFill>
              </a:rPr>
              <a:t>Fish.</a:t>
            </a:r>
          </a:p>
          <a:p>
            <a:pPr marL="0" indent="0">
              <a:buNone/>
            </a:pPr>
            <a:endParaRPr lang="en-US" sz="2400" b="1" i="1" dirty="0" smtClean="0">
              <a:solidFill>
                <a:srgbClr val="B40C9C"/>
              </a:solidFill>
            </a:endParaRPr>
          </a:p>
          <a:p>
            <a:r>
              <a:rPr lang="en-US" sz="2400" b="1" i="1" dirty="0" smtClean="0">
                <a:solidFill>
                  <a:srgbClr val="B40C9C"/>
                </a:solidFill>
              </a:rPr>
              <a:t>Liver.</a:t>
            </a:r>
          </a:p>
          <a:p>
            <a:pPr marL="0" indent="0">
              <a:buNone/>
            </a:pPr>
            <a:endParaRPr lang="en-US" sz="2400" b="1" i="1" dirty="0">
              <a:solidFill>
                <a:srgbClr val="B40C9C"/>
              </a:solidFill>
            </a:endParaRPr>
          </a:p>
          <a:p>
            <a:r>
              <a:rPr lang="en-US" sz="2400" b="1" i="1" dirty="0" smtClean="0">
                <a:solidFill>
                  <a:srgbClr val="B40C9C"/>
                </a:solidFill>
              </a:rPr>
              <a:t>Legumes.</a:t>
            </a:r>
          </a:p>
          <a:p>
            <a:pPr marL="0" indent="0">
              <a:buNone/>
            </a:pPr>
            <a:endParaRPr lang="en-US" sz="2400" b="1" i="1" dirty="0">
              <a:solidFill>
                <a:srgbClr val="B40C9C"/>
              </a:solidFill>
            </a:endParaRPr>
          </a:p>
          <a:p>
            <a:r>
              <a:rPr lang="en-US" sz="2400" b="1" i="1" dirty="0" smtClean="0">
                <a:solidFill>
                  <a:srgbClr val="B40C9C"/>
                </a:solidFill>
              </a:rPr>
              <a:t>Nuts.</a:t>
            </a:r>
          </a:p>
          <a:p>
            <a:pPr marL="0" indent="0">
              <a:buNone/>
            </a:pPr>
            <a:endParaRPr lang="en-US" sz="2400" b="1" i="1" dirty="0">
              <a:solidFill>
                <a:srgbClr val="B40C9C"/>
              </a:solidFill>
            </a:endParaRPr>
          </a:p>
          <a:p>
            <a:r>
              <a:rPr lang="en-US" sz="2400" b="1" i="1" dirty="0">
                <a:solidFill>
                  <a:srgbClr val="B40C9C"/>
                </a:solidFill>
              </a:rPr>
              <a:t>Whole grain or enriched breads and </a:t>
            </a:r>
            <a:r>
              <a:rPr lang="en-US" sz="2400" b="1" i="1" dirty="0" smtClean="0">
                <a:solidFill>
                  <a:srgbClr val="B40C9C"/>
                </a:solidFill>
              </a:rPr>
              <a:t>cereals.</a:t>
            </a:r>
            <a:endParaRPr lang="en-US" sz="2400" b="1" i="1" dirty="0">
              <a:solidFill>
                <a:srgbClr val="B40C9C"/>
              </a:solidFill>
            </a:endParaRPr>
          </a:p>
          <a:p>
            <a:endParaRPr lang="ar-IQ" sz="2400" b="1" i="1" dirty="0">
              <a:solidFill>
                <a:srgbClr val="B40C9C"/>
              </a:solidFill>
            </a:endParaRPr>
          </a:p>
        </p:txBody>
      </p:sp>
    </p:spTree>
    <p:extLst>
      <p:ext uri="{BB962C8B-B14F-4D97-AF65-F5344CB8AC3E}">
        <p14:creationId xmlns="" xmlns:p14="http://schemas.microsoft.com/office/powerpoint/2010/main" val="363387861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1" i="1" u="sng" dirty="0">
                <a:solidFill>
                  <a:schemeClr val="tx2">
                    <a:lumMod val="60000"/>
                    <a:lumOff val="40000"/>
                  </a:schemeClr>
                </a:solidFill>
              </a:rPr>
              <a:t>Recommendations</a:t>
            </a:r>
            <a:endParaRPr lang="ar-IQ" b="1" i="1" u="sng" dirty="0">
              <a:solidFill>
                <a:schemeClr val="tx2">
                  <a:lumMod val="60000"/>
                  <a:lumOff val="40000"/>
                </a:schemeClr>
              </a:solidFill>
            </a:endParaRPr>
          </a:p>
        </p:txBody>
      </p:sp>
      <p:sp>
        <p:nvSpPr>
          <p:cNvPr id="3" name="عنصر نائب للمحتوى 2"/>
          <p:cNvSpPr>
            <a:spLocks noGrp="1"/>
          </p:cNvSpPr>
          <p:nvPr>
            <p:ph sz="half" idx="1"/>
          </p:nvPr>
        </p:nvSpPr>
        <p:spPr>
          <a:xfrm>
            <a:off x="457200" y="1719263"/>
            <a:ext cx="6851104" cy="4411662"/>
          </a:xfrm>
        </p:spPr>
        <p:txBody>
          <a:bodyPr>
            <a:normAutofit/>
          </a:bodyPr>
          <a:lstStyle/>
          <a:p>
            <a:pPr marL="0" indent="0" algn="l" rtl="0">
              <a:buNone/>
            </a:pPr>
            <a:r>
              <a:rPr lang="en-US" dirty="0" smtClean="0">
                <a:solidFill>
                  <a:srgbClr val="B40C9C"/>
                </a:solidFill>
              </a:rPr>
              <a:t>      </a:t>
            </a:r>
          </a:p>
          <a:p>
            <a:pPr marL="0" indent="0" algn="l" rtl="0">
              <a:buNone/>
            </a:pPr>
            <a:r>
              <a:rPr lang="en-US" b="1" i="1" dirty="0">
                <a:solidFill>
                  <a:srgbClr val="B40C9C"/>
                </a:solidFill>
              </a:rPr>
              <a:t> </a:t>
            </a:r>
            <a:r>
              <a:rPr lang="en-US" b="1" i="1" dirty="0" smtClean="0">
                <a:solidFill>
                  <a:srgbClr val="B40C9C"/>
                </a:solidFill>
              </a:rPr>
              <a:t>    Men = 1.2  mg/day.</a:t>
            </a:r>
          </a:p>
          <a:p>
            <a:pPr marL="0" indent="0" algn="l" rtl="0">
              <a:buNone/>
            </a:pPr>
            <a:endParaRPr lang="en-US" b="1" i="1" dirty="0">
              <a:solidFill>
                <a:srgbClr val="B40C9C"/>
              </a:solidFill>
            </a:endParaRPr>
          </a:p>
          <a:p>
            <a:pPr marL="0" indent="0" algn="l" rtl="0">
              <a:buNone/>
            </a:pPr>
            <a:endParaRPr lang="en-US" b="1" i="1" dirty="0">
              <a:solidFill>
                <a:srgbClr val="B40C9C"/>
              </a:solidFill>
            </a:endParaRPr>
          </a:p>
          <a:p>
            <a:pPr marL="0" indent="0" algn="l" rtl="0">
              <a:buNone/>
            </a:pPr>
            <a:r>
              <a:rPr lang="en-US" b="1" i="1" dirty="0" smtClean="0">
                <a:solidFill>
                  <a:srgbClr val="B40C9C"/>
                </a:solidFill>
              </a:rPr>
              <a:t>     Women = 1.1 mg/day.</a:t>
            </a:r>
            <a:endParaRPr lang="en-US" b="1" i="1" dirty="0">
              <a:solidFill>
                <a:srgbClr val="B40C9C"/>
              </a:solidFill>
            </a:endParaRPr>
          </a:p>
          <a:p>
            <a:pPr algn="l" rtl="0"/>
            <a:endParaRPr lang="ar-IQ" dirty="0">
              <a:solidFill>
                <a:srgbClr val="B40C9C"/>
              </a:solidFill>
            </a:endParaRPr>
          </a:p>
        </p:txBody>
      </p:sp>
    </p:spTree>
    <p:extLst>
      <p:ext uri="{BB962C8B-B14F-4D97-AF65-F5344CB8AC3E}">
        <p14:creationId xmlns="" xmlns:p14="http://schemas.microsoft.com/office/powerpoint/2010/main" val="176093531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60648"/>
            <a:ext cx="7543800" cy="720080"/>
          </a:xfrm>
        </p:spPr>
        <p:txBody>
          <a:bodyPr/>
          <a:lstStyle/>
          <a:p>
            <a:r>
              <a:rPr lang="en-US" i="1" u="sng" dirty="0" smtClean="0">
                <a:solidFill>
                  <a:srgbClr val="A10B8C"/>
                </a:solidFill>
              </a:rPr>
              <a:t>Deficiency</a:t>
            </a:r>
            <a:endParaRPr lang="ar-IQ" i="1" u="sng" dirty="0">
              <a:solidFill>
                <a:srgbClr val="A10B8C"/>
              </a:solidFill>
            </a:endParaRPr>
          </a:p>
        </p:txBody>
      </p:sp>
      <p:sp>
        <p:nvSpPr>
          <p:cNvPr id="3" name="عنصر نائب للمحتوى 2"/>
          <p:cNvSpPr>
            <a:spLocks noGrp="1"/>
          </p:cNvSpPr>
          <p:nvPr>
            <p:ph idx="1"/>
          </p:nvPr>
        </p:nvSpPr>
        <p:spPr>
          <a:xfrm>
            <a:off x="107504" y="980728"/>
            <a:ext cx="8579296" cy="5150197"/>
          </a:xfrm>
        </p:spPr>
        <p:txBody>
          <a:bodyPr/>
          <a:lstStyle/>
          <a:p>
            <a:r>
              <a:rPr lang="en-US" sz="2400" i="1" dirty="0">
                <a:solidFill>
                  <a:srgbClr val="B40C9C"/>
                </a:solidFill>
              </a:rPr>
              <a:t>Loss of </a:t>
            </a:r>
            <a:r>
              <a:rPr lang="en-US" sz="2400" i="1" dirty="0" smtClean="0">
                <a:solidFill>
                  <a:srgbClr val="B40C9C"/>
                </a:solidFill>
              </a:rPr>
              <a:t>appetite.</a:t>
            </a:r>
            <a:endParaRPr lang="en-US" sz="2400" i="1" dirty="0">
              <a:solidFill>
                <a:srgbClr val="B40C9C"/>
              </a:solidFill>
            </a:endParaRPr>
          </a:p>
          <a:p>
            <a:endParaRPr lang="en-US" sz="2400" i="1" dirty="0" smtClean="0">
              <a:solidFill>
                <a:srgbClr val="B40C9C"/>
              </a:solidFill>
            </a:endParaRPr>
          </a:p>
          <a:p>
            <a:r>
              <a:rPr lang="en-US" sz="2400" i="1" dirty="0" smtClean="0">
                <a:solidFill>
                  <a:srgbClr val="B40C9C"/>
                </a:solidFill>
              </a:rPr>
              <a:t>Weakness </a:t>
            </a:r>
            <a:r>
              <a:rPr lang="en-US" sz="2400" i="1" dirty="0">
                <a:solidFill>
                  <a:srgbClr val="B40C9C"/>
                </a:solidFill>
              </a:rPr>
              <a:t>&amp; Feeling </a:t>
            </a:r>
            <a:r>
              <a:rPr lang="en-US" sz="2400" i="1" dirty="0" smtClean="0">
                <a:solidFill>
                  <a:srgbClr val="B40C9C"/>
                </a:solidFill>
              </a:rPr>
              <a:t>tired.</a:t>
            </a:r>
            <a:endParaRPr lang="en-US" sz="2400" i="1" dirty="0">
              <a:solidFill>
                <a:srgbClr val="B40C9C"/>
              </a:solidFill>
            </a:endParaRPr>
          </a:p>
          <a:p>
            <a:endParaRPr lang="en-US" sz="2400" i="1" dirty="0" smtClean="0">
              <a:solidFill>
                <a:srgbClr val="B40C9C"/>
              </a:solidFill>
            </a:endParaRPr>
          </a:p>
          <a:p>
            <a:r>
              <a:rPr lang="en-US" sz="2400" i="1" dirty="0" smtClean="0">
                <a:solidFill>
                  <a:srgbClr val="B40C9C"/>
                </a:solidFill>
              </a:rPr>
              <a:t>Insomnia.</a:t>
            </a:r>
            <a:endParaRPr lang="en-US" sz="2400" i="1" dirty="0">
              <a:solidFill>
                <a:srgbClr val="B40C9C"/>
              </a:solidFill>
            </a:endParaRPr>
          </a:p>
          <a:p>
            <a:endParaRPr lang="en-US" sz="2400" i="1" dirty="0" smtClean="0">
              <a:solidFill>
                <a:srgbClr val="B40C9C"/>
              </a:solidFill>
            </a:endParaRPr>
          </a:p>
          <a:p>
            <a:r>
              <a:rPr lang="en-US" sz="2400" i="1" dirty="0" smtClean="0">
                <a:solidFill>
                  <a:srgbClr val="B40C9C"/>
                </a:solidFill>
              </a:rPr>
              <a:t>Loss </a:t>
            </a:r>
            <a:r>
              <a:rPr lang="en-US" sz="2400" i="1" dirty="0">
                <a:solidFill>
                  <a:srgbClr val="B40C9C"/>
                </a:solidFill>
              </a:rPr>
              <a:t>of </a:t>
            </a:r>
            <a:r>
              <a:rPr lang="en-US" sz="2400" i="1" dirty="0" smtClean="0">
                <a:solidFill>
                  <a:srgbClr val="B40C9C"/>
                </a:solidFill>
              </a:rPr>
              <a:t>weight.</a:t>
            </a:r>
            <a:endParaRPr lang="en-US" sz="2400" i="1" dirty="0">
              <a:solidFill>
                <a:srgbClr val="B40C9C"/>
              </a:solidFill>
            </a:endParaRPr>
          </a:p>
          <a:p>
            <a:endParaRPr lang="en-US" sz="2400" i="1" dirty="0" smtClean="0">
              <a:solidFill>
                <a:srgbClr val="B40C9C"/>
              </a:solidFill>
            </a:endParaRPr>
          </a:p>
          <a:p>
            <a:r>
              <a:rPr lang="en-US" sz="2400" i="1" dirty="0" smtClean="0">
                <a:solidFill>
                  <a:srgbClr val="B40C9C"/>
                </a:solidFill>
              </a:rPr>
              <a:t>Depression.</a:t>
            </a:r>
            <a:endParaRPr lang="en-US" sz="2400" i="1" dirty="0">
              <a:solidFill>
                <a:srgbClr val="B40C9C"/>
              </a:solidFill>
            </a:endParaRPr>
          </a:p>
          <a:p>
            <a:endParaRPr lang="en-US" sz="2400" i="1" dirty="0" smtClean="0">
              <a:solidFill>
                <a:srgbClr val="B40C9C"/>
              </a:solidFill>
            </a:endParaRPr>
          </a:p>
          <a:p>
            <a:r>
              <a:rPr lang="en-US" sz="2400" i="1" dirty="0" smtClean="0">
                <a:solidFill>
                  <a:srgbClr val="B40C9C"/>
                </a:solidFill>
              </a:rPr>
              <a:t>Heart </a:t>
            </a:r>
            <a:r>
              <a:rPr lang="en-US" sz="2400" i="1" dirty="0">
                <a:solidFill>
                  <a:srgbClr val="B40C9C"/>
                </a:solidFill>
              </a:rPr>
              <a:t>&amp; Gastrointestinal </a:t>
            </a:r>
            <a:r>
              <a:rPr lang="en-US" sz="2400" i="1" dirty="0" smtClean="0">
                <a:solidFill>
                  <a:srgbClr val="B40C9C"/>
                </a:solidFill>
              </a:rPr>
              <a:t>problems.</a:t>
            </a:r>
            <a:endParaRPr lang="en-US" sz="2400" i="1" dirty="0">
              <a:solidFill>
                <a:srgbClr val="B40C9C"/>
              </a:solidFill>
            </a:endParaRPr>
          </a:p>
          <a:p>
            <a:endParaRPr lang="ar-IQ" dirty="0">
              <a:solidFill>
                <a:srgbClr val="B40C9C"/>
              </a:solidFill>
            </a:endParaRPr>
          </a:p>
        </p:txBody>
      </p:sp>
    </p:spTree>
    <p:extLst>
      <p:ext uri="{BB962C8B-B14F-4D97-AF65-F5344CB8AC3E}">
        <p14:creationId xmlns="" xmlns:p14="http://schemas.microsoft.com/office/powerpoint/2010/main" val="79243740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65538" name="Rectangle 3"/>
          <p:cNvSpPr>
            <a:spLocks noGrp="1" noChangeArrowheads="1"/>
          </p:cNvSpPr>
          <p:nvPr>
            <p:ph idx="1"/>
          </p:nvPr>
        </p:nvSpPr>
        <p:spPr>
          <a:xfrm>
            <a:off x="251520" y="548681"/>
            <a:ext cx="8568952" cy="5472608"/>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lnSpcReduction="10000"/>
          </a:bodyPr>
          <a:lstStyle/>
          <a:p>
            <a:pPr marL="420624" indent="-384048" algn="l" rtl="0" eaLnBrk="1" fontAlgn="auto" hangingPunct="1">
              <a:spcAft>
                <a:spcPts val="0"/>
              </a:spcAft>
              <a:buFontTx/>
              <a:buNone/>
              <a:defRPr/>
            </a:pPr>
            <a:r>
              <a:rPr lang="en-US" sz="3200" b="1" i="1" u="sng" dirty="0" smtClean="0">
                <a:solidFill>
                  <a:srgbClr val="FF0000"/>
                </a:solidFill>
              </a:rPr>
              <a:t>Deficiency:</a:t>
            </a:r>
          </a:p>
          <a:p>
            <a:pPr marL="420624" indent="-384048" algn="l" rtl="0" eaLnBrk="1" fontAlgn="auto" hangingPunct="1">
              <a:spcAft>
                <a:spcPts val="0"/>
              </a:spcAft>
              <a:buFontTx/>
              <a:buNone/>
              <a:defRPr/>
            </a:pPr>
            <a:r>
              <a:rPr lang="en-US" sz="2800" b="1" i="1" u="sng" dirty="0" smtClean="0">
                <a:solidFill>
                  <a:srgbClr val="A10B8C"/>
                </a:solidFill>
              </a:rPr>
              <a:t>Can result in three distinct syndromes</a:t>
            </a:r>
          </a:p>
          <a:p>
            <a:pPr marL="420624" indent="-384048" algn="l" rtl="0" eaLnBrk="1" fontAlgn="auto" hangingPunct="1">
              <a:spcAft>
                <a:spcPts val="0"/>
              </a:spcAft>
              <a:buFontTx/>
              <a:buNone/>
              <a:defRPr/>
            </a:pPr>
            <a:r>
              <a:rPr lang="en-US" sz="2800" b="1" i="1" dirty="0" smtClean="0">
                <a:solidFill>
                  <a:srgbClr val="A10B8C"/>
                </a:solidFill>
              </a:rPr>
              <a:t>  1. </a:t>
            </a:r>
            <a:r>
              <a:rPr lang="en-US" sz="2400" b="1" i="1" dirty="0" smtClean="0">
                <a:solidFill>
                  <a:srgbClr val="A10B8C"/>
                </a:solidFill>
              </a:rPr>
              <a:t>A chronic peripheral neuritis  which may</a:t>
            </a:r>
          </a:p>
          <a:p>
            <a:pPr marL="420624" indent="-384048" algn="l" rtl="0" eaLnBrk="1" fontAlgn="auto" hangingPunct="1">
              <a:spcAft>
                <a:spcPts val="0"/>
              </a:spcAft>
              <a:buFontTx/>
              <a:buNone/>
              <a:defRPr/>
            </a:pPr>
            <a:r>
              <a:rPr lang="en-US" sz="2400" b="1" i="1" dirty="0" smtClean="0">
                <a:solidFill>
                  <a:srgbClr val="A10B8C"/>
                </a:solidFill>
              </a:rPr>
              <a:t>   occur alone (Dry beriberi) or</a:t>
            </a:r>
          </a:p>
          <a:p>
            <a:pPr marL="420624" indent="-384048" algn="l" rtl="0" eaLnBrk="1" fontAlgn="auto" hangingPunct="1">
              <a:spcAft>
                <a:spcPts val="0"/>
              </a:spcAft>
              <a:buFontTx/>
              <a:buNone/>
              <a:defRPr/>
            </a:pPr>
            <a:r>
              <a:rPr lang="en-US" sz="2400" b="1" i="1" dirty="0" smtClean="0">
                <a:solidFill>
                  <a:srgbClr val="A10B8C"/>
                </a:solidFill>
              </a:rPr>
              <a:t> </a:t>
            </a:r>
          </a:p>
          <a:p>
            <a:pPr marL="420624" indent="-384048" algn="l" rtl="0" eaLnBrk="1" fontAlgn="auto" hangingPunct="1">
              <a:spcAft>
                <a:spcPts val="0"/>
              </a:spcAft>
              <a:buFontTx/>
              <a:buNone/>
              <a:defRPr/>
            </a:pPr>
            <a:r>
              <a:rPr lang="en-US" sz="2400" b="1" i="1" dirty="0" smtClean="0">
                <a:solidFill>
                  <a:srgbClr val="A10B8C"/>
                </a:solidFill>
              </a:rPr>
              <a:t>  2.May be associated with heart failure and</a:t>
            </a:r>
          </a:p>
          <a:p>
            <a:pPr>
              <a:buNone/>
            </a:pPr>
            <a:r>
              <a:rPr lang="en-US" sz="2400" b="1" i="1" dirty="0">
                <a:solidFill>
                  <a:srgbClr val="A10B8C"/>
                </a:solidFill>
              </a:rPr>
              <a:t> </a:t>
            </a:r>
            <a:r>
              <a:rPr lang="en-US" sz="2400" b="1" i="1" dirty="0" smtClean="0">
                <a:solidFill>
                  <a:srgbClr val="A10B8C"/>
                </a:solidFill>
              </a:rPr>
              <a:t>   edema (Wet beriberi).</a:t>
            </a:r>
          </a:p>
          <a:p>
            <a:pPr>
              <a:buNone/>
            </a:pPr>
            <a:r>
              <a:rPr lang="en-US" altLang="ar-IQ" sz="2800" b="1" dirty="0" smtClean="0">
                <a:solidFill>
                  <a:srgbClr val="A10B8C"/>
                </a:solidFill>
              </a:rPr>
              <a:t> </a:t>
            </a:r>
          </a:p>
          <a:p>
            <a:pPr>
              <a:buNone/>
            </a:pPr>
            <a:r>
              <a:rPr lang="en-US" altLang="ar-IQ" sz="2800" b="1" dirty="0">
                <a:solidFill>
                  <a:srgbClr val="A10B8C"/>
                </a:solidFill>
              </a:rPr>
              <a:t> </a:t>
            </a:r>
            <a:r>
              <a:rPr lang="en-US" altLang="ar-IQ" sz="2800" b="1" dirty="0" smtClean="0">
                <a:solidFill>
                  <a:srgbClr val="A10B8C"/>
                </a:solidFill>
              </a:rPr>
              <a:t>  3</a:t>
            </a:r>
            <a:r>
              <a:rPr lang="en-US" altLang="ar-IQ" sz="2800" b="1" dirty="0">
                <a:solidFill>
                  <a:srgbClr val="A10B8C"/>
                </a:solidFill>
              </a:rPr>
              <a:t>. </a:t>
            </a:r>
            <a:r>
              <a:rPr lang="en-US" altLang="ar-IQ" sz="2400" b="1" i="1" dirty="0">
                <a:solidFill>
                  <a:srgbClr val="A10B8C"/>
                </a:solidFill>
              </a:rPr>
              <a:t>Acute pernicious beriberi in which </a:t>
            </a:r>
            <a:r>
              <a:rPr lang="en-US" altLang="ar-IQ" sz="2400" b="1" i="1" dirty="0" smtClean="0">
                <a:solidFill>
                  <a:srgbClr val="A10B8C"/>
                </a:solidFill>
              </a:rPr>
              <a:t>heart failure </a:t>
            </a:r>
            <a:r>
              <a:rPr lang="en-US" altLang="ar-IQ" sz="2400" b="1" i="1" dirty="0">
                <a:solidFill>
                  <a:srgbClr val="A10B8C"/>
                </a:solidFill>
              </a:rPr>
              <a:t>and metabolic </a:t>
            </a:r>
            <a:r>
              <a:rPr lang="en-US" altLang="ar-IQ" sz="2400" b="1" i="1" dirty="0" smtClean="0">
                <a:solidFill>
                  <a:srgbClr val="A10B8C"/>
                </a:solidFill>
              </a:rPr>
              <a:t>abnormalities </a:t>
            </a:r>
            <a:r>
              <a:rPr lang="en-US" altLang="ar-IQ" sz="2400" b="1" i="1" dirty="0">
                <a:solidFill>
                  <a:srgbClr val="A10B8C"/>
                </a:solidFill>
              </a:rPr>
              <a:t>predominate without peripheral </a:t>
            </a:r>
            <a:r>
              <a:rPr lang="en-US" altLang="ar-IQ" sz="2400" b="1" i="1" dirty="0" smtClean="0">
                <a:solidFill>
                  <a:srgbClr val="A10B8C"/>
                </a:solidFill>
              </a:rPr>
              <a:t>neuritis.</a:t>
            </a:r>
            <a:endParaRPr lang="en-US" sz="2400" b="1" i="1" dirty="0" smtClean="0">
              <a:solidFill>
                <a:srgbClr val="A10B8C"/>
              </a:solidFill>
            </a:endParaRPr>
          </a:p>
          <a:p>
            <a:pPr marL="420624" indent="-384048" algn="l" rtl="0" eaLnBrk="1" fontAlgn="auto" hangingPunct="1">
              <a:spcAft>
                <a:spcPts val="0"/>
              </a:spcAft>
              <a:buFontTx/>
              <a:buNone/>
              <a:defRPr/>
            </a:pPr>
            <a:r>
              <a:rPr lang="en-US" sz="2600" b="1" i="1" dirty="0">
                <a:solidFill>
                  <a:srgbClr val="A10B8C"/>
                </a:solidFill>
              </a:rPr>
              <a:t> </a:t>
            </a:r>
            <a:endParaRPr lang="en-US" sz="2600" b="1" i="1" dirty="0" smtClean="0">
              <a:solidFill>
                <a:srgbClr val="A10B8C"/>
              </a:solidFill>
            </a:endParaRPr>
          </a:p>
          <a:p>
            <a:pPr marL="420624" indent="-384048" algn="l" rtl="0" eaLnBrk="1" fontAlgn="auto" hangingPunct="1">
              <a:spcAft>
                <a:spcPts val="0"/>
              </a:spcAft>
              <a:buFontTx/>
              <a:buNone/>
              <a:defRPr/>
            </a:pPr>
            <a:endParaRPr lang="en-US" sz="2800" i="1" dirty="0" smtClean="0"/>
          </a:p>
        </p:txBody>
      </p:sp>
      <p:sp>
        <p:nvSpPr>
          <p:cNvPr id="63491" name="عنصر نائب لرقم الشريحة 4"/>
          <p:cNvSpPr>
            <a:spLocks noGrp="1"/>
          </p:cNvSpPr>
          <p:nvPr>
            <p:ph type="sldNum" sz="quarter" idx="12"/>
          </p:nvPr>
        </p:nvSpPr>
        <p:spPr/>
        <p:txBody>
          <a:bodyPr/>
          <a:lstStyle/>
          <a:p>
            <a:pPr>
              <a:defRPr/>
            </a:pPr>
            <a:fld id="{489841BB-A43C-4E35-95B0-4F5A7FA16C16}" type="slidenum">
              <a:rPr lang="ar-SA">
                <a:solidFill>
                  <a:srgbClr val="D4D2D0">
                    <a:shade val="50000"/>
                  </a:srgbClr>
                </a:solidFill>
              </a:rPr>
              <a:pPr>
                <a:defRPr/>
              </a:pPr>
              <a:t>65</a:t>
            </a:fld>
            <a:endParaRPr lang="en-US">
              <a:solidFill>
                <a:srgbClr val="D4D2D0">
                  <a:shade val="50000"/>
                </a:srgbClr>
              </a:solidFill>
            </a:endParaRPr>
          </a:p>
        </p:txBody>
      </p:sp>
    </p:spTree>
    <p:extLst>
      <p:ext uri="{BB962C8B-B14F-4D97-AF65-F5344CB8AC3E}">
        <p14:creationId xmlns="" xmlns:p14="http://schemas.microsoft.com/office/powerpoint/2010/main" val="16866917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withEffect">
                                  <p:stCondLst>
                                    <p:cond delay="0"/>
                                  </p:stCondLst>
                                  <p:childTnLst>
                                    <p:set>
                                      <p:cBhvr>
                                        <p:cTn id="6" dur="1" fill="hold">
                                          <p:stCondLst>
                                            <p:cond delay="0"/>
                                          </p:stCondLst>
                                        </p:cTn>
                                        <p:tgtEl>
                                          <p:spTgt spid="65538">
                                            <p:bg/>
                                          </p:spTgt>
                                        </p:tgtEl>
                                        <p:attrNameLst>
                                          <p:attrName>style.visibility</p:attrName>
                                        </p:attrNameLst>
                                      </p:cBhvr>
                                      <p:to>
                                        <p:strVal val="visible"/>
                                      </p:to>
                                    </p:set>
                                    <p:animEffect transition="in" filter="wheel(1)">
                                      <p:cBhvr>
                                        <p:cTn id="7" dur="500"/>
                                        <p:tgtEl>
                                          <p:spTgt spid="65538">
                                            <p:bg/>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5538">
                                            <p:txEl>
                                              <p:pRg st="0" end="0"/>
                                            </p:txEl>
                                          </p:spTgt>
                                        </p:tgtEl>
                                        <p:attrNameLst>
                                          <p:attrName>style.visibility</p:attrName>
                                        </p:attrNameLst>
                                      </p:cBhvr>
                                      <p:to>
                                        <p:strVal val="visible"/>
                                      </p:to>
                                    </p:set>
                                    <p:animEffect transition="in" filter="wheel(1)">
                                      <p:cBhvr>
                                        <p:cTn id="12" dur="500"/>
                                        <p:tgtEl>
                                          <p:spTgt spid="65538">
                                            <p:txEl>
                                              <p:pRg st="0" end="0"/>
                                            </p:txEl>
                                          </p:spTgt>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65538">
                                            <p:txEl>
                                              <p:pRg st="1" end="1"/>
                                            </p:txEl>
                                          </p:spTgt>
                                        </p:tgtEl>
                                        <p:attrNameLst>
                                          <p:attrName>style.visibility</p:attrName>
                                        </p:attrNameLst>
                                      </p:cBhvr>
                                      <p:to>
                                        <p:strVal val="visible"/>
                                      </p:to>
                                    </p:set>
                                    <p:animEffect transition="in" filter="wheel(1)">
                                      <p:cBhvr>
                                        <p:cTn id="15" dur="500"/>
                                        <p:tgtEl>
                                          <p:spTgt spid="65538">
                                            <p:txEl>
                                              <p:pRg st="1" end="1"/>
                                            </p:txEl>
                                          </p:spTgt>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65538">
                                            <p:txEl>
                                              <p:pRg st="2" end="2"/>
                                            </p:txEl>
                                          </p:spTgt>
                                        </p:tgtEl>
                                        <p:attrNameLst>
                                          <p:attrName>style.visibility</p:attrName>
                                        </p:attrNameLst>
                                      </p:cBhvr>
                                      <p:to>
                                        <p:strVal val="visible"/>
                                      </p:to>
                                    </p:set>
                                    <p:animEffect transition="in" filter="wheel(1)">
                                      <p:cBhvr>
                                        <p:cTn id="18" dur="500"/>
                                        <p:tgtEl>
                                          <p:spTgt spid="65538">
                                            <p:txEl>
                                              <p:pRg st="2" end="2"/>
                                            </p:txEl>
                                          </p:spTgt>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65538">
                                            <p:txEl>
                                              <p:pRg st="3" end="3"/>
                                            </p:txEl>
                                          </p:spTgt>
                                        </p:tgtEl>
                                        <p:attrNameLst>
                                          <p:attrName>style.visibility</p:attrName>
                                        </p:attrNameLst>
                                      </p:cBhvr>
                                      <p:to>
                                        <p:strVal val="visible"/>
                                      </p:to>
                                    </p:set>
                                    <p:animEffect transition="in" filter="wheel(1)">
                                      <p:cBhvr>
                                        <p:cTn id="21" dur="500"/>
                                        <p:tgtEl>
                                          <p:spTgt spid="65538">
                                            <p:txEl>
                                              <p:pRg st="3" end="3"/>
                                            </p:txEl>
                                          </p:spTgt>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65538">
                                            <p:txEl>
                                              <p:pRg st="4" end="4"/>
                                            </p:txEl>
                                          </p:spTgt>
                                        </p:tgtEl>
                                        <p:attrNameLst>
                                          <p:attrName>style.visibility</p:attrName>
                                        </p:attrNameLst>
                                      </p:cBhvr>
                                      <p:to>
                                        <p:strVal val="visible"/>
                                      </p:to>
                                    </p:set>
                                    <p:animEffect transition="in" filter="wheel(1)">
                                      <p:cBhvr>
                                        <p:cTn id="24" dur="500"/>
                                        <p:tgtEl>
                                          <p:spTgt spid="65538">
                                            <p:txEl>
                                              <p:pRg st="4" end="4"/>
                                            </p:txEl>
                                          </p:spTgt>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65538">
                                            <p:txEl>
                                              <p:pRg st="5" end="5"/>
                                            </p:txEl>
                                          </p:spTgt>
                                        </p:tgtEl>
                                        <p:attrNameLst>
                                          <p:attrName>style.visibility</p:attrName>
                                        </p:attrNameLst>
                                      </p:cBhvr>
                                      <p:to>
                                        <p:strVal val="visible"/>
                                      </p:to>
                                    </p:set>
                                    <p:animEffect transition="in" filter="wheel(1)">
                                      <p:cBhvr>
                                        <p:cTn id="27" dur="500"/>
                                        <p:tgtEl>
                                          <p:spTgt spid="65538">
                                            <p:txEl>
                                              <p:pRg st="5" end="5"/>
                                            </p:txEl>
                                          </p:spTgt>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65538">
                                            <p:txEl>
                                              <p:pRg st="6" end="6"/>
                                            </p:txEl>
                                          </p:spTgt>
                                        </p:tgtEl>
                                        <p:attrNameLst>
                                          <p:attrName>style.visibility</p:attrName>
                                        </p:attrNameLst>
                                      </p:cBhvr>
                                      <p:to>
                                        <p:strVal val="visible"/>
                                      </p:to>
                                    </p:set>
                                    <p:animEffect transition="in" filter="wheel(1)">
                                      <p:cBhvr>
                                        <p:cTn id="30" dur="500"/>
                                        <p:tgtEl>
                                          <p:spTgt spid="65538">
                                            <p:txEl>
                                              <p:pRg st="6" end="6"/>
                                            </p:txEl>
                                          </p:spTgt>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65538">
                                            <p:txEl>
                                              <p:pRg st="7" end="7"/>
                                            </p:txEl>
                                          </p:spTgt>
                                        </p:tgtEl>
                                        <p:attrNameLst>
                                          <p:attrName>style.visibility</p:attrName>
                                        </p:attrNameLst>
                                      </p:cBhvr>
                                      <p:to>
                                        <p:strVal val="visible"/>
                                      </p:to>
                                    </p:set>
                                    <p:animEffect transition="in" filter="wheel(1)">
                                      <p:cBhvr>
                                        <p:cTn id="33" dur="500"/>
                                        <p:tgtEl>
                                          <p:spTgt spid="65538">
                                            <p:txEl>
                                              <p:pRg st="7" end="7"/>
                                            </p:txEl>
                                          </p:spTgt>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65538">
                                            <p:txEl>
                                              <p:pRg st="8" end="8"/>
                                            </p:txEl>
                                          </p:spTgt>
                                        </p:tgtEl>
                                        <p:attrNameLst>
                                          <p:attrName>style.visibility</p:attrName>
                                        </p:attrNameLst>
                                      </p:cBhvr>
                                      <p:to>
                                        <p:strVal val="visible"/>
                                      </p:to>
                                    </p:set>
                                    <p:animEffect transition="in" filter="wheel(1)">
                                      <p:cBhvr>
                                        <p:cTn id="36" dur="500"/>
                                        <p:tgtEl>
                                          <p:spTgt spid="65538">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65538">
                                            <p:txEl>
                                              <p:pRg st="9" end="9"/>
                                            </p:txEl>
                                          </p:spTgt>
                                        </p:tgtEl>
                                        <p:attrNameLst>
                                          <p:attrName>style.visibility</p:attrName>
                                        </p:attrNameLst>
                                      </p:cBhvr>
                                      <p:to>
                                        <p:strVal val="visible"/>
                                      </p:to>
                                    </p:set>
                                    <p:animEffect transition="in" filter="wheel(1)">
                                      <p:cBhvr>
                                        <p:cTn id="41" dur="500"/>
                                        <p:tgtEl>
                                          <p:spTgt spid="6553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build="p"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idx="1"/>
          </p:nvPr>
        </p:nvSpPr>
        <p:spPr>
          <a:xfrm>
            <a:off x="395288" y="188913"/>
            <a:ext cx="7633096" cy="6030912"/>
          </a:xfrm>
        </p:spPr>
        <p:txBody>
          <a:bodyPr/>
          <a:lstStyle/>
          <a:p>
            <a:pPr marL="1801813" indent="-1801813" algn="just">
              <a:buFont typeface="Wingdings" pitchFamily="2" charset="2"/>
              <a:buNone/>
            </a:pPr>
            <a:r>
              <a:rPr lang="en-US" altLang="zh-CN" b="1" dirty="0">
                <a:solidFill>
                  <a:srgbClr val="0000CC"/>
                </a:solidFill>
              </a:rPr>
              <a:t>                </a:t>
            </a:r>
            <a:r>
              <a:rPr lang="en-US" altLang="zh-CN" b="1" dirty="0" smtClean="0">
                <a:solidFill>
                  <a:srgbClr val="0000CC"/>
                </a:solidFill>
              </a:rPr>
              <a:t>        </a:t>
            </a:r>
            <a:r>
              <a:rPr lang="en-US" altLang="zh-CN" b="1" i="1" u="sng" dirty="0">
                <a:solidFill>
                  <a:srgbClr val="0000CC"/>
                </a:solidFill>
              </a:rPr>
              <a:t>Vitamin B</a:t>
            </a:r>
            <a:r>
              <a:rPr lang="en-US" altLang="zh-CN" b="1" i="1" u="sng" baseline="-25000" dirty="0">
                <a:solidFill>
                  <a:srgbClr val="0000CC"/>
                </a:solidFill>
              </a:rPr>
              <a:t>2 </a:t>
            </a:r>
          </a:p>
          <a:p>
            <a:pPr marL="1801813" indent="-1801813" algn="just">
              <a:buFont typeface="Wingdings" pitchFamily="2" charset="2"/>
              <a:buNone/>
            </a:pPr>
            <a:r>
              <a:rPr lang="en-US" altLang="zh-CN" b="1" i="1" baseline="-25000" dirty="0">
                <a:solidFill>
                  <a:srgbClr val="0000CC"/>
                </a:solidFill>
              </a:rPr>
              <a:t>                         </a:t>
            </a:r>
            <a:r>
              <a:rPr lang="en-US" altLang="zh-CN" b="1" i="1" baseline="-25000" dirty="0" smtClean="0">
                <a:solidFill>
                  <a:srgbClr val="0000CC"/>
                </a:solidFill>
              </a:rPr>
              <a:t>            </a:t>
            </a:r>
            <a:r>
              <a:rPr lang="en-US" altLang="zh-CN" b="1" i="1" dirty="0">
                <a:solidFill>
                  <a:srgbClr val="0000CC"/>
                </a:solidFill>
              </a:rPr>
              <a:t>(</a:t>
            </a:r>
            <a:r>
              <a:rPr lang="en-US" altLang="zh-CN" b="1" i="1" dirty="0">
                <a:solidFill>
                  <a:srgbClr val="FF3300"/>
                </a:solidFill>
              </a:rPr>
              <a:t>riboflavin</a:t>
            </a:r>
            <a:r>
              <a:rPr lang="en-US" altLang="zh-CN" b="1" i="1" dirty="0">
                <a:solidFill>
                  <a:srgbClr val="0000CC"/>
                </a:solidFill>
              </a:rPr>
              <a:t>)</a:t>
            </a:r>
            <a:endParaRPr lang="en-US" altLang="zh-CN" i="1" dirty="0">
              <a:solidFill>
                <a:srgbClr val="0000CC"/>
              </a:solidFill>
            </a:endParaRPr>
          </a:p>
          <a:p>
            <a:pPr marL="1801813" indent="-1801813" algn="just">
              <a:buFont typeface="Wingdings" pitchFamily="2" charset="2"/>
              <a:buNone/>
            </a:pPr>
            <a:endParaRPr lang="en-US" altLang="zh-CN" b="1" baseline="-25000" dirty="0">
              <a:solidFill>
                <a:srgbClr val="0000CC"/>
              </a:solidFill>
            </a:endParaRPr>
          </a:p>
          <a:p>
            <a:pPr marL="1801813" indent="-1801813" algn="just">
              <a:buFont typeface="Wingdings" pitchFamily="2" charset="2"/>
              <a:buNone/>
            </a:pPr>
            <a:endParaRPr lang="en-US" altLang="zh-CN" b="1" dirty="0">
              <a:solidFill>
                <a:srgbClr val="D60093"/>
              </a:solidFill>
            </a:endParaRPr>
          </a:p>
          <a:p>
            <a:pPr marL="1801813" indent="-1801813" algn="just">
              <a:buFont typeface="Wingdings" pitchFamily="2" charset="2"/>
              <a:buNone/>
            </a:pPr>
            <a:r>
              <a:rPr lang="en-US" altLang="zh-CN" b="1" dirty="0"/>
              <a:t>                      </a:t>
            </a:r>
          </a:p>
          <a:p>
            <a:pPr marL="1801813" indent="-1801813" algn="just">
              <a:buFont typeface="Wingdings" pitchFamily="2" charset="2"/>
              <a:buNone/>
            </a:pPr>
            <a:r>
              <a:rPr lang="en-US" altLang="zh-CN" b="1" dirty="0">
                <a:solidFill>
                  <a:srgbClr val="FDFED6"/>
                </a:solidFill>
              </a:rPr>
              <a:t>                  </a:t>
            </a:r>
          </a:p>
        </p:txBody>
      </p:sp>
      <p:sp>
        <p:nvSpPr>
          <p:cNvPr id="33799" name="Rectangle 7"/>
          <p:cNvSpPr>
            <a:spLocks noChangeArrowheads="1"/>
          </p:cNvSpPr>
          <p:nvPr/>
        </p:nvSpPr>
        <p:spPr bwMode="auto">
          <a:xfrm>
            <a:off x="2700338" y="6237288"/>
            <a:ext cx="1079500" cy="360362"/>
          </a:xfrm>
          <a:prstGeom prst="rect">
            <a:avLst/>
          </a:prstGeom>
          <a:solidFill>
            <a:schemeClr val="bg1"/>
          </a:solidFill>
          <a:ln>
            <a:noFill/>
          </a:ln>
          <a:effectLst/>
          <a:extLs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33800" name="Rectangle 8"/>
          <p:cNvSpPr>
            <a:spLocks noChangeArrowheads="1"/>
          </p:cNvSpPr>
          <p:nvPr/>
        </p:nvSpPr>
        <p:spPr bwMode="auto">
          <a:xfrm>
            <a:off x="539552" y="1951038"/>
            <a:ext cx="7704856" cy="24068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a:solidFill>
                  <a:schemeClr val="tx1"/>
                </a:solidFill>
                <a:latin typeface="Times New Roman" pitchFamily="18" charset="0"/>
                <a:ea typeface="SimSun" pitchFamily="2" charset="-122"/>
              </a:defRPr>
            </a:lvl1pPr>
            <a:lvl2pPr marL="715963">
              <a:defRPr kumimoji="1" sz="2400">
                <a:solidFill>
                  <a:schemeClr val="tx1"/>
                </a:solidFill>
                <a:latin typeface="Times New Roman" pitchFamily="18" charset="0"/>
                <a:ea typeface="SimSun" pitchFamily="2" charset="-122"/>
              </a:defRPr>
            </a:lvl2pPr>
            <a:lvl3pPr marL="3581400">
              <a:defRPr kumimoji="1" sz="2400">
                <a:solidFill>
                  <a:schemeClr val="tx1"/>
                </a:solidFill>
                <a:latin typeface="Times New Roman" pitchFamily="18" charset="0"/>
                <a:ea typeface="SimSun" pitchFamily="2" charset="-122"/>
              </a:defRPr>
            </a:lvl3pPr>
            <a:lvl4pPr marL="4217988">
              <a:defRPr kumimoji="1" sz="2400">
                <a:solidFill>
                  <a:schemeClr val="tx1"/>
                </a:solidFill>
                <a:latin typeface="Times New Roman" pitchFamily="18" charset="0"/>
                <a:ea typeface="SimSun" pitchFamily="2" charset="-122"/>
              </a:defRPr>
            </a:lvl4pPr>
            <a:lvl5pPr marL="4397375">
              <a:defRPr kumimoji="1" sz="2400">
                <a:solidFill>
                  <a:schemeClr val="tx1"/>
                </a:solidFill>
                <a:latin typeface="Times New Roman" pitchFamily="18" charset="0"/>
                <a:ea typeface="SimSun" pitchFamily="2" charset="-122"/>
              </a:defRPr>
            </a:lvl5pPr>
            <a:lvl6pPr marL="4854575" algn="l" rtl="0" fontAlgn="base">
              <a:spcBef>
                <a:spcPct val="0"/>
              </a:spcBef>
              <a:spcAft>
                <a:spcPct val="0"/>
              </a:spcAft>
              <a:defRPr kumimoji="1" sz="2400">
                <a:solidFill>
                  <a:schemeClr val="tx1"/>
                </a:solidFill>
                <a:latin typeface="Times New Roman" pitchFamily="18" charset="0"/>
                <a:ea typeface="SimSun" pitchFamily="2" charset="-122"/>
              </a:defRPr>
            </a:lvl6pPr>
            <a:lvl7pPr marL="5311775" algn="l" rtl="0" fontAlgn="base">
              <a:spcBef>
                <a:spcPct val="0"/>
              </a:spcBef>
              <a:spcAft>
                <a:spcPct val="0"/>
              </a:spcAft>
              <a:defRPr kumimoji="1" sz="2400">
                <a:solidFill>
                  <a:schemeClr val="tx1"/>
                </a:solidFill>
                <a:latin typeface="Times New Roman" pitchFamily="18" charset="0"/>
                <a:ea typeface="SimSun" pitchFamily="2" charset="-122"/>
              </a:defRPr>
            </a:lvl7pPr>
            <a:lvl8pPr marL="5768975" algn="l" rtl="0" fontAlgn="base">
              <a:spcBef>
                <a:spcPct val="0"/>
              </a:spcBef>
              <a:spcAft>
                <a:spcPct val="0"/>
              </a:spcAft>
              <a:defRPr kumimoji="1" sz="2400">
                <a:solidFill>
                  <a:schemeClr val="tx1"/>
                </a:solidFill>
                <a:latin typeface="Times New Roman" pitchFamily="18" charset="0"/>
                <a:ea typeface="SimSun" pitchFamily="2" charset="-122"/>
              </a:defRPr>
            </a:lvl8pPr>
            <a:lvl9pPr marL="6226175" algn="l" rtl="0" fontAlgn="base">
              <a:spcBef>
                <a:spcPct val="0"/>
              </a:spcBef>
              <a:spcAft>
                <a:spcPct val="0"/>
              </a:spcAft>
              <a:defRPr kumimoji="1" sz="2400">
                <a:solidFill>
                  <a:schemeClr val="tx1"/>
                </a:solidFill>
                <a:latin typeface="Times New Roman" pitchFamily="18" charset="0"/>
                <a:ea typeface="SimSun" pitchFamily="2" charset="-122"/>
              </a:defRPr>
            </a:lvl9pPr>
          </a:lstStyle>
          <a:p>
            <a:pPr lvl="1" algn="l" rtl="0" fontAlgn="base">
              <a:lnSpc>
                <a:spcPct val="120000"/>
              </a:lnSpc>
              <a:spcBef>
                <a:spcPct val="20000"/>
              </a:spcBef>
              <a:spcAft>
                <a:spcPct val="0"/>
              </a:spcAft>
              <a:buClr>
                <a:srgbClr val="330066"/>
              </a:buClr>
              <a:buSzPct val="75000"/>
              <a:buFont typeface="Wingdings" pitchFamily="2" charset="2"/>
              <a:buNone/>
            </a:pPr>
            <a:r>
              <a:rPr lang="en-US" altLang="zh-CN" sz="3200" b="1" i="1" u="sng" dirty="0" smtClean="0">
                <a:solidFill>
                  <a:srgbClr val="333399"/>
                </a:solidFill>
                <a:latin typeface="Arial" pitchFamily="34" charset="0"/>
              </a:rPr>
              <a:t>Chemical nature and properties</a:t>
            </a:r>
            <a:r>
              <a:rPr lang="en-US" altLang="zh-CN" sz="3200" b="1" i="1" u="sng" dirty="0" smtClean="0">
                <a:solidFill>
                  <a:srgbClr val="000000"/>
                </a:solidFill>
                <a:latin typeface="Arial" pitchFamily="34" charset="0"/>
              </a:rPr>
              <a:t> </a:t>
            </a:r>
          </a:p>
          <a:p>
            <a:pPr lvl="1" algn="l" rtl="0" fontAlgn="base">
              <a:lnSpc>
                <a:spcPct val="120000"/>
              </a:lnSpc>
              <a:spcBef>
                <a:spcPct val="20000"/>
              </a:spcBef>
              <a:spcAft>
                <a:spcPct val="0"/>
              </a:spcAft>
              <a:buClr>
                <a:srgbClr val="330066"/>
              </a:buClr>
              <a:buSzPct val="75000"/>
              <a:buFont typeface="Wingdings" pitchFamily="2" charset="2"/>
              <a:buNone/>
            </a:pPr>
            <a:r>
              <a:rPr lang="en-US" altLang="zh-CN" sz="2000" dirty="0" smtClean="0">
                <a:solidFill>
                  <a:srgbClr val="D60093"/>
                </a:solidFill>
                <a:latin typeface="Arial" pitchFamily="34" charset="0"/>
              </a:rPr>
              <a:t>﹡</a:t>
            </a:r>
            <a:r>
              <a:rPr lang="en-US" altLang="zh-CN" sz="2000" b="1" i="1" dirty="0" smtClean="0">
                <a:solidFill>
                  <a:srgbClr val="B40C9C"/>
                </a:solidFill>
                <a:latin typeface="Arial" pitchFamily="34" charset="0"/>
              </a:rPr>
              <a:t>V</a:t>
            </a:r>
            <a:r>
              <a:rPr lang="en-US" altLang="zh-CN" sz="2000" b="1" i="1" dirty="0" smtClean="0">
                <a:solidFill>
                  <a:srgbClr val="B40C9C"/>
                </a:solidFill>
                <a:latin typeface="Arial" pitchFamily="34" charset="0"/>
                <a:ea typeface="华文楷体" pitchFamily="2" charset="-122"/>
              </a:rPr>
              <a:t>itamin B</a:t>
            </a:r>
            <a:r>
              <a:rPr lang="en-US" altLang="zh-CN" sz="2000" b="1" i="1" baseline="-25000" dirty="0" smtClean="0">
                <a:solidFill>
                  <a:srgbClr val="B40C9C"/>
                </a:solidFill>
                <a:latin typeface="Arial" pitchFamily="34" charset="0"/>
                <a:ea typeface="华文楷体" pitchFamily="2" charset="-122"/>
              </a:rPr>
              <a:t>2</a:t>
            </a:r>
            <a:r>
              <a:rPr lang="en-US" altLang="zh-CN" sz="2000" b="1" i="1" dirty="0" smtClean="0">
                <a:solidFill>
                  <a:srgbClr val="D60093"/>
                </a:solidFill>
                <a:latin typeface="Arial" pitchFamily="34" charset="0"/>
                <a:ea typeface="华文楷体" pitchFamily="2" charset="-122"/>
              </a:rPr>
              <a:t>:  Riboflavin.</a:t>
            </a:r>
          </a:p>
          <a:p>
            <a:pPr lvl="1" algn="l" rtl="0" fontAlgn="base">
              <a:lnSpc>
                <a:spcPct val="120000"/>
              </a:lnSpc>
              <a:spcBef>
                <a:spcPct val="20000"/>
              </a:spcBef>
              <a:spcAft>
                <a:spcPct val="0"/>
              </a:spcAft>
              <a:buClr>
                <a:srgbClr val="330066"/>
              </a:buClr>
              <a:buSzPct val="75000"/>
              <a:buFont typeface="Wingdings" pitchFamily="2" charset="2"/>
              <a:buNone/>
            </a:pPr>
            <a:endParaRPr lang="en-US" altLang="zh-CN" sz="2000" b="1" i="1" dirty="0" smtClean="0">
              <a:solidFill>
                <a:srgbClr val="D60093"/>
              </a:solidFill>
              <a:latin typeface="Arial" pitchFamily="34" charset="0"/>
              <a:ea typeface="华文楷体" pitchFamily="2" charset="-122"/>
            </a:endParaRPr>
          </a:p>
          <a:p>
            <a:pPr lvl="1" algn="l" rtl="0" fontAlgn="base">
              <a:lnSpc>
                <a:spcPct val="120000"/>
              </a:lnSpc>
              <a:spcBef>
                <a:spcPct val="20000"/>
              </a:spcBef>
              <a:spcAft>
                <a:spcPct val="0"/>
              </a:spcAft>
              <a:buClr>
                <a:srgbClr val="330066"/>
              </a:buClr>
              <a:buSzPct val="75000"/>
              <a:buFont typeface="Wingdings" pitchFamily="2" charset="2"/>
              <a:buNone/>
            </a:pPr>
            <a:r>
              <a:rPr lang="en-US" altLang="zh-CN" sz="2000" b="1" i="1" dirty="0" smtClean="0">
                <a:solidFill>
                  <a:srgbClr val="D60093"/>
                </a:solidFill>
                <a:latin typeface="Arial" pitchFamily="34" charset="0"/>
                <a:ea typeface="华文楷体" pitchFamily="2" charset="-122"/>
              </a:rPr>
              <a:t>﹡ </a:t>
            </a:r>
            <a:r>
              <a:rPr lang="en-US" altLang="zh-CN" sz="2000" b="1" i="1" dirty="0" smtClean="0">
                <a:solidFill>
                  <a:srgbClr val="B40C9C"/>
                </a:solidFill>
                <a:latin typeface="Arial" pitchFamily="34" charset="0"/>
                <a:ea typeface="华文楷体" pitchFamily="2" charset="-122"/>
              </a:rPr>
              <a:t>Active form </a:t>
            </a:r>
            <a:r>
              <a:rPr lang="en-US" altLang="zh-CN" sz="2000" b="1" i="1" dirty="0" smtClean="0">
                <a:solidFill>
                  <a:srgbClr val="D60093"/>
                </a:solidFill>
                <a:latin typeface="Arial" pitchFamily="34" charset="0"/>
                <a:ea typeface="华文楷体" pitchFamily="2" charset="-122"/>
              </a:rPr>
              <a:t>: M</a:t>
            </a:r>
            <a:r>
              <a:rPr lang="en-US" altLang="zh-CN" sz="2000" b="1" i="1" dirty="0" smtClean="0">
                <a:solidFill>
                  <a:srgbClr val="D60093"/>
                </a:solidFill>
                <a:latin typeface="Arial" pitchFamily="34" charset="0"/>
              </a:rPr>
              <a:t>ononucleotide </a:t>
            </a:r>
            <a:r>
              <a:rPr lang="en-US" altLang="zh-CN" sz="2000" b="1" i="1" dirty="0" smtClean="0">
                <a:solidFill>
                  <a:srgbClr val="D60093"/>
                </a:solidFill>
                <a:latin typeface="Arial" pitchFamily="34" charset="0"/>
                <a:ea typeface="华文楷体" pitchFamily="2" charset="-122"/>
              </a:rPr>
              <a:t>(</a:t>
            </a:r>
            <a:r>
              <a:rPr lang="en-US" altLang="zh-CN" sz="2000" b="1" i="1" dirty="0" smtClean="0">
                <a:solidFill>
                  <a:srgbClr val="0000CC"/>
                </a:solidFill>
                <a:latin typeface="Arial" pitchFamily="34" charset="0"/>
                <a:ea typeface="华文楷体" pitchFamily="2" charset="-122"/>
              </a:rPr>
              <a:t>FMN</a:t>
            </a:r>
            <a:r>
              <a:rPr lang="en-US" altLang="zh-CN" sz="2000" b="1" i="1" dirty="0" smtClean="0">
                <a:solidFill>
                  <a:srgbClr val="D60093"/>
                </a:solidFill>
                <a:latin typeface="Arial" pitchFamily="34" charset="0"/>
                <a:ea typeface="华文楷体" pitchFamily="2" charset="-122"/>
              </a:rPr>
              <a:t>) and</a:t>
            </a:r>
          </a:p>
          <a:p>
            <a:pPr lvl="1" algn="l" rtl="0" fontAlgn="base">
              <a:lnSpc>
                <a:spcPct val="120000"/>
              </a:lnSpc>
              <a:spcBef>
                <a:spcPct val="20000"/>
              </a:spcBef>
              <a:spcAft>
                <a:spcPct val="0"/>
              </a:spcAft>
              <a:buClr>
                <a:srgbClr val="330066"/>
              </a:buClr>
              <a:buSzPct val="75000"/>
              <a:buFont typeface="Wingdings" pitchFamily="2" charset="2"/>
              <a:buNone/>
            </a:pPr>
            <a:r>
              <a:rPr lang="en-US" altLang="zh-CN" sz="2000" b="1" i="1" dirty="0" smtClean="0">
                <a:solidFill>
                  <a:srgbClr val="D60093"/>
                </a:solidFill>
                <a:latin typeface="Arial" pitchFamily="34" charset="0"/>
                <a:ea typeface="华文楷体" pitchFamily="2" charset="-122"/>
              </a:rPr>
              <a:t>                           F</a:t>
            </a:r>
            <a:r>
              <a:rPr lang="en-US" altLang="zh-CN" sz="2000" b="1" i="1" dirty="0" smtClean="0">
                <a:solidFill>
                  <a:srgbClr val="D60093"/>
                </a:solidFill>
                <a:latin typeface="Arial" pitchFamily="34" charset="0"/>
              </a:rPr>
              <a:t>lavin adenine dinucleotide </a:t>
            </a:r>
            <a:r>
              <a:rPr lang="en-US" altLang="zh-CN" sz="2000" b="1" i="1" dirty="0" smtClean="0">
                <a:solidFill>
                  <a:srgbClr val="D60093"/>
                </a:solidFill>
                <a:latin typeface="Arial" pitchFamily="34" charset="0"/>
                <a:ea typeface="华文楷体" pitchFamily="2" charset="-122"/>
              </a:rPr>
              <a:t>(</a:t>
            </a:r>
            <a:r>
              <a:rPr lang="en-US" altLang="zh-CN" sz="2000" b="1" i="1" dirty="0" smtClean="0">
                <a:solidFill>
                  <a:srgbClr val="0000CC"/>
                </a:solidFill>
                <a:latin typeface="Arial" pitchFamily="34" charset="0"/>
                <a:ea typeface="华文楷体" pitchFamily="2" charset="-122"/>
              </a:rPr>
              <a:t>FAD</a:t>
            </a:r>
            <a:r>
              <a:rPr lang="en-US" altLang="zh-CN" sz="2000" b="1" i="1" dirty="0" smtClean="0">
                <a:solidFill>
                  <a:srgbClr val="D60093"/>
                </a:solidFill>
                <a:latin typeface="Arial" pitchFamily="34" charset="0"/>
                <a:ea typeface="华文楷体" pitchFamily="2" charset="-122"/>
              </a:rPr>
              <a:t>).</a:t>
            </a:r>
          </a:p>
        </p:txBody>
      </p:sp>
    </p:spTree>
    <p:extLst>
      <p:ext uri="{BB962C8B-B14F-4D97-AF65-F5344CB8AC3E}">
        <p14:creationId xmlns="" xmlns:p14="http://schemas.microsoft.com/office/powerpoint/2010/main" val="33203953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33800">
                                            <p:txEl>
                                              <p:pRg st="0" end="0"/>
                                            </p:txEl>
                                          </p:spTgt>
                                        </p:tgtEl>
                                        <p:attrNameLst>
                                          <p:attrName>style.visibility</p:attrName>
                                        </p:attrNameLst>
                                      </p:cBhvr>
                                      <p:to>
                                        <p:strVal val="visible"/>
                                      </p:to>
                                    </p:set>
                                    <p:animEffect transition="in" filter="wipe(up)">
                                      <p:cBhvr>
                                        <p:cTn id="7" dur="500"/>
                                        <p:tgtEl>
                                          <p:spTgt spid="33800">
                                            <p:txEl>
                                              <p:pRg st="0" end="0"/>
                                            </p:txEl>
                                          </p:spTgt>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33800">
                                            <p:txEl>
                                              <p:pRg st="1" end="1"/>
                                            </p:txEl>
                                          </p:spTgt>
                                        </p:tgtEl>
                                        <p:attrNameLst>
                                          <p:attrName>style.visibility</p:attrName>
                                        </p:attrNameLst>
                                      </p:cBhvr>
                                      <p:to>
                                        <p:strVal val="visible"/>
                                      </p:to>
                                    </p:set>
                                    <p:animEffect transition="in" filter="wipe(up)">
                                      <p:cBhvr>
                                        <p:cTn id="11" dur="500"/>
                                        <p:tgtEl>
                                          <p:spTgt spid="33800">
                                            <p:txEl>
                                              <p:pRg st="1" end="1"/>
                                            </p:txEl>
                                          </p:spTgt>
                                        </p:tgtEl>
                                      </p:cBhvr>
                                    </p:animEffect>
                                  </p:childTnLst>
                                </p:cTn>
                              </p:par>
                              <p:par>
                                <p:cTn id="12" presetID="22" presetClass="entr" presetSubtype="1" fill="hold" nodeType="withEffect">
                                  <p:stCondLst>
                                    <p:cond delay="0"/>
                                  </p:stCondLst>
                                  <p:childTnLst>
                                    <p:set>
                                      <p:cBhvr>
                                        <p:cTn id="13" dur="1" fill="hold">
                                          <p:stCondLst>
                                            <p:cond delay="0"/>
                                          </p:stCondLst>
                                        </p:cTn>
                                        <p:tgtEl>
                                          <p:spTgt spid="33800">
                                            <p:txEl>
                                              <p:pRg st="3" end="3"/>
                                            </p:txEl>
                                          </p:spTgt>
                                        </p:tgtEl>
                                        <p:attrNameLst>
                                          <p:attrName>style.visibility</p:attrName>
                                        </p:attrNameLst>
                                      </p:cBhvr>
                                      <p:to>
                                        <p:strVal val="visible"/>
                                      </p:to>
                                    </p:set>
                                    <p:animEffect transition="in" filter="wipe(up)">
                                      <p:cBhvr>
                                        <p:cTn id="14" dur="500"/>
                                        <p:tgtEl>
                                          <p:spTgt spid="33800">
                                            <p:txEl>
                                              <p:pRg st="3" end="3"/>
                                            </p:txEl>
                                          </p:spTgt>
                                        </p:tgtEl>
                                      </p:cBhvr>
                                    </p:animEffect>
                                  </p:childTnLst>
                                </p:cTn>
                              </p:par>
                              <p:par>
                                <p:cTn id="15" presetID="22" presetClass="entr" presetSubtype="1" fill="hold" nodeType="withEffect">
                                  <p:stCondLst>
                                    <p:cond delay="0"/>
                                  </p:stCondLst>
                                  <p:childTnLst>
                                    <p:set>
                                      <p:cBhvr>
                                        <p:cTn id="16" dur="1" fill="hold">
                                          <p:stCondLst>
                                            <p:cond delay="0"/>
                                          </p:stCondLst>
                                        </p:cTn>
                                        <p:tgtEl>
                                          <p:spTgt spid="33800">
                                            <p:txEl>
                                              <p:pRg st="4" end="4"/>
                                            </p:txEl>
                                          </p:spTgt>
                                        </p:tgtEl>
                                        <p:attrNameLst>
                                          <p:attrName>style.visibility</p:attrName>
                                        </p:attrNameLst>
                                      </p:cBhvr>
                                      <p:to>
                                        <p:strVal val="visible"/>
                                      </p:to>
                                    </p:set>
                                    <p:animEffect transition="in" filter="wipe(up)">
                                      <p:cBhvr>
                                        <p:cTn id="17" dur="500"/>
                                        <p:tgtEl>
                                          <p:spTgt spid="3380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8422" name="Object 6"/>
          <p:cNvGraphicFramePr>
            <a:graphicFrameLocks noChangeAspect="1"/>
          </p:cNvGraphicFramePr>
          <p:nvPr/>
        </p:nvGraphicFramePr>
        <p:xfrm>
          <a:off x="230188" y="246063"/>
          <a:ext cx="8599487" cy="5395912"/>
        </p:xfrm>
        <a:graphic>
          <a:graphicData uri="http://schemas.openxmlformats.org/presentationml/2006/ole">
            <p:oleObj spid="_x0000_s7239" name="Image" r:id="rId3" imgW="17219048" imgH="9003175" progId="">
              <p:embed/>
            </p:oleObj>
          </a:graphicData>
        </a:graphic>
      </p:graphicFrame>
    </p:spTree>
    <p:extLst>
      <p:ext uri="{BB962C8B-B14F-4D97-AF65-F5344CB8AC3E}">
        <p14:creationId xmlns="" xmlns:p14="http://schemas.microsoft.com/office/powerpoint/2010/main" val="330508701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AutoShape 2"/>
          <p:cNvSpPr>
            <a:spLocks/>
          </p:cNvSpPr>
          <p:nvPr/>
        </p:nvSpPr>
        <p:spPr bwMode="auto">
          <a:xfrm rot="-5400000">
            <a:off x="2740025" y="3348038"/>
            <a:ext cx="309563" cy="3640137"/>
          </a:xfrm>
          <a:prstGeom prst="leftBrace">
            <a:avLst>
              <a:gd name="adj1" fmla="val 97991"/>
              <a:gd name="adj2" fmla="val 50000"/>
            </a:avLst>
          </a:prstGeom>
          <a:noFill/>
          <a:ln w="2857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90467" name="Text Box 3"/>
          <p:cNvSpPr txBox="1">
            <a:spLocks noChangeArrowheads="1"/>
          </p:cNvSpPr>
          <p:nvPr/>
        </p:nvSpPr>
        <p:spPr bwMode="auto">
          <a:xfrm>
            <a:off x="2522538" y="5246688"/>
            <a:ext cx="9715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rtl="0" fontAlgn="base">
              <a:spcBef>
                <a:spcPct val="0"/>
              </a:spcBef>
              <a:spcAft>
                <a:spcPct val="0"/>
              </a:spcAft>
            </a:pPr>
            <a:r>
              <a:rPr kumimoji="1" lang="en-US" altLang="zh-CN" sz="2400" b="1" dirty="0" smtClean="0">
                <a:solidFill>
                  <a:srgbClr val="FF3300"/>
                </a:solidFill>
                <a:latin typeface="Times New Roman" pitchFamily="18" charset="0"/>
                <a:ea typeface="华文中宋" pitchFamily="2" charset="-122"/>
              </a:rPr>
              <a:t>Vit B</a:t>
            </a:r>
            <a:r>
              <a:rPr kumimoji="1" lang="en-US" altLang="zh-CN" sz="2400" b="1" baseline="-25000" dirty="0" smtClean="0">
                <a:solidFill>
                  <a:srgbClr val="FF3300"/>
                </a:solidFill>
                <a:latin typeface="Times New Roman" pitchFamily="18" charset="0"/>
                <a:ea typeface="华文中宋" pitchFamily="2" charset="-122"/>
              </a:rPr>
              <a:t>2</a:t>
            </a:r>
          </a:p>
        </p:txBody>
      </p:sp>
      <p:sp>
        <p:nvSpPr>
          <p:cNvPr id="190468" name="AutoShape 4"/>
          <p:cNvSpPr>
            <a:spLocks/>
          </p:cNvSpPr>
          <p:nvPr/>
        </p:nvSpPr>
        <p:spPr bwMode="auto">
          <a:xfrm rot="-5400000">
            <a:off x="3017044" y="3615531"/>
            <a:ext cx="228600" cy="4319588"/>
          </a:xfrm>
          <a:prstGeom prst="leftBrace">
            <a:avLst>
              <a:gd name="adj1" fmla="val 157465"/>
              <a:gd name="adj2" fmla="val 50000"/>
            </a:avLst>
          </a:prstGeom>
          <a:noFill/>
          <a:ln w="2857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90469" name="Text Box 5"/>
          <p:cNvSpPr txBox="1">
            <a:spLocks noChangeArrowheads="1"/>
          </p:cNvSpPr>
          <p:nvPr/>
        </p:nvSpPr>
        <p:spPr bwMode="auto">
          <a:xfrm>
            <a:off x="2700338" y="5805488"/>
            <a:ext cx="877887"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rtl="0" fontAlgn="base">
              <a:spcBef>
                <a:spcPct val="0"/>
              </a:spcBef>
              <a:spcAft>
                <a:spcPct val="0"/>
              </a:spcAft>
            </a:pPr>
            <a:r>
              <a:rPr kumimoji="1" lang="en-US" altLang="zh-CN" sz="2400" b="1" smtClean="0">
                <a:solidFill>
                  <a:srgbClr val="FF3300"/>
                </a:solidFill>
                <a:latin typeface="Times New Roman" pitchFamily="18" charset="0"/>
                <a:ea typeface="华文中宋" pitchFamily="2" charset="-122"/>
              </a:rPr>
              <a:t>FMN</a:t>
            </a:r>
          </a:p>
        </p:txBody>
      </p:sp>
      <p:sp>
        <p:nvSpPr>
          <p:cNvPr id="190470" name="AutoShape 6"/>
          <p:cNvSpPr>
            <a:spLocks/>
          </p:cNvSpPr>
          <p:nvPr/>
        </p:nvSpPr>
        <p:spPr bwMode="auto">
          <a:xfrm rot="-5400000">
            <a:off x="6817519" y="4207669"/>
            <a:ext cx="195263" cy="3101975"/>
          </a:xfrm>
          <a:prstGeom prst="leftBrace">
            <a:avLst>
              <a:gd name="adj1" fmla="val 132384"/>
              <a:gd name="adj2" fmla="val 50000"/>
            </a:avLst>
          </a:prstGeom>
          <a:noFill/>
          <a:ln w="2857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90471" name="Text Box 7"/>
          <p:cNvSpPr txBox="1">
            <a:spLocks noChangeArrowheads="1"/>
          </p:cNvSpPr>
          <p:nvPr/>
        </p:nvSpPr>
        <p:spPr bwMode="auto">
          <a:xfrm>
            <a:off x="6516688" y="5805488"/>
            <a:ext cx="877887"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rtl="0" fontAlgn="base">
              <a:spcBef>
                <a:spcPct val="0"/>
              </a:spcBef>
              <a:spcAft>
                <a:spcPct val="0"/>
              </a:spcAft>
            </a:pPr>
            <a:r>
              <a:rPr kumimoji="1" lang="en-US" altLang="zh-CN" sz="2400" b="1" smtClean="0">
                <a:solidFill>
                  <a:srgbClr val="FF3300"/>
                </a:solidFill>
                <a:latin typeface="Times New Roman" pitchFamily="18" charset="0"/>
                <a:ea typeface="华文中宋" pitchFamily="2" charset="-122"/>
              </a:rPr>
              <a:t>AMP</a:t>
            </a:r>
          </a:p>
        </p:txBody>
      </p:sp>
      <p:sp>
        <p:nvSpPr>
          <p:cNvPr id="190472" name="AutoShape 8"/>
          <p:cNvSpPr>
            <a:spLocks/>
          </p:cNvSpPr>
          <p:nvPr/>
        </p:nvSpPr>
        <p:spPr bwMode="auto">
          <a:xfrm rot="-5400000">
            <a:off x="4618038" y="2312988"/>
            <a:ext cx="381000" cy="7772400"/>
          </a:xfrm>
          <a:prstGeom prst="leftBrace">
            <a:avLst>
              <a:gd name="adj1" fmla="val 170000"/>
              <a:gd name="adj2" fmla="val 50000"/>
            </a:avLst>
          </a:prstGeom>
          <a:noFill/>
          <a:ln w="2857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90473" name="Text Box 9"/>
          <p:cNvSpPr txBox="1">
            <a:spLocks noChangeArrowheads="1"/>
          </p:cNvSpPr>
          <p:nvPr/>
        </p:nvSpPr>
        <p:spPr bwMode="auto">
          <a:xfrm>
            <a:off x="4356100" y="6338888"/>
            <a:ext cx="915988"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rtl="0" fontAlgn="base">
              <a:spcBef>
                <a:spcPct val="0"/>
              </a:spcBef>
              <a:spcAft>
                <a:spcPct val="0"/>
              </a:spcAft>
            </a:pPr>
            <a:r>
              <a:rPr kumimoji="1" lang="en-US" altLang="zh-CN" sz="2800" b="1" smtClean="0">
                <a:solidFill>
                  <a:srgbClr val="000000"/>
                </a:solidFill>
                <a:latin typeface="Times New Roman" pitchFamily="18" charset="0"/>
                <a:ea typeface="华文中宋" pitchFamily="2" charset="-122"/>
              </a:rPr>
              <a:t>FAD</a:t>
            </a:r>
          </a:p>
        </p:txBody>
      </p:sp>
      <p:sp>
        <p:nvSpPr>
          <p:cNvPr id="190474" name="Text Box 10"/>
          <p:cNvSpPr txBox="1">
            <a:spLocks noChangeArrowheads="1"/>
          </p:cNvSpPr>
          <p:nvPr/>
        </p:nvSpPr>
        <p:spPr bwMode="auto">
          <a:xfrm>
            <a:off x="3360738" y="3810000"/>
            <a:ext cx="4889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rtl="0" fontAlgn="base">
              <a:spcBef>
                <a:spcPct val="0"/>
              </a:spcBef>
              <a:spcAft>
                <a:spcPct val="0"/>
              </a:spcAft>
            </a:pPr>
            <a:r>
              <a:rPr kumimoji="1" lang="en-US" altLang="zh-CN" sz="2400" b="1" smtClean="0">
                <a:solidFill>
                  <a:srgbClr val="000000"/>
                </a:solidFill>
                <a:latin typeface="Times New Roman" pitchFamily="18" charset="0"/>
                <a:ea typeface="华文中宋" pitchFamily="2" charset="-122"/>
              </a:rPr>
              <a:t>Ⅰ</a:t>
            </a:r>
          </a:p>
        </p:txBody>
      </p:sp>
      <p:sp>
        <p:nvSpPr>
          <p:cNvPr id="190475" name="Text Box 11"/>
          <p:cNvSpPr txBox="1">
            <a:spLocks noChangeArrowheads="1"/>
          </p:cNvSpPr>
          <p:nvPr/>
        </p:nvSpPr>
        <p:spPr bwMode="auto">
          <a:xfrm>
            <a:off x="2506663" y="3754438"/>
            <a:ext cx="4889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rtl="0" fontAlgn="base">
              <a:spcBef>
                <a:spcPct val="0"/>
              </a:spcBef>
              <a:spcAft>
                <a:spcPct val="0"/>
              </a:spcAft>
            </a:pPr>
            <a:r>
              <a:rPr kumimoji="1" lang="en-US" altLang="zh-CN" sz="2400" b="1" smtClean="0">
                <a:solidFill>
                  <a:srgbClr val="000000"/>
                </a:solidFill>
                <a:latin typeface="Times New Roman" pitchFamily="18" charset="0"/>
                <a:ea typeface="华文中宋" pitchFamily="2" charset="-122"/>
              </a:rPr>
              <a:t>Ⅱ</a:t>
            </a:r>
          </a:p>
        </p:txBody>
      </p:sp>
      <p:sp>
        <p:nvSpPr>
          <p:cNvPr id="190476" name="Text Box 12"/>
          <p:cNvSpPr txBox="1">
            <a:spLocks noChangeArrowheads="1"/>
          </p:cNvSpPr>
          <p:nvPr/>
        </p:nvSpPr>
        <p:spPr bwMode="auto">
          <a:xfrm>
            <a:off x="1668463" y="3754438"/>
            <a:ext cx="4889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rtl="0" fontAlgn="base">
              <a:spcBef>
                <a:spcPct val="0"/>
              </a:spcBef>
              <a:spcAft>
                <a:spcPct val="0"/>
              </a:spcAft>
            </a:pPr>
            <a:r>
              <a:rPr kumimoji="1" lang="en-US" altLang="zh-CN" sz="2400" b="1" smtClean="0">
                <a:solidFill>
                  <a:srgbClr val="000000"/>
                </a:solidFill>
                <a:latin typeface="Times New Roman" pitchFamily="18" charset="0"/>
                <a:ea typeface="华文中宋" pitchFamily="2" charset="-122"/>
              </a:rPr>
              <a:t>Ⅲ</a:t>
            </a:r>
          </a:p>
        </p:txBody>
      </p:sp>
      <p:sp>
        <p:nvSpPr>
          <p:cNvPr id="190478" name="Line 14"/>
          <p:cNvSpPr>
            <a:spLocks noChangeShapeType="1"/>
          </p:cNvSpPr>
          <p:nvPr/>
        </p:nvSpPr>
        <p:spPr bwMode="auto">
          <a:xfrm>
            <a:off x="5219700" y="333375"/>
            <a:ext cx="71438" cy="5327650"/>
          </a:xfrm>
          <a:prstGeom prst="line">
            <a:avLst/>
          </a:prstGeom>
          <a:noFill/>
          <a:ln w="38100">
            <a:solidFill>
              <a:srgbClr val="FF0000"/>
            </a:solidFill>
            <a:prstDash val="lgDashDot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ar-IQ" b="1" smtClean="0">
              <a:solidFill>
                <a:srgbClr val="000000"/>
              </a:solidFill>
            </a:endParaRPr>
          </a:p>
        </p:txBody>
      </p:sp>
      <p:pic>
        <p:nvPicPr>
          <p:cNvPr id="190600" name="Picture 136"/>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27088" y="188913"/>
            <a:ext cx="7777162" cy="4752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569239819"/>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2" name="Rectangle 4"/>
          <p:cNvSpPr>
            <a:spLocks noChangeArrowheads="1"/>
          </p:cNvSpPr>
          <p:nvPr/>
        </p:nvSpPr>
        <p:spPr bwMode="auto">
          <a:xfrm>
            <a:off x="107504" y="332656"/>
            <a:ext cx="8244408" cy="53285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defTabSz="714375">
              <a:spcBef>
                <a:spcPct val="20000"/>
              </a:spcBef>
              <a:buClr>
                <a:schemeClr val="tx2"/>
              </a:buClr>
              <a:buSzPct val="70000"/>
              <a:buFont typeface="Wingdings" pitchFamily="2" charset="2"/>
              <a:buChar char="l"/>
              <a:defRPr sz="3000">
                <a:solidFill>
                  <a:schemeClr val="tx1"/>
                </a:solidFill>
                <a:latin typeface="Arial" pitchFamily="34" charset="0"/>
                <a:ea typeface="SimSun" pitchFamily="2" charset="-122"/>
              </a:defRPr>
            </a:lvl1pPr>
            <a:lvl2pPr marL="1249363" indent="-441325" defTabSz="714375">
              <a:spcBef>
                <a:spcPct val="20000"/>
              </a:spcBef>
              <a:buClr>
                <a:schemeClr val="accent2"/>
              </a:buClr>
              <a:buSzPct val="70000"/>
              <a:buFont typeface="Wingdings" pitchFamily="2" charset="2"/>
              <a:buChar char="l"/>
              <a:defRPr sz="2600">
                <a:solidFill>
                  <a:schemeClr val="tx1"/>
                </a:solidFill>
                <a:latin typeface="Arial" pitchFamily="34" charset="0"/>
                <a:ea typeface="SimSun" pitchFamily="2" charset="-122"/>
              </a:defRPr>
            </a:lvl2pPr>
            <a:lvl3pPr marL="1863725" indent="-228600" defTabSz="714375">
              <a:spcBef>
                <a:spcPct val="20000"/>
              </a:spcBef>
              <a:buClr>
                <a:schemeClr val="accent1"/>
              </a:buClr>
              <a:buSzPct val="70000"/>
              <a:buFont typeface="Wingdings" pitchFamily="2" charset="2"/>
              <a:buChar char="l"/>
              <a:defRPr sz="2300">
                <a:solidFill>
                  <a:schemeClr val="tx1"/>
                </a:solidFill>
                <a:latin typeface="Arial" pitchFamily="34" charset="0"/>
                <a:ea typeface="SimSun" pitchFamily="2" charset="-122"/>
              </a:defRPr>
            </a:lvl3pPr>
            <a:lvl4pPr marL="2271713" indent="-228600" defTabSz="714375">
              <a:spcBef>
                <a:spcPct val="20000"/>
              </a:spcBef>
              <a:buClr>
                <a:schemeClr val="tx2"/>
              </a:buClr>
              <a:buSzPct val="75000"/>
              <a:buFont typeface="Wingdings" pitchFamily="2" charset="2"/>
              <a:buChar char="§"/>
              <a:defRPr sz="2000">
                <a:solidFill>
                  <a:schemeClr val="tx1"/>
                </a:solidFill>
                <a:latin typeface="Arial" pitchFamily="34" charset="0"/>
                <a:ea typeface="SimSun" pitchFamily="2" charset="-122"/>
              </a:defRPr>
            </a:lvl4pPr>
            <a:lvl5pPr marL="2679700" indent="-228600" defTabSz="714375">
              <a:spcBef>
                <a:spcPct val="20000"/>
              </a:spcBef>
              <a:buClr>
                <a:schemeClr val="folHlink"/>
              </a:buClr>
              <a:buSzPct val="80000"/>
              <a:buFont typeface="Wingdings" pitchFamily="2" charset="2"/>
              <a:buChar char="§"/>
              <a:defRPr sz="2000">
                <a:solidFill>
                  <a:schemeClr val="tx1"/>
                </a:solidFill>
                <a:latin typeface="Arial" pitchFamily="34" charset="0"/>
                <a:ea typeface="SimSun" pitchFamily="2" charset="-122"/>
              </a:defRPr>
            </a:lvl5pPr>
            <a:lvl6pPr marL="3136900" indent="-228600" algn="l" defTabSz="714375"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6pPr>
            <a:lvl7pPr marL="3594100" indent="-228600" algn="l" defTabSz="714375"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7pPr>
            <a:lvl8pPr marL="4051300" indent="-228600" algn="l" defTabSz="714375"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8pPr>
            <a:lvl9pPr marL="4508500" indent="-228600" algn="l" defTabSz="714375"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9pPr>
          </a:lstStyle>
          <a:p>
            <a:pPr lvl="1" algn="l" rtl="0" fontAlgn="base">
              <a:lnSpc>
                <a:spcPct val="110000"/>
              </a:lnSpc>
              <a:spcAft>
                <a:spcPct val="0"/>
              </a:spcAft>
              <a:buClr>
                <a:srgbClr val="669999"/>
              </a:buClr>
              <a:buFont typeface="Wingdings" pitchFamily="2" charset="2"/>
              <a:buNone/>
            </a:pPr>
            <a:r>
              <a:rPr kumimoji="1" lang="en-US" altLang="zh-CN" sz="3200" b="1" i="1" u="sng" dirty="0" smtClean="0">
                <a:solidFill>
                  <a:srgbClr val="333399"/>
                </a:solidFill>
              </a:rPr>
              <a:t>Biochemical function and deficiency</a:t>
            </a:r>
          </a:p>
          <a:p>
            <a:pPr lvl="1" algn="l" rtl="0" fontAlgn="base">
              <a:lnSpc>
                <a:spcPct val="110000"/>
              </a:lnSpc>
              <a:spcAft>
                <a:spcPct val="0"/>
              </a:spcAft>
              <a:buClr>
                <a:srgbClr val="669999"/>
              </a:buClr>
              <a:buFont typeface="Wingdings" pitchFamily="2" charset="2"/>
              <a:buNone/>
            </a:pPr>
            <a:r>
              <a:rPr lang="en-US" altLang="zh-CN" sz="2800" b="1" i="1" u="sng" dirty="0" smtClean="0">
                <a:solidFill>
                  <a:srgbClr val="333399"/>
                </a:solidFill>
                <a:ea typeface="华文楷体" pitchFamily="2" charset="-122"/>
              </a:rPr>
              <a:t>B</a:t>
            </a:r>
            <a:r>
              <a:rPr kumimoji="1" lang="en-US" altLang="zh-CN" sz="2800" b="1" i="1" u="sng" dirty="0" smtClean="0">
                <a:solidFill>
                  <a:srgbClr val="333399"/>
                </a:solidFill>
              </a:rPr>
              <a:t>iochemical function </a:t>
            </a:r>
            <a:r>
              <a:rPr lang="zh-CN" altLang="en-US" sz="2800" b="1" dirty="0" smtClean="0">
                <a:solidFill>
                  <a:srgbClr val="333399"/>
                </a:solidFill>
                <a:ea typeface="华文楷体" pitchFamily="2" charset="-122"/>
              </a:rPr>
              <a:t>：</a:t>
            </a:r>
            <a:endParaRPr lang="en-US" altLang="zh-CN" sz="2800" b="1" dirty="0" smtClean="0">
              <a:solidFill>
                <a:srgbClr val="333399"/>
              </a:solidFill>
              <a:ea typeface="华文楷体" pitchFamily="2" charset="-122"/>
            </a:endParaRPr>
          </a:p>
          <a:p>
            <a:pPr lvl="1" algn="l" rtl="0" fontAlgn="base">
              <a:lnSpc>
                <a:spcPct val="110000"/>
              </a:lnSpc>
              <a:spcAft>
                <a:spcPct val="0"/>
              </a:spcAft>
              <a:buClr>
                <a:srgbClr val="669999"/>
              </a:buClr>
              <a:buFont typeface="Wingdings" pitchFamily="2" charset="2"/>
              <a:buNone/>
            </a:pPr>
            <a:r>
              <a:rPr lang="zh-CN" altLang="en-US" sz="2800" b="1" u="sng" dirty="0" smtClean="0">
                <a:solidFill>
                  <a:srgbClr val="000000"/>
                </a:solidFill>
                <a:ea typeface="华文楷体" pitchFamily="2" charset="-122"/>
              </a:rPr>
              <a:t> </a:t>
            </a:r>
          </a:p>
          <a:p>
            <a:pPr lvl="1" algn="l" rtl="0" fontAlgn="base">
              <a:lnSpc>
                <a:spcPct val="110000"/>
              </a:lnSpc>
              <a:spcAft>
                <a:spcPct val="0"/>
              </a:spcAft>
              <a:buClr>
                <a:srgbClr val="669999"/>
              </a:buClr>
              <a:buFont typeface="Wingdings" pitchFamily="2" charset="2"/>
              <a:buNone/>
            </a:pPr>
            <a:r>
              <a:rPr lang="en-US" altLang="zh-CN" sz="2000" b="1" i="1" dirty="0" smtClean="0">
                <a:solidFill>
                  <a:srgbClr val="D60093"/>
                </a:solidFill>
                <a:ea typeface="华文楷体" pitchFamily="2" charset="-122"/>
              </a:rPr>
              <a:t>FMN and FAD are the </a:t>
            </a:r>
            <a:r>
              <a:rPr kumimoji="1" lang="en-US" altLang="zh-CN" sz="2000" b="1" i="1" dirty="0" smtClean="0">
                <a:solidFill>
                  <a:srgbClr val="D60093"/>
                </a:solidFill>
              </a:rPr>
              <a:t>prosthetic group</a:t>
            </a:r>
            <a:r>
              <a:rPr lang="en-US" altLang="zh-CN" sz="2000" b="1" i="1" dirty="0" smtClean="0">
                <a:solidFill>
                  <a:srgbClr val="D60093"/>
                </a:solidFill>
                <a:ea typeface="华文楷体" pitchFamily="2" charset="-122"/>
              </a:rPr>
              <a:t>  of  </a:t>
            </a:r>
            <a:r>
              <a:rPr lang="en-US" altLang="zh-CN" sz="2000" b="1" i="1" dirty="0" smtClean="0">
                <a:solidFill>
                  <a:srgbClr val="D60093"/>
                </a:solidFill>
              </a:rPr>
              <a:t>oxidoreductases with function of transmitting hydrogen </a:t>
            </a:r>
            <a:r>
              <a:rPr lang="en-US" altLang="zh-CN" sz="2000" b="1" dirty="0" smtClean="0">
                <a:solidFill>
                  <a:srgbClr val="D60093"/>
                </a:solidFill>
              </a:rPr>
              <a:t>.</a:t>
            </a:r>
          </a:p>
          <a:p>
            <a:pPr lvl="1" algn="l" rtl="0" fontAlgn="base">
              <a:lnSpc>
                <a:spcPct val="110000"/>
              </a:lnSpc>
              <a:spcAft>
                <a:spcPct val="0"/>
              </a:spcAft>
              <a:buClr>
                <a:srgbClr val="669999"/>
              </a:buClr>
              <a:buFont typeface="Wingdings" pitchFamily="2" charset="2"/>
              <a:buNone/>
            </a:pPr>
            <a:endParaRPr lang="en-US" altLang="zh-CN" sz="2000" b="1" dirty="0" smtClean="0">
              <a:solidFill>
                <a:srgbClr val="D60093"/>
              </a:solidFill>
            </a:endParaRPr>
          </a:p>
          <a:p>
            <a:pPr lvl="1" algn="l" rtl="0" fontAlgn="base">
              <a:lnSpc>
                <a:spcPct val="110000"/>
              </a:lnSpc>
              <a:spcAft>
                <a:spcPct val="0"/>
              </a:spcAft>
              <a:buClr>
                <a:srgbClr val="669999"/>
              </a:buClr>
              <a:buFont typeface="Wingdings" pitchFamily="2" charset="2"/>
              <a:buNone/>
            </a:pPr>
            <a:endParaRPr lang="en-US" altLang="zh-CN" sz="3200" b="1" i="1" u="sng" dirty="0" smtClean="0">
              <a:solidFill>
                <a:srgbClr val="B40C9C"/>
              </a:solidFill>
            </a:endParaRPr>
          </a:p>
          <a:p>
            <a:pPr lvl="1" algn="l" rtl="0" fontAlgn="base">
              <a:lnSpc>
                <a:spcPct val="110000"/>
              </a:lnSpc>
              <a:spcAft>
                <a:spcPct val="0"/>
              </a:spcAft>
              <a:buClr>
                <a:srgbClr val="669999"/>
              </a:buClr>
              <a:buFont typeface="Wingdings" pitchFamily="2" charset="2"/>
              <a:buNone/>
            </a:pPr>
            <a:r>
              <a:rPr lang="en-US" altLang="zh-CN" sz="3200" b="1" i="1" u="sng" dirty="0" smtClean="0">
                <a:solidFill>
                  <a:srgbClr val="B40C9C"/>
                </a:solidFill>
              </a:rPr>
              <a:t>D</a:t>
            </a:r>
            <a:r>
              <a:rPr kumimoji="1" lang="en-US" altLang="zh-CN" sz="3200" b="1" i="1" u="sng" dirty="0" smtClean="0">
                <a:solidFill>
                  <a:srgbClr val="B40C9C"/>
                </a:solidFill>
              </a:rPr>
              <a:t>eficiency</a:t>
            </a:r>
            <a:r>
              <a:rPr lang="zh-CN" altLang="en-US" sz="3200" b="1" i="1" dirty="0" smtClean="0">
                <a:solidFill>
                  <a:srgbClr val="B40C9C"/>
                </a:solidFill>
                <a:ea typeface="华文楷体" pitchFamily="2" charset="-122"/>
              </a:rPr>
              <a:t>：</a:t>
            </a:r>
            <a:endParaRPr lang="en-US" altLang="zh-CN" sz="3200" b="1" i="1" dirty="0">
              <a:solidFill>
                <a:srgbClr val="B40C9C"/>
              </a:solidFill>
              <a:ea typeface="华文楷体" pitchFamily="2" charset="-122"/>
            </a:endParaRPr>
          </a:p>
          <a:p>
            <a:pPr lvl="1" algn="l" rtl="0" fontAlgn="base">
              <a:lnSpc>
                <a:spcPct val="110000"/>
              </a:lnSpc>
              <a:spcAft>
                <a:spcPct val="0"/>
              </a:spcAft>
              <a:buClr>
                <a:srgbClr val="669999"/>
              </a:buClr>
              <a:buFont typeface="Wingdings" pitchFamily="2" charset="2"/>
              <a:buNone/>
            </a:pPr>
            <a:r>
              <a:rPr lang="en-US" altLang="zh-CN" sz="2200" b="1" i="1" dirty="0" err="1" smtClean="0">
                <a:solidFill>
                  <a:srgbClr val="B40C9C"/>
                </a:solidFill>
                <a:ea typeface="华文楷体" pitchFamily="2" charset="-122"/>
              </a:rPr>
              <a:t>C</a:t>
            </a:r>
            <a:r>
              <a:rPr lang="en-US" altLang="zh-CN" sz="2400" b="1" i="1" dirty="0" err="1" smtClean="0">
                <a:solidFill>
                  <a:srgbClr val="B40C9C"/>
                </a:solidFill>
              </a:rPr>
              <a:t>heilosis</a:t>
            </a:r>
            <a:r>
              <a:rPr lang="en-US" altLang="zh-CN" sz="2200" b="1" i="1" dirty="0" smtClean="0">
                <a:solidFill>
                  <a:srgbClr val="B40C9C"/>
                </a:solidFill>
                <a:ea typeface="华文楷体" pitchFamily="2" charset="-122"/>
              </a:rPr>
              <a:t> </a:t>
            </a:r>
            <a:r>
              <a:rPr lang="zh-CN" altLang="en-US" sz="2200" b="1" i="1" dirty="0" smtClean="0">
                <a:solidFill>
                  <a:srgbClr val="B40C9C"/>
                </a:solidFill>
                <a:ea typeface="华文楷体" pitchFamily="2" charset="-122"/>
              </a:rPr>
              <a:t>，</a:t>
            </a:r>
            <a:r>
              <a:rPr lang="en-US" altLang="en-US" sz="2200" b="1" i="1" dirty="0" smtClean="0">
                <a:solidFill>
                  <a:srgbClr val="B40C9C"/>
                </a:solidFill>
                <a:ea typeface="华文楷体" pitchFamily="2" charset="-122"/>
              </a:rPr>
              <a:t>glossitis, </a:t>
            </a:r>
            <a:r>
              <a:rPr lang="en-US" altLang="zh-CN" b="1" i="1" dirty="0" smtClean="0">
                <a:solidFill>
                  <a:srgbClr val="B40C9C"/>
                </a:solidFill>
              </a:rPr>
              <a:t>scrotitis</a:t>
            </a:r>
            <a:r>
              <a:rPr lang="en-US" altLang="zh-CN" sz="2200" b="1" i="1" dirty="0" smtClean="0">
                <a:solidFill>
                  <a:srgbClr val="B40C9C"/>
                </a:solidFill>
                <a:ea typeface="华文楷体" pitchFamily="2" charset="-122"/>
              </a:rPr>
              <a:t> etc.</a:t>
            </a:r>
          </a:p>
          <a:p>
            <a:pPr lvl="1" algn="l" rtl="0" fontAlgn="base">
              <a:lnSpc>
                <a:spcPct val="120000"/>
              </a:lnSpc>
              <a:spcAft>
                <a:spcPct val="0"/>
              </a:spcAft>
              <a:buClr>
                <a:srgbClr val="669999"/>
              </a:buClr>
              <a:buFont typeface="Wingdings" pitchFamily="2" charset="2"/>
              <a:buNone/>
            </a:pPr>
            <a:endParaRPr lang="en-US" altLang="zh-CN" sz="2200" b="1" dirty="0" smtClean="0">
              <a:solidFill>
                <a:srgbClr val="D60093"/>
              </a:solidFill>
              <a:ea typeface="华文楷体" pitchFamily="2" charset="-122"/>
            </a:endParaRPr>
          </a:p>
        </p:txBody>
      </p:sp>
    </p:spTree>
    <p:extLst>
      <p:ext uri="{BB962C8B-B14F-4D97-AF65-F5344CB8AC3E}">
        <p14:creationId xmlns="" xmlns:p14="http://schemas.microsoft.com/office/powerpoint/2010/main" val="2763277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91492">
                                            <p:txEl>
                                              <p:pRg st="0" end="0"/>
                                            </p:txEl>
                                          </p:spTgt>
                                        </p:tgtEl>
                                        <p:attrNameLst>
                                          <p:attrName>style.visibility</p:attrName>
                                        </p:attrNameLst>
                                      </p:cBhvr>
                                      <p:to>
                                        <p:strVal val="visible"/>
                                      </p:to>
                                    </p:set>
                                    <p:animEffect transition="in" filter="wipe(up)">
                                      <p:cBhvr>
                                        <p:cTn id="7" dur="500"/>
                                        <p:tgtEl>
                                          <p:spTgt spid="191492">
                                            <p:txEl>
                                              <p:pRg st="0" end="0"/>
                                            </p:txEl>
                                          </p:spTgt>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91492">
                                            <p:txEl>
                                              <p:pRg st="1" end="1"/>
                                            </p:txEl>
                                          </p:spTgt>
                                        </p:tgtEl>
                                        <p:attrNameLst>
                                          <p:attrName>style.visibility</p:attrName>
                                        </p:attrNameLst>
                                      </p:cBhvr>
                                      <p:to>
                                        <p:strVal val="visible"/>
                                      </p:to>
                                    </p:set>
                                    <p:animEffect transition="in" filter="wipe(up)">
                                      <p:cBhvr>
                                        <p:cTn id="11" dur="500"/>
                                        <p:tgtEl>
                                          <p:spTgt spid="191492">
                                            <p:txEl>
                                              <p:pRg st="1" end="1"/>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91492">
                                            <p:txEl>
                                              <p:pRg st="2" end="2"/>
                                            </p:txEl>
                                          </p:spTgt>
                                        </p:tgtEl>
                                        <p:attrNameLst>
                                          <p:attrName>style.visibility</p:attrName>
                                        </p:attrNameLst>
                                      </p:cBhvr>
                                      <p:to>
                                        <p:strVal val="visible"/>
                                      </p:to>
                                    </p:set>
                                    <p:animEffect transition="in" filter="wipe(up)">
                                      <p:cBhvr>
                                        <p:cTn id="15" dur="500"/>
                                        <p:tgtEl>
                                          <p:spTgt spid="191492">
                                            <p:txEl>
                                              <p:pRg st="2" end="2"/>
                                            </p:txEl>
                                          </p:spTgt>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191492">
                                            <p:txEl>
                                              <p:pRg st="3" end="3"/>
                                            </p:txEl>
                                          </p:spTgt>
                                        </p:tgtEl>
                                        <p:attrNameLst>
                                          <p:attrName>style.visibility</p:attrName>
                                        </p:attrNameLst>
                                      </p:cBhvr>
                                      <p:to>
                                        <p:strVal val="visible"/>
                                      </p:to>
                                    </p:set>
                                    <p:animEffect transition="in" filter="wipe(up)">
                                      <p:cBhvr>
                                        <p:cTn id="19" dur="500"/>
                                        <p:tgtEl>
                                          <p:spTgt spid="191492">
                                            <p:txEl>
                                              <p:pRg st="3" end="3"/>
                                            </p:txEl>
                                          </p:spTgt>
                                        </p:tgtEl>
                                      </p:cBhvr>
                                    </p:animEffect>
                                  </p:childTnLst>
                                </p:cTn>
                              </p:par>
                            </p:childTnLst>
                          </p:cTn>
                        </p:par>
                        <p:par>
                          <p:cTn id="20" fill="hold" nodeType="afterGroup">
                            <p:stCondLst>
                              <p:cond delay="2000"/>
                            </p:stCondLst>
                            <p:childTnLst>
                              <p:par>
                                <p:cTn id="21" presetID="22" presetClass="entr" presetSubtype="1" fill="hold" nodeType="afterEffect">
                                  <p:stCondLst>
                                    <p:cond delay="0"/>
                                  </p:stCondLst>
                                  <p:childTnLst>
                                    <p:set>
                                      <p:cBhvr>
                                        <p:cTn id="22" dur="1" fill="hold">
                                          <p:stCondLst>
                                            <p:cond delay="0"/>
                                          </p:stCondLst>
                                        </p:cTn>
                                        <p:tgtEl>
                                          <p:spTgt spid="191492">
                                            <p:txEl>
                                              <p:pRg st="6" end="6"/>
                                            </p:txEl>
                                          </p:spTgt>
                                        </p:tgtEl>
                                        <p:attrNameLst>
                                          <p:attrName>style.visibility</p:attrName>
                                        </p:attrNameLst>
                                      </p:cBhvr>
                                      <p:to>
                                        <p:strVal val="visible"/>
                                      </p:to>
                                    </p:set>
                                    <p:animEffect transition="in" filter="wipe(up)">
                                      <p:cBhvr>
                                        <p:cTn id="23" dur="500"/>
                                        <p:tgtEl>
                                          <p:spTgt spid="191492">
                                            <p:txEl>
                                              <p:pRg st="6" end="6"/>
                                            </p:txEl>
                                          </p:spTgt>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191492">
                                            <p:txEl>
                                              <p:pRg st="7" end="7"/>
                                            </p:txEl>
                                          </p:spTgt>
                                        </p:tgtEl>
                                        <p:attrNameLst>
                                          <p:attrName>style.visibility</p:attrName>
                                        </p:attrNameLst>
                                      </p:cBhvr>
                                      <p:to>
                                        <p:strVal val="visible"/>
                                      </p:to>
                                    </p:set>
                                    <p:animEffect transition="in" filter="wipe(up)">
                                      <p:cBhvr>
                                        <p:cTn id="27" dur="500"/>
                                        <p:tgtEl>
                                          <p:spTgt spid="19149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0" y="2704"/>
            <a:ext cx="4896544" cy="1381968"/>
          </a:xfrm>
        </p:spPr>
        <p:txBody>
          <a:bodyPr/>
          <a:lstStyle/>
          <a:p>
            <a:r>
              <a:rPr lang="en-US" altLang="zh-CN" dirty="0">
                <a:solidFill>
                  <a:srgbClr val="0000CC"/>
                </a:solidFill>
              </a:rPr>
              <a:t>       </a:t>
            </a:r>
            <a:r>
              <a:rPr lang="en-US" altLang="zh-CN" i="1" u="sng" dirty="0">
                <a:solidFill>
                  <a:srgbClr val="0000CC"/>
                </a:solidFill>
              </a:rPr>
              <a:t>Vitamin  A</a:t>
            </a:r>
            <a:r>
              <a:rPr lang="en-US" altLang="zh-CN" i="1" u="sng" dirty="0"/>
              <a:t/>
            </a:r>
            <a:br>
              <a:rPr lang="en-US" altLang="zh-CN" i="1" u="sng" dirty="0"/>
            </a:br>
            <a:endParaRPr lang="en-US" altLang="zh-CN" i="1" u="sng" dirty="0"/>
          </a:p>
        </p:txBody>
      </p:sp>
      <p:sp>
        <p:nvSpPr>
          <p:cNvPr id="91140" name="Rectangle 4"/>
          <p:cNvSpPr>
            <a:spLocks noChangeArrowheads="1"/>
          </p:cNvSpPr>
          <p:nvPr/>
        </p:nvSpPr>
        <p:spPr bwMode="auto">
          <a:xfrm>
            <a:off x="742950" y="1498600"/>
            <a:ext cx="7297738" cy="5355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marL="609600" indent="-609600">
              <a:defRPr kumimoji="1" sz="2400">
                <a:solidFill>
                  <a:schemeClr val="tx1"/>
                </a:solidFill>
                <a:latin typeface="Times New Roman" pitchFamily="18" charset="0"/>
                <a:ea typeface="SimSun" pitchFamily="2" charset="-122"/>
              </a:defRPr>
            </a:lvl1pPr>
            <a:lvl2pPr>
              <a:defRPr kumimoji="1" sz="2400">
                <a:solidFill>
                  <a:schemeClr val="tx1"/>
                </a:solidFill>
                <a:latin typeface="Times New Roman" pitchFamily="18" charset="0"/>
                <a:ea typeface="SimSun" pitchFamily="2" charset="-122"/>
              </a:defRPr>
            </a:lvl2pPr>
            <a:lvl3pPr>
              <a:defRPr kumimoji="1" sz="2400">
                <a:solidFill>
                  <a:schemeClr val="tx1"/>
                </a:solidFill>
                <a:latin typeface="Times New Roman" pitchFamily="18" charset="0"/>
                <a:ea typeface="SimSun" pitchFamily="2" charset="-122"/>
              </a:defRPr>
            </a:lvl3pPr>
            <a:lvl4pPr>
              <a:defRPr kumimoji="1" sz="2400">
                <a:solidFill>
                  <a:schemeClr val="tx1"/>
                </a:solidFill>
                <a:latin typeface="Times New Roman" pitchFamily="18" charset="0"/>
                <a:ea typeface="SimSun" pitchFamily="2" charset="-122"/>
              </a:defRPr>
            </a:lvl4pPr>
            <a:lvl5pPr>
              <a:defRPr kumimoji="1" sz="2400">
                <a:solidFill>
                  <a:schemeClr val="tx1"/>
                </a:solidFill>
                <a:latin typeface="Times New Roman" pitchFamily="18" charset="0"/>
                <a:ea typeface="SimSun" pitchFamily="2" charset="-122"/>
              </a:defRPr>
            </a:lvl5pPr>
            <a:lvl6pPr algn="l" rtl="0" fontAlgn="base">
              <a:spcBef>
                <a:spcPct val="0"/>
              </a:spcBef>
              <a:spcAft>
                <a:spcPct val="0"/>
              </a:spcAft>
              <a:defRPr kumimoji="1" sz="2400">
                <a:solidFill>
                  <a:schemeClr val="tx1"/>
                </a:solidFill>
                <a:latin typeface="Times New Roman" pitchFamily="18" charset="0"/>
                <a:ea typeface="SimSun" pitchFamily="2" charset="-122"/>
              </a:defRPr>
            </a:lvl6pPr>
            <a:lvl7pPr algn="l" rtl="0" fontAlgn="base">
              <a:spcBef>
                <a:spcPct val="0"/>
              </a:spcBef>
              <a:spcAft>
                <a:spcPct val="0"/>
              </a:spcAft>
              <a:defRPr kumimoji="1" sz="2400">
                <a:solidFill>
                  <a:schemeClr val="tx1"/>
                </a:solidFill>
                <a:latin typeface="Times New Roman" pitchFamily="18" charset="0"/>
                <a:ea typeface="SimSun" pitchFamily="2" charset="-122"/>
              </a:defRPr>
            </a:lvl7pPr>
            <a:lvl8pPr algn="l" rtl="0" fontAlgn="base">
              <a:spcBef>
                <a:spcPct val="0"/>
              </a:spcBef>
              <a:spcAft>
                <a:spcPct val="0"/>
              </a:spcAft>
              <a:defRPr kumimoji="1" sz="2400">
                <a:solidFill>
                  <a:schemeClr val="tx1"/>
                </a:solidFill>
                <a:latin typeface="Times New Roman" pitchFamily="18" charset="0"/>
                <a:ea typeface="SimSun" pitchFamily="2" charset="-122"/>
              </a:defRPr>
            </a:lvl8pPr>
            <a:lvl9pPr algn="l" rtl="0" fontAlgn="base">
              <a:spcBef>
                <a:spcPct val="0"/>
              </a:spcBef>
              <a:spcAft>
                <a:spcPct val="0"/>
              </a:spcAft>
              <a:defRPr kumimoji="1" sz="2400">
                <a:solidFill>
                  <a:schemeClr val="tx1"/>
                </a:solidFill>
                <a:latin typeface="Times New Roman" pitchFamily="18" charset="0"/>
                <a:ea typeface="SimSun" pitchFamily="2" charset="-122"/>
              </a:defRPr>
            </a:lvl9pPr>
          </a:lstStyle>
          <a:p>
            <a:pPr algn="l" rtl="0" fontAlgn="base">
              <a:lnSpc>
                <a:spcPct val="90000"/>
              </a:lnSpc>
              <a:spcBef>
                <a:spcPct val="20000"/>
              </a:spcBef>
              <a:spcAft>
                <a:spcPct val="0"/>
              </a:spcAft>
              <a:buClr>
                <a:srgbClr val="330066"/>
              </a:buClr>
              <a:buSzPct val="75000"/>
              <a:buFont typeface="Wingdings" pitchFamily="2" charset="2"/>
              <a:buNone/>
            </a:pPr>
            <a:r>
              <a:rPr lang="en-US" altLang="zh-CN" sz="3200" b="1" i="1" u="sng" dirty="0" smtClean="0">
                <a:solidFill>
                  <a:srgbClr val="333399"/>
                </a:solidFill>
              </a:rPr>
              <a:t>Chemical nature and properties</a:t>
            </a:r>
          </a:p>
        </p:txBody>
      </p:sp>
      <p:sp>
        <p:nvSpPr>
          <p:cNvPr id="91143" name="Rectangle 7"/>
          <p:cNvSpPr>
            <a:spLocks noChangeArrowheads="1"/>
          </p:cNvSpPr>
          <p:nvPr/>
        </p:nvSpPr>
        <p:spPr bwMode="auto">
          <a:xfrm>
            <a:off x="395536" y="2148059"/>
            <a:ext cx="8136904" cy="37292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SzPct val="70000"/>
              <a:buFont typeface="Wingdings" pitchFamily="2" charset="2"/>
              <a:buChar char="l"/>
              <a:defRPr sz="3000">
                <a:solidFill>
                  <a:schemeClr val="tx1"/>
                </a:solidFill>
                <a:latin typeface="Arial" pitchFamily="34" charset="0"/>
                <a:ea typeface="SimSun" pitchFamily="2" charset="-122"/>
              </a:defRPr>
            </a:lvl1pPr>
            <a:lvl2pPr marL="2149475">
              <a:spcBef>
                <a:spcPct val="20000"/>
              </a:spcBef>
              <a:buClr>
                <a:schemeClr val="accent2"/>
              </a:buClr>
              <a:buSzPct val="70000"/>
              <a:buFont typeface="Wingdings" pitchFamily="2" charset="2"/>
              <a:buChar char="l"/>
              <a:defRPr sz="2600">
                <a:solidFill>
                  <a:schemeClr val="tx1"/>
                </a:solidFill>
                <a:latin typeface="Arial" pitchFamily="34" charset="0"/>
                <a:ea typeface="SimSun" pitchFamily="2" charset="-122"/>
              </a:defRPr>
            </a:lvl2pPr>
            <a:lvl3pPr marL="3925888" indent="-228600">
              <a:spcBef>
                <a:spcPct val="20000"/>
              </a:spcBef>
              <a:buClr>
                <a:schemeClr val="accent1"/>
              </a:buClr>
              <a:buSzPct val="70000"/>
              <a:buFont typeface="Wingdings" pitchFamily="2" charset="2"/>
              <a:buChar char="l"/>
              <a:defRPr sz="2300">
                <a:solidFill>
                  <a:schemeClr val="tx1"/>
                </a:solidFill>
                <a:latin typeface="Arial" pitchFamily="34" charset="0"/>
                <a:ea typeface="SimSun" pitchFamily="2" charset="-122"/>
              </a:defRPr>
            </a:lvl3pPr>
            <a:lvl4pPr marL="4333875" indent="-228600">
              <a:spcBef>
                <a:spcPct val="20000"/>
              </a:spcBef>
              <a:buClr>
                <a:schemeClr val="tx2"/>
              </a:buClr>
              <a:buSzPct val="75000"/>
              <a:buFont typeface="Wingdings" pitchFamily="2" charset="2"/>
              <a:buChar char="§"/>
              <a:defRPr sz="2000">
                <a:solidFill>
                  <a:schemeClr val="tx1"/>
                </a:solidFill>
                <a:latin typeface="Arial" pitchFamily="34" charset="0"/>
                <a:ea typeface="SimSun" pitchFamily="2" charset="-122"/>
              </a:defRPr>
            </a:lvl4pPr>
            <a:lvl5pPr marL="4741863" indent="-228600">
              <a:spcBef>
                <a:spcPct val="20000"/>
              </a:spcBef>
              <a:buClr>
                <a:schemeClr val="folHlink"/>
              </a:buClr>
              <a:buSzPct val="80000"/>
              <a:buFont typeface="Wingdings" pitchFamily="2" charset="2"/>
              <a:buChar char="§"/>
              <a:defRPr sz="2000">
                <a:solidFill>
                  <a:schemeClr val="tx1"/>
                </a:solidFill>
                <a:latin typeface="Arial" pitchFamily="34" charset="0"/>
                <a:ea typeface="SimSun" pitchFamily="2" charset="-122"/>
              </a:defRPr>
            </a:lvl5pPr>
            <a:lvl6pPr marL="5199063" indent="-228600"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6pPr>
            <a:lvl7pPr marL="5656263" indent="-228600"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7pPr>
            <a:lvl8pPr marL="6113463" indent="-228600"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8pPr>
            <a:lvl9pPr marL="6570663" indent="-228600"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9pPr>
          </a:lstStyle>
          <a:p>
            <a:pPr algn="l" rtl="0" fontAlgn="base">
              <a:spcAft>
                <a:spcPct val="0"/>
              </a:spcAft>
              <a:buClr>
                <a:srgbClr val="330066"/>
              </a:buClr>
              <a:buFont typeface="Wingdings" pitchFamily="2" charset="2"/>
              <a:buNone/>
            </a:pPr>
            <a:r>
              <a:rPr lang="en-US" altLang="zh-CN" sz="2600" b="1" i="1" dirty="0" smtClean="0">
                <a:solidFill>
                  <a:srgbClr val="D60093"/>
                </a:solidFill>
                <a:ea typeface="华文楷体" pitchFamily="2" charset="-122"/>
              </a:rPr>
              <a:t>﹡N</a:t>
            </a:r>
            <a:r>
              <a:rPr lang="en-US" altLang="zh-CN" sz="2400" b="1" i="1" dirty="0" smtClean="0">
                <a:solidFill>
                  <a:srgbClr val="D60093"/>
                </a:solidFill>
                <a:latin typeface="Times New Roman" pitchFamily="18" charset="0"/>
                <a:ea typeface="华文楷体" pitchFamily="2" charset="-122"/>
              </a:rPr>
              <a:t>atural form</a:t>
            </a:r>
            <a:r>
              <a:rPr lang="zh-CN" altLang="en-US" sz="2400" b="1" i="1" dirty="0" smtClean="0">
                <a:solidFill>
                  <a:srgbClr val="D60093"/>
                </a:solidFill>
                <a:latin typeface="Times New Roman" pitchFamily="18" charset="0"/>
                <a:ea typeface="华文楷体" pitchFamily="2" charset="-122"/>
              </a:rPr>
              <a:t>：</a:t>
            </a:r>
            <a:r>
              <a:rPr lang="en-US" altLang="zh-CN" sz="2400" b="1" i="1" dirty="0" smtClean="0">
                <a:solidFill>
                  <a:srgbClr val="333399"/>
                </a:solidFill>
                <a:latin typeface="Times New Roman" pitchFamily="18" charset="0"/>
                <a:ea typeface="华文楷体" pitchFamily="2" charset="-122"/>
              </a:rPr>
              <a:t>A</a:t>
            </a:r>
            <a:r>
              <a:rPr lang="en-US" altLang="zh-CN" sz="2400" b="1" i="1" baseline="-25000" dirty="0" smtClean="0">
                <a:solidFill>
                  <a:srgbClr val="333399"/>
                </a:solidFill>
                <a:latin typeface="Times New Roman" pitchFamily="18" charset="0"/>
                <a:ea typeface="华文楷体" pitchFamily="2" charset="-122"/>
              </a:rPr>
              <a:t>1</a:t>
            </a:r>
            <a:r>
              <a:rPr lang="zh-CN" altLang="en-US" sz="2400" b="1" i="1" dirty="0" smtClean="0">
                <a:solidFill>
                  <a:srgbClr val="333399"/>
                </a:solidFill>
                <a:latin typeface="Times New Roman" pitchFamily="18" charset="0"/>
                <a:ea typeface="华文楷体" pitchFamily="2" charset="-122"/>
              </a:rPr>
              <a:t>（</a:t>
            </a:r>
            <a:r>
              <a:rPr lang="en-US" altLang="zh-CN" sz="2400" b="1" i="1" dirty="0" smtClean="0">
                <a:solidFill>
                  <a:srgbClr val="333399"/>
                </a:solidFill>
                <a:latin typeface="Times New Roman" pitchFamily="18" charset="0"/>
                <a:ea typeface="华文楷体" pitchFamily="2" charset="-122"/>
              </a:rPr>
              <a:t>retinol</a:t>
            </a:r>
            <a:r>
              <a:rPr lang="zh-CN" altLang="en-US" sz="2400" b="1" i="1" dirty="0" smtClean="0">
                <a:solidFill>
                  <a:srgbClr val="333399"/>
                </a:solidFill>
                <a:latin typeface="Times New Roman" pitchFamily="18" charset="0"/>
                <a:ea typeface="华文楷体" pitchFamily="2" charset="-122"/>
              </a:rPr>
              <a:t>）</a:t>
            </a:r>
            <a:r>
              <a:rPr lang="en-US" altLang="zh-CN" sz="2400" b="1" i="1" dirty="0" smtClean="0">
                <a:solidFill>
                  <a:srgbClr val="333399"/>
                </a:solidFill>
                <a:latin typeface="Times New Roman" pitchFamily="18" charset="0"/>
                <a:ea typeface="华文楷体" pitchFamily="2" charset="-122"/>
              </a:rPr>
              <a:t>.</a:t>
            </a:r>
            <a:endParaRPr lang="zh-CN" altLang="en-US" sz="2400" b="1" i="1" dirty="0" smtClean="0">
              <a:solidFill>
                <a:srgbClr val="333399"/>
              </a:solidFill>
              <a:latin typeface="Times New Roman" pitchFamily="18" charset="0"/>
              <a:ea typeface="华文楷体" pitchFamily="2" charset="-122"/>
            </a:endParaRPr>
          </a:p>
          <a:p>
            <a:pPr lvl="1" algn="l" rtl="0" fontAlgn="base">
              <a:spcAft>
                <a:spcPct val="0"/>
              </a:spcAft>
              <a:buClr>
                <a:srgbClr val="669999"/>
              </a:buClr>
              <a:buFont typeface="Wingdings" pitchFamily="2" charset="2"/>
              <a:buNone/>
            </a:pPr>
            <a:r>
              <a:rPr lang="zh-CN" altLang="en-US" sz="2400" b="1" i="1" dirty="0" smtClean="0">
                <a:solidFill>
                  <a:srgbClr val="333399"/>
                </a:solidFill>
                <a:latin typeface="Times New Roman" pitchFamily="18" charset="0"/>
                <a:ea typeface="华文楷体" pitchFamily="2" charset="-122"/>
              </a:rPr>
              <a:t>   </a:t>
            </a:r>
            <a:r>
              <a:rPr lang="en-US" altLang="zh-CN" sz="2400" b="1" i="1" dirty="0" smtClean="0">
                <a:solidFill>
                  <a:srgbClr val="333399"/>
                </a:solidFill>
                <a:latin typeface="Times New Roman" pitchFamily="18" charset="0"/>
                <a:ea typeface="华文楷体" pitchFamily="2" charset="-122"/>
              </a:rPr>
              <a:t>A</a:t>
            </a:r>
            <a:r>
              <a:rPr lang="en-US" altLang="zh-CN" sz="2400" b="1" i="1" baseline="-25000" dirty="0" smtClean="0">
                <a:solidFill>
                  <a:srgbClr val="333399"/>
                </a:solidFill>
                <a:latin typeface="Times New Roman" pitchFamily="18" charset="0"/>
                <a:ea typeface="华文楷体" pitchFamily="2" charset="-122"/>
              </a:rPr>
              <a:t>2</a:t>
            </a:r>
            <a:r>
              <a:rPr lang="zh-CN" altLang="en-US" sz="2400" b="1" i="1" dirty="0" smtClean="0">
                <a:solidFill>
                  <a:srgbClr val="333399"/>
                </a:solidFill>
                <a:latin typeface="Times New Roman" pitchFamily="18" charset="0"/>
                <a:ea typeface="华文楷体" pitchFamily="2" charset="-122"/>
              </a:rPr>
              <a:t>（</a:t>
            </a:r>
            <a:r>
              <a:rPr lang="en-US" altLang="zh-CN" sz="2400" b="1" i="1" dirty="0" smtClean="0">
                <a:solidFill>
                  <a:srgbClr val="333399"/>
                </a:solidFill>
                <a:latin typeface="Times New Roman" pitchFamily="18" charset="0"/>
                <a:ea typeface="华文楷体" pitchFamily="2" charset="-122"/>
              </a:rPr>
              <a:t>3-dehydro-retinol </a:t>
            </a:r>
            <a:r>
              <a:rPr lang="zh-CN" altLang="en-US" sz="2400" b="1" i="1" dirty="0" smtClean="0">
                <a:solidFill>
                  <a:srgbClr val="333399"/>
                </a:solidFill>
                <a:latin typeface="Times New Roman" pitchFamily="18" charset="0"/>
                <a:ea typeface="华文楷体" pitchFamily="2" charset="-122"/>
              </a:rPr>
              <a:t>）</a:t>
            </a:r>
            <a:r>
              <a:rPr lang="en-US" altLang="zh-CN" sz="2400" b="1" i="1" dirty="0" smtClean="0">
                <a:solidFill>
                  <a:srgbClr val="333399"/>
                </a:solidFill>
                <a:latin typeface="Times New Roman" pitchFamily="18" charset="0"/>
                <a:ea typeface="华文楷体" pitchFamily="2" charset="-122"/>
              </a:rPr>
              <a:t>.</a:t>
            </a:r>
            <a:endParaRPr lang="zh-CN" altLang="en-US" sz="2400" b="1" i="1" dirty="0" smtClean="0">
              <a:solidFill>
                <a:srgbClr val="333399"/>
              </a:solidFill>
              <a:latin typeface="Times New Roman" pitchFamily="18" charset="0"/>
              <a:ea typeface="华文楷体" pitchFamily="2" charset="-122"/>
            </a:endParaRPr>
          </a:p>
          <a:p>
            <a:pPr algn="l" rtl="0" fontAlgn="base">
              <a:lnSpc>
                <a:spcPct val="140000"/>
              </a:lnSpc>
              <a:spcAft>
                <a:spcPct val="0"/>
              </a:spcAft>
              <a:buClr>
                <a:srgbClr val="330066"/>
              </a:buClr>
              <a:buFont typeface="Wingdings" pitchFamily="2" charset="2"/>
              <a:buNone/>
            </a:pPr>
            <a:r>
              <a:rPr lang="en-US" altLang="zh-CN" sz="2400" b="1" i="1" dirty="0" smtClean="0">
                <a:solidFill>
                  <a:srgbClr val="D60093"/>
                </a:solidFill>
                <a:latin typeface="Times New Roman" pitchFamily="18" charset="0"/>
                <a:ea typeface="华文楷体" pitchFamily="2" charset="-122"/>
              </a:rPr>
              <a:t>﹡Active form </a:t>
            </a:r>
            <a:r>
              <a:rPr lang="zh-CN" altLang="en-US" sz="2400" b="1" i="1" dirty="0" smtClean="0">
                <a:solidFill>
                  <a:srgbClr val="D60093"/>
                </a:solidFill>
                <a:latin typeface="Times New Roman" pitchFamily="18" charset="0"/>
                <a:ea typeface="华文楷体" pitchFamily="2" charset="-122"/>
              </a:rPr>
              <a:t>：</a:t>
            </a:r>
            <a:r>
              <a:rPr lang="en-US" altLang="zh-CN" sz="2400" b="1" i="1" dirty="0" smtClean="0">
                <a:solidFill>
                  <a:srgbClr val="D60093"/>
                </a:solidFill>
                <a:latin typeface="Times New Roman" pitchFamily="18" charset="0"/>
                <a:ea typeface="华文楷体" pitchFamily="2" charset="-122"/>
              </a:rPr>
              <a:t>R</a:t>
            </a:r>
            <a:r>
              <a:rPr lang="en-US" altLang="zh-CN" sz="2400" b="1" i="1" dirty="0" smtClean="0">
                <a:solidFill>
                  <a:srgbClr val="333399"/>
                </a:solidFill>
                <a:latin typeface="Times New Roman" pitchFamily="18" charset="0"/>
                <a:ea typeface="华文楷体" pitchFamily="2" charset="-122"/>
              </a:rPr>
              <a:t>etinol</a:t>
            </a:r>
            <a:r>
              <a:rPr lang="zh-CN" altLang="en-US" sz="2400" b="1" i="1" dirty="0" smtClean="0">
                <a:solidFill>
                  <a:srgbClr val="333399"/>
                </a:solidFill>
                <a:latin typeface="Times New Roman" pitchFamily="18" charset="0"/>
                <a:ea typeface="华文楷体" pitchFamily="2" charset="-122"/>
              </a:rPr>
              <a:t>、</a:t>
            </a:r>
            <a:r>
              <a:rPr lang="en-US" altLang="zh-CN" sz="2400" b="1" i="1" dirty="0" smtClean="0">
                <a:solidFill>
                  <a:srgbClr val="333399"/>
                </a:solidFill>
                <a:latin typeface="Times New Roman" pitchFamily="18" charset="0"/>
                <a:ea typeface="华文楷体" pitchFamily="2" charset="-122"/>
              </a:rPr>
              <a:t>retinal</a:t>
            </a:r>
            <a:r>
              <a:rPr lang="zh-CN" altLang="en-US" sz="2400" b="1" i="1" dirty="0" smtClean="0">
                <a:solidFill>
                  <a:srgbClr val="333399"/>
                </a:solidFill>
                <a:latin typeface="Times New Roman" pitchFamily="18" charset="0"/>
                <a:ea typeface="华文楷体" pitchFamily="2" charset="-122"/>
              </a:rPr>
              <a:t>、</a:t>
            </a:r>
            <a:r>
              <a:rPr lang="en-US" altLang="zh-CN" sz="2400" b="1" i="1" dirty="0" smtClean="0">
                <a:solidFill>
                  <a:srgbClr val="333399"/>
                </a:solidFill>
                <a:latin typeface="Times New Roman" pitchFamily="18" charset="0"/>
                <a:ea typeface="华文楷体" pitchFamily="2" charset="-122"/>
              </a:rPr>
              <a:t>retinoic acid.</a:t>
            </a:r>
            <a:endParaRPr lang="en-US" altLang="zh-CN" sz="2400" b="1" i="1" dirty="0" smtClean="0">
              <a:solidFill>
                <a:srgbClr val="D60093"/>
              </a:solidFill>
              <a:latin typeface="Times New Roman" pitchFamily="18" charset="0"/>
              <a:ea typeface="华文楷体" pitchFamily="2" charset="-122"/>
            </a:endParaRPr>
          </a:p>
          <a:p>
            <a:pPr algn="l" rtl="0" fontAlgn="base">
              <a:lnSpc>
                <a:spcPct val="140000"/>
              </a:lnSpc>
              <a:spcAft>
                <a:spcPct val="0"/>
              </a:spcAft>
              <a:buClr>
                <a:srgbClr val="330066"/>
              </a:buClr>
              <a:buFont typeface="Wingdings" pitchFamily="2" charset="2"/>
              <a:buNone/>
            </a:pPr>
            <a:r>
              <a:rPr lang="en-US" altLang="zh-CN" sz="2400" b="1" i="1" dirty="0" smtClean="0">
                <a:solidFill>
                  <a:srgbClr val="D60093"/>
                </a:solidFill>
                <a:latin typeface="Times New Roman" pitchFamily="18" charset="0"/>
                <a:ea typeface="华文楷体" pitchFamily="2" charset="-122"/>
              </a:rPr>
              <a:t>﹡Pro-vitamin A</a:t>
            </a:r>
            <a:r>
              <a:rPr lang="zh-CN" altLang="en-US" sz="2400" b="1" i="1" dirty="0" smtClean="0">
                <a:solidFill>
                  <a:srgbClr val="D60093"/>
                </a:solidFill>
                <a:latin typeface="Times New Roman" pitchFamily="18" charset="0"/>
                <a:ea typeface="华文楷体" pitchFamily="2" charset="-122"/>
              </a:rPr>
              <a:t>：</a:t>
            </a:r>
            <a:r>
              <a:rPr lang="en-US" altLang="zh-CN" sz="2400" b="1" i="1" dirty="0" smtClean="0">
                <a:solidFill>
                  <a:srgbClr val="333399"/>
                </a:solidFill>
                <a:latin typeface="Times New Roman" pitchFamily="18" charset="0"/>
                <a:ea typeface="华文楷体" pitchFamily="2" charset="-122"/>
              </a:rPr>
              <a:t>β-carotene.</a:t>
            </a:r>
          </a:p>
          <a:p>
            <a:pPr algn="l" rtl="0" fontAlgn="base">
              <a:lnSpc>
                <a:spcPct val="140000"/>
              </a:lnSpc>
              <a:spcAft>
                <a:spcPct val="0"/>
              </a:spcAft>
              <a:buClr>
                <a:srgbClr val="330066"/>
              </a:buClr>
              <a:buFont typeface="Wingdings" pitchFamily="2" charset="2"/>
              <a:buNone/>
            </a:pPr>
            <a:r>
              <a:rPr lang="en-US" altLang="zh-CN" sz="2400" b="1" i="1" dirty="0" smtClean="0">
                <a:solidFill>
                  <a:srgbClr val="D60093"/>
                </a:solidFill>
                <a:latin typeface="Times New Roman" pitchFamily="18" charset="0"/>
                <a:ea typeface="华文楷体" pitchFamily="2" charset="-122"/>
              </a:rPr>
              <a:t>﹡Storage and transportation:   L</a:t>
            </a:r>
            <a:r>
              <a:rPr lang="en-US" altLang="zh-CN" sz="2400" b="1" i="1" dirty="0" smtClean="0">
                <a:solidFill>
                  <a:srgbClr val="333399"/>
                </a:solidFill>
                <a:latin typeface="Times New Roman" pitchFamily="18" charset="0"/>
                <a:ea typeface="华文楷体" pitchFamily="2" charset="-122"/>
              </a:rPr>
              <a:t>iver, RBP + PA  and CRBP.</a:t>
            </a:r>
          </a:p>
          <a:p>
            <a:pPr algn="l" rtl="0" fontAlgn="base">
              <a:lnSpc>
                <a:spcPct val="140000"/>
              </a:lnSpc>
              <a:spcAft>
                <a:spcPct val="0"/>
              </a:spcAft>
              <a:buClr>
                <a:srgbClr val="330066"/>
              </a:buClr>
              <a:buFont typeface="Wingdings" pitchFamily="2" charset="2"/>
              <a:buNone/>
            </a:pPr>
            <a:r>
              <a:rPr lang="en-US" altLang="zh-CN" sz="2600" b="1" dirty="0" smtClean="0">
                <a:solidFill>
                  <a:srgbClr val="000000"/>
                </a:solidFill>
                <a:ea typeface="华文楷体" pitchFamily="2" charset="-122"/>
              </a:rPr>
              <a:t>     </a:t>
            </a:r>
          </a:p>
        </p:txBody>
      </p:sp>
    </p:spTree>
    <p:extLst>
      <p:ext uri="{BB962C8B-B14F-4D97-AF65-F5344CB8AC3E}">
        <p14:creationId xmlns="" xmlns:p14="http://schemas.microsoft.com/office/powerpoint/2010/main" val="16083160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1140"/>
                                        </p:tgtEl>
                                        <p:attrNameLst>
                                          <p:attrName>style.visibility</p:attrName>
                                        </p:attrNameLst>
                                      </p:cBhvr>
                                      <p:to>
                                        <p:strVal val="visible"/>
                                      </p:to>
                                    </p:set>
                                    <p:animEffect transition="in" filter="randombar(horizontal)">
                                      <p:cBhvr>
                                        <p:cTn id="7" dur="500"/>
                                        <p:tgtEl>
                                          <p:spTgt spid="91140"/>
                                        </p:tgtEl>
                                      </p:cBhvr>
                                    </p:animEffect>
                                  </p:childTnLst>
                                </p:cTn>
                              </p:par>
                            </p:childTnLst>
                          </p:cTn>
                        </p:par>
                        <p:par>
                          <p:cTn id="8" fill="hold" nodeType="afterGroup">
                            <p:stCondLst>
                              <p:cond delay="500"/>
                            </p:stCondLst>
                            <p:childTnLst>
                              <p:par>
                                <p:cTn id="9" presetID="29" presetClass="entr" presetSubtype="0" fill="hold" grpId="0" nodeType="afterEffect">
                                  <p:stCondLst>
                                    <p:cond delay="0"/>
                                  </p:stCondLst>
                                  <p:childTnLst>
                                    <p:set>
                                      <p:cBhvr>
                                        <p:cTn id="10" dur="1" fill="hold">
                                          <p:stCondLst>
                                            <p:cond delay="0"/>
                                          </p:stCondLst>
                                        </p:cTn>
                                        <p:tgtEl>
                                          <p:spTgt spid="91143">
                                            <p:txEl>
                                              <p:pRg st="0" end="0"/>
                                            </p:txEl>
                                          </p:spTgt>
                                        </p:tgtEl>
                                        <p:attrNameLst>
                                          <p:attrName>style.visibility</p:attrName>
                                        </p:attrNameLst>
                                      </p:cBhvr>
                                      <p:to>
                                        <p:strVal val="visible"/>
                                      </p:to>
                                    </p:set>
                                    <p:anim calcmode="lin" valueType="num">
                                      <p:cBhvr>
                                        <p:cTn id="11" dur="1000" fill="hold"/>
                                        <p:tgtEl>
                                          <p:spTgt spid="91143">
                                            <p:txEl>
                                              <p:pRg st="0" end="0"/>
                                            </p:txEl>
                                          </p:spTgt>
                                        </p:tgtEl>
                                        <p:attrNameLst>
                                          <p:attrName>ppt_x</p:attrName>
                                        </p:attrNameLst>
                                      </p:cBhvr>
                                      <p:tavLst>
                                        <p:tav tm="0">
                                          <p:val>
                                            <p:strVal val="#ppt_x-.2"/>
                                          </p:val>
                                        </p:tav>
                                        <p:tav tm="100000">
                                          <p:val>
                                            <p:strVal val="#ppt_x"/>
                                          </p:val>
                                        </p:tav>
                                      </p:tavLst>
                                    </p:anim>
                                    <p:anim calcmode="lin" valueType="num">
                                      <p:cBhvr>
                                        <p:cTn id="12" dur="1000" fill="hold"/>
                                        <p:tgtEl>
                                          <p:spTgt spid="9114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3" dur="1000"/>
                                        <p:tgtEl>
                                          <p:spTgt spid="91143">
                                            <p:txEl>
                                              <p:pRg st="0" end="0"/>
                                            </p:txEl>
                                          </p:spTgt>
                                        </p:tgtEl>
                                      </p:cBhvr>
                                    </p:animEffect>
                                  </p:childTnLst>
                                </p:cTn>
                              </p:par>
                              <p:par>
                                <p:cTn id="14" presetID="29" presetClass="entr" presetSubtype="0" fill="hold" grpId="0" nodeType="withEffect">
                                  <p:stCondLst>
                                    <p:cond delay="0"/>
                                  </p:stCondLst>
                                  <p:childTnLst>
                                    <p:set>
                                      <p:cBhvr>
                                        <p:cTn id="15" dur="1" fill="hold">
                                          <p:stCondLst>
                                            <p:cond delay="0"/>
                                          </p:stCondLst>
                                        </p:cTn>
                                        <p:tgtEl>
                                          <p:spTgt spid="91143">
                                            <p:txEl>
                                              <p:pRg st="1" end="1"/>
                                            </p:txEl>
                                          </p:spTgt>
                                        </p:tgtEl>
                                        <p:attrNameLst>
                                          <p:attrName>style.visibility</p:attrName>
                                        </p:attrNameLst>
                                      </p:cBhvr>
                                      <p:to>
                                        <p:strVal val="visible"/>
                                      </p:to>
                                    </p:set>
                                    <p:anim calcmode="lin" valueType="num">
                                      <p:cBhvr>
                                        <p:cTn id="16" dur="1000" fill="hold"/>
                                        <p:tgtEl>
                                          <p:spTgt spid="91143">
                                            <p:txEl>
                                              <p:pRg st="1" end="1"/>
                                            </p:txEl>
                                          </p:spTgt>
                                        </p:tgtEl>
                                        <p:attrNameLst>
                                          <p:attrName>ppt_x</p:attrName>
                                        </p:attrNameLst>
                                      </p:cBhvr>
                                      <p:tavLst>
                                        <p:tav tm="0">
                                          <p:val>
                                            <p:strVal val="#ppt_x-.2"/>
                                          </p:val>
                                        </p:tav>
                                        <p:tav tm="100000">
                                          <p:val>
                                            <p:strVal val="#ppt_x"/>
                                          </p:val>
                                        </p:tav>
                                      </p:tavLst>
                                    </p:anim>
                                    <p:anim calcmode="lin" valueType="num">
                                      <p:cBhvr>
                                        <p:cTn id="17" dur="1000" fill="hold"/>
                                        <p:tgtEl>
                                          <p:spTgt spid="9114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8" dur="1000"/>
                                        <p:tgtEl>
                                          <p:spTgt spid="91143">
                                            <p:txEl>
                                              <p:pRg st="1" end="1"/>
                                            </p:txEl>
                                          </p:spTgt>
                                        </p:tgtEl>
                                      </p:cBhvr>
                                    </p:animEffect>
                                  </p:childTnLst>
                                </p:cTn>
                              </p:par>
                              <p:par>
                                <p:cTn id="19" presetID="29" presetClass="entr" presetSubtype="0" fill="hold" grpId="0" nodeType="withEffect">
                                  <p:stCondLst>
                                    <p:cond delay="0"/>
                                  </p:stCondLst>
                                  <p:childTnLst>
                                    <p:set>
                                      <p:cBhvr>
                                        <p:cTn id="20" dur="1" fill="hold">
                                          <p:stCondLst>
                                            <p:cond delay="0"/>
                                          </p:stCondLst>
                                        </p:cTn>
                                        <p:tgtEl>
                                          <p:spTgt spid="91143">
                                            <p:txEl>
                                              <p:pRg st="2" end="2"/>
                                            </p:txEl>
                                          </p:spTgt>
                                        </p:tgtEl>
                                        <p:attrNameLst>
                                          <p:attrName>style.visibility</p:attrName>
                                        </p:attrNameLst>
                                      </p:cBhvr>
                                      <p:to>
                                        <p:strVal val="visible"/>
                                      </p:to>
                                    </p:set>
                                    <p:anim calcmode="lin" valueType="num">
                                      <p:cBhvr>
                                        <p:cTn id="21" dur="1000" fill="hold"/>
                                        <p:tgtEl>
                                          <p:spTgt spid="91143">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9114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91143">
                                            <p:txEl>
                                              <p:pRg st="2" end="2"/>
                                            </p:txEl>
                                          </p:spTgt>
                                        </p:tgtEl>
                                      </p:cBhvr>
                                    </p:animEffect>
                                  </p:childTnLst>
                                </p:cTn>
                              </p:par>
                              <p:par>
                                <p:cTn id="24" presetID="29" presetClass="entr" presetSubtype="0" fill="hold" grpId="0" nodeType="withEffect">
                                  <p:stCondLst>
                                    <p:cond delay="0"/>
                                  </p:stCondLst>
                                  <p:childTnLst>
                                    <p:set>
                                      <p:cBhvr>
                                        <p:cTn id="25" dur="1" fill="hold">
                                          <p:stCondLst>
                                            <p:cond delay="0"/>
                                          </p:stCondLst>
                                        </p:cTn>
                                        <p:tgtEl>
                                          <p:spTgt spid="91143">
                                            <p:txEl>
                                              <p:pRg st="3" end="3"/>
                                            </p:txEl>
                                          </p:spTgt>
                                        </p:tgtEl>
                                        <p:attrNameLst>
                                          <p:attrName>style.visibility</p:attrName>
                                        </p:attrNameLst>
                                      </p:cBhvr>
                                      <p:to>
                                        <p:strVal val="visible"/>
                                      </p:to>
                                    </p:set>
                                    <p:anim calcmode="lin" valueType="num">
                                      <p:cBhvr>
                                        <p:cTn id="26" dur="1000" fill="hold"/>
                                        <p:tgtEl>
                                          <p:spTgt spid="91143">
                                            <p:txEl>
                                              <p:pRg st="3" end="3"/>
                                            </p:txEl>
                                          </p:spTgt>
                                        </p:tgtEl>
                                        <p:attrNameLst>
                                          <p:attrName>ppt_x</p:attrName>
                                        </p:attrNameLst>
                                      </p:cBhvr>
                                      <p:tavLst>
                                        <p:tav tm="0">
                                          <p:val>
                                            <p:strVal val="#ppt_x-.2"/>
                                          </p:val>
                                        </p:tav>
                                        <p:tav tm="100000">
                                          <p:val>
                                            <p:strVal val="#ppt_x"/>
                                          </p:val>
                                        </p:tav>
                                      </p:tavLst>
                                    </p:anim>
                                    <p:anim calcmode="lin" valueType="num">
                                      <p:cBhvr>
                                        <p:cTn id="27" dur="1000" fill="hold"/>
                                        <p:tgtEl>
                                          <p:spTgt spid="91143">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28" dur="1000"/>
                                        <p:tgtEl>
                                          <p:spTgt spid="91143">
                                            <p:txEl>
                                              <p:pRg st="3" end="3"/>
                                            </p:txEl>
                                          </p:spTgt>
                                        </p:tgtEl>
                                      </p:cBhvr>
                                    </p:animEffect>
                                  </p:childTnLst>
                                </p:cTn>
                              </p:par>
                              <p:par>
                                <p:cTn id="29" presetID="29" presetClass="entr" presetSubtype="0" fill="hold" grpId="0" nodeType="withEffect">
                                  <p:stCondLst>
                                    <p:cond delay="0"/>
                                  </p:stCondLst>
                                  <p:childTnLst>
                                    <p:set>
                                      <p:cBhvr>
                                        <p:cTn id="30" dur="1" fill="hold">
                                          <p:stCondLst>
                                            <p:cond delay="0"/>
                                          </p:stCondLst>
                                        </p:cTn>
                                        <p:tgtEl>
                                          <p:spTgt spid="91143">
                                            <p:txEl>
                                              <p:pRg st="4" end="4"/>
                                            </p:txEl>
                                          </p:spTgt>
                                        </p:tgtEl>
                                        <p:attrNameLst>
                                          <p:attrName>style.visibility</p:attrName>
                                        </p:attrNameLst>
                                      </p:cBhvr>
                                      <p:to>
                                        <p:strVal val="visible"/>
                                      </p:to>
                                    </p:set>
                                    <p:anim calcmode="lin" valueType="num">
                                      <p:cBhvr>
                                        <p:cTn id="31" dur="1000" fill="hold"/>
                                        <p:tgtEl>
                                          <p:spTgt spid="91143">
                                            <p:txEl>
                                              <p:pRg st="4" end="4"/>
                                            </p:txEl>
                                          </p:spTgt>
                                        </p:tgtEl>
                                        <p:attrNameLst>
                                          <p:attrName>ppt_x</p:attrName>
                                        </p:attrNameLst>
                                      </p:cBhvr>
                                      <p:tavLst>
                                        <p:tav tm="0">
                                          <p:val>
                                            <p:strVal val="#ppt_x-.2"/>
                                          </p:val>
                                        </p:tav>
                                        <p:tav tm="100000">
                                          <p:val>
                                            <p:strVal val="#ppt_x"/>
                                          </p:val>
                                        </p:tav>
                                      </p:tavLst>
                                    </p:anim>
                                    <p:anim calcmode="lin" valueType="num">
                                      <p:cBhvr>
                                        <p:cTn id="32" dur="1000" fill="hold"/>
                                        <p:tgtEl>
                                          <p:spTgt spid="91143">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91143">
                                            <p:txEl>
                                              <p:pRg st="4" end="4"/>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9" presetClass="entr" presetSubtype="0" fill="hold" grpId="0" nodeType="clickEffect">
                                  <p:stCondLst>
                                    <p:cond delay="0"/>
                                  </p:stCondLst>
                                  <p:childTnLst>
                                    <p:set>
                                      <p:cBhvr>
                                        <p:cTn id="37" dur="1" fill="hold">
                                          <p:stCondLst>
                                            <p:cond delay="0"/>
                                          </p:stCondLst>
                                        </p:cTn>
                                        <p:tgtEl>
                                          <p:spTgt spid="91143">
                                            <p:txEl>
                                              <p:pRg st="5" end="5"/>
                                            </p:txEl>
                                          </p:spTgt>
                                        </p:tgtEl>
                                        <p:attrNameLst>
                                          <p:attrName>style.visibility</p:attrName>
                                        </p:attrNameLst>
                                      </p:cBhvr>
                                      <p:to>
                                        <p:strVal val="visible"/>
                                      </p:to>
                                    </p:set>
                                    <p:anim calcmode="lin" valueType="num">
                                      <p:cBhvr>
                                        <p:cTn id="38" dur="1000" fill="hold"/>
                                        <p:tgtEl>
                                          <p:spTgt spid="91143">
                                            <p:txEl>
                                              <p:pRg st="5" end="5"/>
                                            </p:txEl>
                                          </p:spTgt>
                                        </p:tgtEl>
                                        <p:attrNameLst>
                                          <p:attrName>ppt_x</p:attrName>
                                        </p:attrNameLst>
                                      </p:cBhvr>
                                      <p:tavLst>
                                        <p:tav tm="0">
                                          <p:val>
                                            <p:strVal val="#ppt_x-.2"/>
                                          </p:val>
                                        </p:tav>
                                        <p:tav tm="100000">
                                          <p:val>
                                            <p:strVal val="#ppt_x"/>
                                          </p:val>
                                        </p:tav>
                                      </p:tavLst>
                                    </p:anim>
                                    <p:anim calcmode="lin" valueType="num">
                                      <p:cBhvr>
                                        <p:cTn id="39" dur="1000" fill="hold"/>
                                        <p:tgtEl>
                                          <p:spTgt spid="91143">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911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0" grpId="0"/>
      <p:bldP spid="9114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315416"/>
            <a:ext cx="7543800" cy="1295400"/>
          </a:xfrm>
        </p:spPr>
        <p:txBody>
          <a:bodyPr/>
          <a:lstStyle/>
          <a:p>
            <a:r>
              <a:rPr lang="en-US" i="1" u="sng" dirty="0">
                <a:solidFill>
                  <a:srgbClr val="A10B8C"/>
                </a:solidFill>
              </a:rPr>
              <a:t>Sources of B-2</a:t>
            </a:r>
            <a:endParaRPr lang="ar-IQ" i="1" u="sng" dirty="0">
              <a:solidFill>
                <a:srgbClr val="A10B8C"/>
              </a:solidFill>
            </a:endParaRPr>
          </a:p>
        </p:txBody>
      </p:sp>
      <p:sp>
        <p:nvSpPr>
          <p:cNvPr id="3" name="عنصر نائب للمحتوى 2"/>
          <p:cNvSpPr>
            <a:spLocks noGrp="1"/>
          </p:cNvSpPr>
          <p:nvPr>
            <p:ph idx="1"/>
          </p:nvPr>
        </p:nvSpPr>
        <p:spPr>
          <a:xfrm>
            <a:off x="179512" y="998127"/>
            <a:ext cx="8414808" cy="4628430"/>
          </a:xfrm>
        </p:spPr>
        <p:txBody>
          <a:bodyPr/>
          <a:lstStyle/>
          <a:p>
            <a:r>
              <a:rPr lang="en-US" i="1" dirty="0">
                <a:solidFill>
                  <a:srgbClr val="B40C9C"/>
                </a:solidFill>
              </a:rPr>
              <a:t>Large amounts in </a:t>
            </a:r>
            <a:r>
              <a:rPr lang="en-US" i="1" dirty="0" smtClean="0">
                <a:solidFill>
                  <a:srgbClr val="B40C9C"/>
                </a:solidFill>
              </a:rPr>
              <a:t>Dairy eggs and  Meats.</a:t>
            </a:r>
          </a:p>
          <a:p>
            <a:pPr marL="0" indent="0">
              <a:buNone/>
            </a:pPr>
            <a:endParaRPr lang="en-US" i="1" dirty="0">
              <a:solidFill>
                <a:srgbClr val="B40C9C"/>
              </a:solidFill>
            </a:endParaRPr>
          </a:p>
          <a:p>
            <a:r>
              <a:rPr lang="en-US" i="1" dirty="0">
                <a:solidFill>
                  <a:srgbClr val="B40C9C"/>
                </a:solidFill>
              </a:rPr>
              <a:t>Small amounts </a:t>
            </a:r>
            <a:r>
              <a:rPr lang="en-US" i="1" dirty="0" smtClean="0">
                <a:solidFill>
                  <a:srgbClr val="B40C9C"/>
                </a:solidFill>
              </a:rPr>
              <a:t>in leafy </a:t>
            </a:r>
            <a:r>
              <a:rPr lang="en-US" i="1" dirty="0">
                <a:solidFill>
                  <a:srgbClr val="B40C9C"/>
                </a:solidFill>
              </a:rPr>
              <a:t>green </a:t>
            </a:r>
            <a:r>
              <a:rPr lang="en-US" i="1" dirty="0" smtClean="0">
                <a:solidFill>
                  <a:srgbClr val="B40C9C"/>
                </a:solidFill>
              </a:rPr>
              <a:t>vegetable.</a:t>
            </a:r>
          </a:p>
          <a:p>
            <a:endParaRPr lang="en-US" i="1" dirty="0">
              <a:solidFill>
                <a:srgbClr val="B40C9C"/>
              </a:solidFill>
            </a:endParaRPr>
          </a:p>
          <a:p>
            <a:r>
              <a:rPr lang="en-US" i="1" dirty="0" smtClean="0">
                <a:solidFill>
                  <a:srgbClr val="B40C9C"/>
                </a:solidFill>
              </a:rPr>
              <a:t>Enriched in grains.</a:t>
            </a:r>
            <a:endParaRPr lang="en-US" i="1" dirty="0">
              <a:solidFill>
                <a:srgbClr val="B40C9C"/>
              </a:solidFill>
            </a:endParaRPr>
          </a:p>
          <a:p>
            <a:pPr marL="0" indent="0">
              <a:buNone/>
            </a:pPr>
            <a:endParaRPr lang="ar-IQ" dirty="0">
              <a:solidFill>
                <a:srgbClr val="B40C9C"/>
              </a:solidFill>
            </a:endParaRPr>
          </a:p>
        </p:txBody>
      </p:sp>
    </p:spTree>
    <p:extLst>
      <p:ext uri="{BB962C8B-B14F-4D97-AF65-F5344CB8AC3E}">
        <p14:creationId xmlns="" xmlns:p14="http://schemas.microsoft.com/office/powerpoint/2010/main" val="91306505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315416"/>
            <a:ext cx="7543800" cy="1295400"/>
          </a:xfrm>
        </p:spPr>
        <p:txBody>
          <a:bodyPr/>
          <a:lstStyle/>
          <a:p>
            <a:r>
              <a:rPr lang="en-US" i="1" u="sng" dirty="0" smtClean="0">
                <a:solidFill>
                  <a:srgbClr val="A10B8C"/>
                </a:solidFill>
              </a:rPr>
              <a:t>Riboflavin</a:t>
            </a:r>
            <a:endParaRPr lang="ar-IQ" i="1" u="sng" dirty="0">
              <a:solidFill>
                <a:srgbClr val="A10B8C"/>
              </a:solidFill>
            </a:endParaRPr>
          </a:p>
        </p:txBody>
      </p:sp>
      <p:sp>
        <p:nvSpPr>
          <p:cNvPr id="3" name="عنصر نائب للمحتوى 2"/>
          <p:cNvSpPr>
            <a:spLocks noGrp="1"/>
          </p:cNvSpPr>
          <p:nvPr>
            <p:ph idx="1"/>
          </p:nvPr>
        </p:nvSpPr>
        <p:spPr>
          <a:xfrm>
            <a:off x="0" y="979984"/>
            <a:ext cx="8625385" cy="5545360"/>
          </a:xfrm>
        </p:spPr>
        <p:txBody>
          <a:bodyPr/>
          <a:lstStyle/>
          <a:p>
            <a:r>
              <a:rPr lang="en-US" b="1" i="1" u="sng" dirty="0">
                <a:solidFill>
                  <a:srgbClr val="B40C9C"/>
                </a:solidFill>
              </a:rPr>
              <a:t>Important </a:t>
            </a:r>
            <a:r>
              <a:rPr lang="en-US" b="1" i="1" u="sng" dirty="0" smtClean="0">
                <a:solidFill>
                  <a:srgbClr val="B40C9C"/>
                </a:solidFill>
              </a:rPr>
              <a:t>in </a:t>
            </a:r>
            <a:r>
              <a:rPr lang="en-US" b="1" u="sng" dirty="0" smtClean="0">
                <a:solidFill>
                  <a:srgbClr val="B40C9C"/>
                </a:solidFill>
              </a:rPr>
              <a:t>:</a:t>
            </a:r>
            <a:endParaRPr lang="en-US" b="1" u="sng" dirty="0">
              <a:solidFill>
                <a:srgbClr val="B40C9C"/>
              </a:solidFill>
            </a:endParaRPr>
          </a:p>
          <a:p>
            <a:endParaRPr lang="en-US" sz="2400" i="1" dirty="0" smtClean="0">
              <a:solidFill>
                <a:srgbClr val="B40C9C"/>
              </a:solidFill>
            </a:endParaRPr>
          </a:p>
          <a:p>
            <a:r>
              <a:rPr lang="en-US" sz="2400" i="1" dirty="0" smtClean="0">
                <a:solidFill>
                  <a:srgbClr val="B40C9C"/>
                </a:solidFill>
              </a:rPr>
              <a:t>Energy production from Carbohydrate</a:t>
            </a:r>
            <a:r>
              <a:rPr lang="en-US" sz="2400" i="1" dirty="0">
                <a:solidFill>
                  <a:srgbClr val="B40C9C"/>
                </a:solidFill>
              </a:rPr>
              <a:t>, fat, and protein </a:t>
            </a:r>
            <a:r>
              <a:rPr lang="en-US" sz="2400" i="1" dirty="0" smtClean="0">
                <a:solidFill>
                  <a:srgbClr val="B40C9C"/>
                </a:solidFill>
              </a:rPr>
              <a:t>metabolism.</a:t>
            </a:r>
            <a:endParaRPr lang="en-US" sz="2400" i="1" dirty="0">
              <a:solidFill>
                <a:srgbClr val="B40C9C"/>
              </a:solidFill>
            </a:endParaRPr>
          </a:p>
          <a:p>
            <a:endParaRPr lang="en-US" sz="2400" i="1" dirty="0" smtClean="0">
              <a:solidFill>
                <a:srgbClr val="B40C9C"/>
              </a:solidFill>
            </a:endParaRPr>
          </a:p>
          <a:p>
            <a:r>
              <a:rPr lang="en-US" sz="2400" i="1" dirty="0" smtClean="0">
                <a:solidFill>
                  <a:srgbClr val="B40C9C"/>
                </a:solidFill>
              </a:rPr>
              <a:t>Formation </a:t>
            </a:r>
            <a:r>
              <a:rPr lang="en-US" sz="2400" i="1" dirty="0">
                <a:solidFill>
                  <a:srgbClr val="B40C9C"/>
                </a:solidFill>
              </a:rPr>
              <a:t>of antibodies and red blood </a:t>
            </a:r>
            <a:r>
              <a:rPr lang="en-US" sz="2400" i="1" dirty="0" smtClean="0">
                <a:solidFill>
                  <a:srgbClr val="B40C9C"/>
                </a:solidFill>
              </a:rPr>
              <a:t>cells.</a:t>
            </a:r>
            <a:endParaRPr lang="en-US" sz="2400" i="1" dirty="0">
              <a:solidFill>
                <a:srgbClr val="B40C9C"/>
              </a:solidFill>
            </a:endParaRPr>
          </a:p>
          <a:p>
            <a:endParaRPr lang="en-US" sz="2400" i="1" dirty="0" smtClean="0">
              <a:solidFill>
                <a:srgbClr val="B40C9C"/>
              </a:solidFill>
            </a:endParaRPr>
          </a:p>
          <a:p>
            <a:r>
              <a:rPr lang="en-US" sz="2400" i="1" dirty="0" smtClean="0">
                <a:solidFill>
                  <a:srgbClr val="B40C9C"/>
                </a:solidFill>
              </a:rPr>
              <a:t>Cell respiration.</a:t>
            </a:r>
            <a:endParaRPr lang="en-US" sz="2400" i="1" dirty="0">
              <a:solidFill>
                <a:srgbClr val="B40C9C"/>
              </a:solidFill>
            </a:endParaRPr>
          </a:p>
          <a:p>
            <a:endParaRPr lang="en-US" sz="2400" i="1" dirty="0" smtClean="0">
              <a:solidFill>
                <a:srgbClr val="B40C9C"/>
              </a:solidFill>
            </a:endParaRPr>
          </a:p>
          <a:p>
            <a:r>
              <a:rPr lang="en-US" sz="2400" i="1" dirty="0" smtClean="0">
                <a:solidFill>
                  <a:srgbClr val="B40C9C"/>
                </a:solidFill>
              </a:rPr>
              <a:t>Maintenance </a:t>
            </a:r>
            <a:r>
              <a:rPr lang="en-US" sz="2400" i="1" dirty="0">
                <a:solidFill>
                  <a:srgbClr val="B40C9C"/>
                </a:solidFill>
              </a:rPr>
              <a:t>of good vision, skin, nails, and </a:t>
            </a:r>
            <a:r>
              <a:rPr lang="en-US" sz="2400" i="1" dirty="0" smtClean="0">
                <a:solidFill>
                  <a:srgbClr val="B40C9C"/>
                </a:solidFill>
              </a:rPr>
              <a:t>hair.</a:t>
            </a:r>
            <a:endParaRPr lang="en-US" sz="2400" i="1" dirty="0">
              <a:solidFill>
                <a:srgbClr val="B40C9C"/>
              </a:solidFill>
            </a:endParaRPr>
          </a:p>
          <a:p>
            <a:endParaRPr lang="en-US" sz="2400" i="1" dirty="0" smtClean="0">
              <a:solidFill>
                <a:srgbClr val="B40C9C"/>
              </a:solidFill>
            </a:endParaRPr>
          </a:p>
          <a:p>
            <a:r>
              <a:rPr lang="en-US" sz="2400" i="1" dirty="0" smtClean="0">
                <a:solidFill>
                  <a:srgbClr val="B40C9C"/>
                </a:solidFill>
              </a:rPr>
              <a:t>Alleviating </a:t>
            </a:r>
            <a:r>
              <a:rPr lang="en-US" sz="2400" i="1" dirty="0">
                <a:solidFill>
                  <a:srgbClr val="B40C9C"/>
                </a:solidFill>
              </a:rPr>
              <a:t>eye </a:t>
            </a:r>
            <a:r>
              <a:rPr lang="en-US" sz="2400" i="1" dirty="0" smtClean="0">
                <a:solidFill>
                  <a:srgbClr val="B40C9C"/>
                </a:solidFill>
              </a:rPr>
              <a:t>fatigue.</a:t>
            </a:r>
            <a:endParaRPr lang="en-US" sz="2400" i="1" dirty="0">
              <a:solidFill>
                <a:srgbClr val="B40C9C"/>
              </a:solidFill>
            </a:endParaRPr>
          </a:p>
          <a:p>
            <a:endParaRPr lang="ar-IQ" dirty="0"/>
          </a:p>
        </p:txBody>
      </p:sp>
    </p:spTree>
    <p:extLst>
      <p:ext uri="{BB962C8B-B14F-4D97-AF65-F5344CB8AC3E}">
        <p14:creationId xmlns="" xmlns:p14="http://schemas.microsoft.com/office/powerpoint/2010/main" val="155282002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i="1" u="sng" dirty="0">
                <a:solidFill>
                  <a:srgbClr val="A10B8C"/>
                </a:solidFill>
              </a:rPr>
              <a:t>Recommendations</a:t>
            </a:r>
            <a:endParaRPr lang="ar-IQ" i="1" u="sng" dirty="0">
              <a:solidFill>
                <a:srgbClr val="A10B8C"/>
              </a:solidFill>
            </a:endParaRPr>
          </a:p>
        </p:txBody>
      </p:sp>
      <p:sp>
        <p:nvSpPr>
          <p:cNvPr id="4" name="عنصر نائب للمحتوى 3"/>
          <p:cNvSpPr>
            <a:spLocks noGrp="1"/>
          </p:cNvSpPr>
          <p:nvPr>
            <p:ph sz="half" idx="2"/>
          </p:nvPr>
        </p:nvSpPr>
        <p:spPr>
          <a:xfrm>
            <a:off x="457200" y="2174875"/>
            <a:ext cx="6419056" cy="3951288"/>
          </a:xfrm>
        </p:spPr>
        <p:txBody>
          <a:bodyPr/>
          <a:lstStyle/>
          <a:p>
            <a:pPr marL="0" indent="0">
              <a:buNone/>
            </a:pPr>
            <a:r>
              <a:rPr lang="en-US" dirty="0" smtClean="0">
                <a:solidFill>
                  <a:srgbClr val="B40C9C"/>
                </a:solidFill>
              </a:rPr>
              <a:t>   </a:t>
            </a:r>
            <a:r>
              <a:rPr lang="en-US" b="1" i="1" dirty="0" smtClean="0">
                <a:solidFill>
                  <a:srgbClr val="B40C9C"/>
                </a:solidFill>
              </a:rPr>
              <a:t>Men = 1.3 mg/day.</a:t>
            </a:r>
          </a:p>
          <a:p>
            <a:pPr marL="0" indent="0">
              <a:buNone/>
            </a:pPr>
            <a:endParaRPr lang="en-US" b="1" i="1" dirty="0">
              <a:solidFill>
                <a:srgbClr val="B40C9C"/>
              </a:solidFill>
            </a:endParaRPr>
          </a:p>
          <a:p>
            <a:endParaRPr lang="en-US" b="1" i="1" dirty="0">
              <a:solidFill>
                <a:srgbClr val="B40C9C"/>
              </a:solidFill>
            </a:endParaRPr>
          </a:p>
          <a:p>
            <a:pPr marL="0" indent="0">
              <a:buNone/>
            </a:pPr>
            <a:r>
              <a:rPr lang="en-US" b="1" i="1" dirty="0" smtClean="0">
                <a:solidFill>
                  <a:srgbClr val="B40C9C"/>
                </a:solidFill>
              </a:rPr>
              <a:t>    Women = 1.0 mg/day.</a:t>
            </a:r>
            <a:endParaRPr lang="en-US" b="1" i="1" dirty="0">
              <a:solidFill>
                <a:srgbClr val="B40C9C"/>
              </a:solidFill>
            </a:endParaRPr>
          </a:p>
          <a:p>
            <a:pPr marL="0" indent="0">
              <a:buNone/>
            </a:pPr>
            <a:endParaRPr lang="en-US" dirty="0">
              <a:solidFill>
                <a:srgbClr val="B40C9C"/>
              </a:solidFill>
            </a:endParaRPr>
          </a:p>
          <a:p>
            <a:endParaRPr lang="ar-IQ" dirty="0">
              <a:solidFill>
                <a:srgbClr val="B40C9C"/>
              </a:solidFill>
            </a:endParaRPr>
          </a:p>
        </p:txBody>
      </p:sp>
    </p:spTree>
    <p:extLst>
      <p:ext uri="{BB962C8B-B14F-4D97-AF65-F5344CB8AC3E}">
        <p14:creationId xmlns="" xmlns:p14="http://schemas.microsoft.com/office/powerpoint/2010/main" val="127243835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315416"/>
            <a:ext cx="7543800" cy="1295400"/>
          </a:xfrm>
        </p:spPr>
        <p:txBody>
          <a:bodyPr/>
          <a:lstStyle/>
          <a:p>
            <a:r>
              <a:rPr lang="en-US" sz="4400" i="1" u="sng" dirty="0" smtClean="0">
                <a:solidFill>
                  <a:srgbClr val="A10B8C"/>
                </a:solidFill>
              </a:rPr>
              <a:t>Deficiency</a:t>
            </a:r>
            <a:endParaRPr lang="ar-IQ" sz="4400" i="1" u="sng" dirty="0">
              <a:solidFill>
                <a:srgbClr val="A10B8C"/>
              </a:solidFill>
            </a:endParaRPr>
          </a:p>
        </p:txBody>
      </p:sp>
      <p:sp>
        <p:nvSpPr>
          <p:cNvPr id="3" name="عنصر نائب للمحتوى 2"/>
          <p:cNvSpPr>
            <a:spLocks noGrp="1"/>
          </p:cNvSpPr>
          <p:nvPr>
            <p:ph idx="1"/>
          </p:nvPr>
        </p:nvSpPr>
        <p:spPr>
          <a:xfrm>
            <a:off x="179512" y="979984"/>
            <a:ext cx="7821488" cy="5150941"/>
          </a:xfrm>
        </p:spPr>
        <p:txBody>
          <a:bodyPr/>
          <a:lstStyle/>
          <a:p>
            <a:r>
              <a:rPr lang="en-US" sz="2400" b="1" i="1" dirty="0" smtClean="0">
                <a:solidFill>
                  <a:srgbClr val="B40C9C"/>
                </a:solidFill>
              </a:rPr>
              <a:t>Itching </a:t>
            </a:r>
            <a:r>
              <a:rPr lang="en-US" sz="2400" b="1" i="1" dirty="0">
                <a:solidFill>
                  <a:srgbClr val="B40C9C"/>
                </a:solidFill>
              </a:rPr>
              <a:t>and burning </a:t>
            </a:r>
            <a:r>
              <a:rPr lang="en-US" sz="2400" b="1" i="1" dirty="0" smtClean="0">
                <a:solidFill>
                  <a:srgbClr val="B40C9C"/>
                </a:solidFill>
              </a:rPr>
              <a:t>eyes.</a:t>
            </a:r>
            <a:endParaRPr lang="en-US" sz="2400" b="1" i="1" dirty="0">
              <a:solidFill>
                <a:srgbClr val="B40C9C"/>
              </a:solidFill>
            </a:endParaRPr>
          </a:p>
          <a:p>
            <a:endParaRPr lang="en-US" sz="2400" b="1" i="1" dirty="0" smtClean="0">
              <a:solidFill>
                <a:srgbClr val="B40C9C"/>
              </a:solidFill>
            </a:endParaRPr>
          </a:p>
          <a:p>
            <a:r>
              <a:rPr lang="en-US" sz="2400" b="1" i="1" dirty="0" smtClean="0">
                <a:solidFill>
                  <a:srgbClr val="B40C9C"/>
                </a:solidFill>
              </a:rPr>
              <a:t>Cracks </a:t>
            </a:r>
            <a:r>
              <a:rPr lang="en-US" sz="2400" b="1" i="1" dirty="0">
                <a:solidFill>
                  <a:srgbClr val="B40C9C"/>
                </a:solidFill>
              </a:rPr>
              <a:t>and sores in mouth and </a:t>
            </a:r>
            <a:r>
              <a:rPr lang="en-US" sz="2400" b="1" i="1" dirty="0" smtClean="0">
                <a:solidFill>
                  <a:srgbClr val="B40C9C"/>
                </a:solidFill>
              </a:rPr>
              <a:t>lips.</a:t>
            </a:r>
            <a:endParaRPr lang="en-US" sz="2400" b="1" i="1" dirty="0">
              <a:solidFill>
                <a:srgbClr val="B40C9C"/>
              </a:solidFill>
            </a:endParaRPr>
          </a:p>
          <a:p>
            <a:endParaRPr lang="en-US" sz="2400" b="1" i="1" dirty="0" smtClean="0">
              <a:solidFill>
                <a:srgbClr val="B40C9C"/>
              </a:solidFill>
            </a:endParaRPr>
          </a:p>
          <a:p>
            <a:r>
              <a:rPr lang="en-US" sz="2400" b="1" i="1" dirty="0" smtClean="0">
                <a:solidFill>
                  <a:srgbClr val="B40C9C"/>
                </a:solidFill>
              </a:rPr>
              <a:t>Bloodshot eyes.</a:t>
            </a:r>
            <a:endParaRPr lang="en-US" sz="2400" b="1" i="1" dirty="0">
              <a:solidFill>
                <a:srgbClr val="B40C9C"/>
              </a:solidFill>
            </a:endParaRPr>
          </a:p>
          <a:p>
            <a:endParaRPr lang="en-US" sz="2400" b="1" i="1" dirty="0" smtClean="0">
              <a:solidFill>
                <a:srgbClr val="B40C9C"/>
              </a:solidFill>
            </a:endParaRPr>
          </a:p>
          <a:p>
            <a:r>
              <a:rPr lang="en-US" sz="2400" b="1" i="1" dirty="0" smtClean="0">
                <a:solidFill>
                  <a:srgbClr val="B40C9C"/>
                </a:solidFill>
              </a:rPr>
              <a:t>Dermatitis.</a:t>
            </a:r>
            <a:endParaRPr lang="en-US" sz="2400" b="1" i="1" dirty="0">
              <a:solidFill>
                <a:srgbClr val="B40C9C"/>
              </a:solidFill>
            </a:endParaRPr>
          </a:p>
          <a:p>
            <a:endParaRPr lang="en-US" sz="2400" b="1" i="1" dirty="0" smtClean="0">
              <a:solidFill>
                <a:srgbClr val="B40C9C"/>
              </a:solidFill>
            </a:endParaRPr>
          </a:p>
          <a:p>
            <a:r>
              <a:rPr lang="en-US" sz="2400" b="1" i="1" dirty="0" smtClean="0">
                <a:solidFill>
                  <a:srgbClr val="B40C9C"/>
                </a:solidFill>
              </a:rPr>
              <a:t>Oily skin.</a:t>
            </a:r>
            <a:endParaRPr lang="en-US" sz="2400" b="1" i="1" dirty="0">
              <a:solidFill>
                <a:srgbClr val="B40C9C"/>
              </a:solidFill>
            </a:endParaRPr>
          </a:p>
          <a:p>
            <a:endParaRPr lang="en-US" sz="2400" b="1" i="1" dirty="0" smtClean="0">
              <a:solidFill>
                <a:srgbClr val="B40C9C"/>
              </a:solidFill>
            </a:endParaRPr>
          </a:p>
          <a:p>
            <a:r>
              <a:rPr lang="en-US" sz="2400" b="1" i="1" dirty="0" smtClean="0">
                <a:solidFill>
                  <a:srgbClr val="B40C9C"/>
                </a:solidFill>
              </a:rPr>
              <a:t>Digestive disturbances.</a:t>
            </a:r>
            <a:endParaRPr lang="en-US" sz="2400" b="1" i="1" dirty="0">
              <a:solidFill>
                <a:srgbClr val="B40C9C"/>
              </a:solidFill>
            </a:endParaRPr>
          </a:p>
          <a:p>
            <a:endParaRPr lang="ar-IQ" sz="3200" b="1" dirty="0">
              <a:solidFill>
                <a:srgbClr val="B40C9C"/>
              </a:solidFill>
            </a:endParaRPr>
          </a:p>
        </p:txBody>
      </p:sp>
    </p:spTree>
    <p:extLst>
      <p:ext uri="{BB962C8B-B14F-4D97-AF65-F5344CB8AC3E}">
        <p14:creationId xmlns="" xmlns:p14="http://schemas.microsoft.com/office/powerpoint/2010/main" val="166912007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07504" y="404664"/>
            <a:ext cx="7893496" cy="648072"/>
          </a:xfrm>
        </p:spPr>
        <p:txBody>
          <a:bodyPr/>
          <a:lstStyle/>
          <a:p>
            <a:r>
              <a:rPr lang="en-US" sz="3600" i="1" u="sng" dirty="0">
                <a:solidFill>
                  <a:srgbClr val="A10B8C"/>
                </a:solidFill>
              </a:rPr>
              <a:t>Who’s at Risk?</a:t>
            </a:r>
            <a:endParaRPr lang="ar-IQ" sz="3600" i="1" u="sng" dirty="0">
              <a:solidFill>
                <a:srgbClr val="A10B8C"/>
              </a:solidFill>
            </a:endParaRPr>
          </a:p>
        </p:txBody>
      </p:sp>
      <p:sp>
        <p:nvSpPr>
          <p:cNvPr id="3" name="عنصر نائب للمحتوى 2"/>
          <p:cNvSpPr>
            <a:spLocks noGrp="1"/>
          </p:cNvSpPr>
          <p:nvPr>
            <p:ph idx="1"/>
          </p:nvPr>
        </p:nvSpPr>
        <p:spPr>
          <a:xfrm>
            <a:off x="107504" y="1268760"/>
            <a:ext cx="8579296" cy="4862165"/>
          </a:xfrm>
        </p:spPr>
        <p:txBody>
          <a:bodyPr/>
          <a:lstStyle/>
          <a:p>
            <a:pPr>
              <a:buFont typeface="Arial" panose="020B0604020202020204" pitchFamily="34" charset="0"/>
              <a:buChar char="•"/>
            </a:pPr>
            <a:r>
              <a:rPr lang="en-US" sz="2400" b="1" i="1" dirty="0">
                <a:solidFill>
                  <a:srgbClr val="B40C9C"/>
                </a:solidFill>
              </a:rPr>
              <a:t>People with </a:t>
            </a:r>
            <a:r>
              <a:rPr lang="en-US" sz="2400" b="1" i="1" dirty="0" smtClean="0">
                <a:solidFill>
                  <a:srgbClr val="B40C9C"/>
                </a:solidFill>
              </a:rPr>
              <a:t>cataracts.</a:t>
            </a:r>
            <a:endParaRPr lang="en-US" sz="2400" b="1" i="1" dirty="0">
              <a:solidFill>
                <a:srgbClr val="B40C9C"/>
              </a:solidFill>
            </a:endParaRPr>
          </a:p>
          <a:p>
            <a:pPr>
              <a:buFont typeface="Arial" panose="020B0604020202020204" pitchFamily="34" charset="0"/>
              <a:buChar char="•"/>
            </a:pPr>
            <a:endParaRPr lang="en-US" sz="2400" b="1" i="1" dirty="0" smtClean="0">
              <a:solidFill>
                <a:srgbClr val="B40C9C"/>
              </a:solidFill>
            </a:endParaRPr>
          </a:p>
          <a:p>
            <a:pPr>
              <a:buFont typeface="Arial" panose="020B0604020202020204" pitchFamily="34" charset="0"/>
              <a:buChar char="•"/>
            </a:pPr>
            <a:r>
              <a:rPr lang="en-US" sz="2400" b="1" i="1" dirty="0" smtClean="0">
                <a:solidFill>
                  <a:srgbClr val="B40C9C"/>
                </a:solidFill>
              </a:rPr>
              <a:t>People </a:t>
            </a:r>
            <a:r>
              <a:rPr lang="en-US" sz="2400" b="1" i="1" dirty="0">
                <a:solidFill>
                  <a:srgbClr val="B40C9C"/>
                </a:solidFill>
              </a:rPr>
              <a:t>with Sickle Cell </a:t>
            </a:r>
            <a:r>
              <a:rPr lang="en-US" sz="2400" b="1" i="1" dirty="0" smtClean="0">
                <a:solidFill>
                  <a:srgbClr val="B40C9C"/>
                </a:solidFill>
              </a:rPr>
              <a:t>Anemia.</a:t>
            </a:r>
            <a:endParaRPr lang="en-US" sz="2400" b="1" i="1" dirty="0">
              <a:solidFill>
                <a:srgbClr val="B40C9C"/>
              </a:solidFill>
            </a:endParaRPr>
          </a:p>
          <a:p>
            <a:pPr>
              <a:buFont typeface="Arial" panose="020B0604020202020204" pitchFamily="34" charset="0"/>
              <a:buChar char="•"/>
            </a:pPr>
            <a:endParaRPr lang="en-US" sz="2400" b="1" i="1" dirty="0" smtClean="0">
              <a:solidFill>
                <a:srgbClr val="B40C9C"/>
              </a:solidFill>
            </a:endParaRPr>
          </a:p>
          <a:p>
            <a:pPr>
              <a:buFont typeface="Arial" panose="020B0604020202020204" pitchFamily="34" charset="0"/>
              <a:buChar char="•"/>
            </a:pPr>
            <a:r>
              <a:rPr lang="en-US" sz="2400" b="1" i="1" dirty="0" smtClean="0">
                <a:solidFill>
                  <a:srgbClr val="B40C9C"/>
                </a:solidFill>
              </a:rPr>
              <a:t>Alcoholics.</a:t>
            </a:r>
            <a:endParaRPr lang="en-US" sz="2400" b="1" i="1" dirty="0">
              <a:solidFill>
                <a:srgbClr val="B40C9C"/>
              </a:solidFill>
            </a:endParaRPr>
          </a:p>
          <a:p>
            <a:pPr>
              <a:buFont typeface="Arial" panose="020B0604020202020204" pitchFamily="34" charset="0"/>
              <a:buChar char="•"/>
            </a:pPr>
            <a:endParaRPr lang="ar-IQ" sz="3200" b="1" dirty="0">
              <a:solidFill>
                <a:srgbClr val="B40C9C"/>
              </a:solidFill>
            </a:endParaRPr>
          </a:p>
        </p:txBody>
      </p:sp>
    </p:spTree>
    <p:extLst>
      <p:ext uri="{BB962C8B-B14F-4D97-AF65-F5344CB8AC3E}">
        <p14:creationId xmlns="" xmlns:p14="http://schemas.microsoft.com/office/powerpoint/2010/main" val="166713042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idx="1"/>
          </p:nvPr>
        </p:nvSpPr>
        <p:spPr>
          <a:xfrm>
            <a:off x="657225" y="446088"/>
            <a:ext cx="7772400" cy="4724400"/>
          </a:xfrm>
        </p:spPr>
        <p:txBody>
          <a:bodyPr/>
          <a:lstStyle/>
          <a:p>
            <a:pPr>
              <a:buFont typeface="Wingdings" pitchFamily="2" charset="2"/>
              <a:buNone/>
            </a:pPr>
            <a:r>
              <a:rPr lang="en-US" altLang="zh-CN" b="1" i="1" dirty="0" smtClean="0">
                <a:solidFill>
                  <a:srgbClr val="0000CC"/>
                </a:solidFill>
              </a:rPr>
              <a:t>         </a:t>
            </a:r>
            <a:r>
              <a:rPr lang="en-US" altLang="zh-CN" b="1" i="1" u="sng" dirty="0" smtClean="0">
                <a:solidFill>
                  <a:srgbClr val="0000CC"/>
                </a:solidFill>
              </a:rPr>
              <a:t>Vitamin </a:t>
            </a:r>
            <a:r>
              <a:rPr lang="en-US" altLang="zh-CN" b="1" i="1" u="sng" dirty="0">
                <a:solidFill>
                  <a:srgbClr val="0000CC"/>
                </a:solidFill>
              </a:rPr>
              <a:t>B</a:t>
            </a:r>
            <a:r>
              <a:rPr lang="en-US" altLang="zh-CN" b="1" i="1" u="sng" baseline="-25000" dirty="0">
                <a:solidFill>
                  <a:srgbClr val="0000CC"/>
                </a:solidFill>
              </a:rPr>
              <a:t>3</a:t>
            </a:r>
            <a:endParaRPr lang="en-US" altLang="zh-CN" b="1" i="1" u="sng" dirty="0">
              <a:solidFill>
                <a:srgbClr val="0000CC"/>
              </a:solidFill>
            </a:endParaRPr>
          </a:p>
          <a:p>
            <a:pPr>
              <a:buFont typeface="Wingdings" pitchFamily="2" charset="2"/>
              <a:buNone/>
            </a:pPr>
            <a:r>
              <a:rPr lang="en-US" altLang="zh-CN" dirty="0" smtClean="0">
                <a:solidFill>
                  <a:srgbClr val="0000CC"/>
                </a:solidFill>
              </a:rPr>
              <a:t>   </a:t>
            </a:r>
            <a:r>
              <a:rPr lang="en-US" altLang="zh-CN" i="1" dirty="0" smtClean="0">
                <a:solidFill>
                  <a:srgbClr val="FF0000"/>
                </a:solidFill>
              </a:rPr>
              <a:t>(N</a:t>
            </a:r>
            <a:r>
              <a:rPr lang="en-US" altLang="zh-CN" i="1" dirty="0" smtClean="0">
                <a:solidFill>
                  <a:srgbClr val="FF3300"/>
                </a:solidFill>
              </a:rPr>
              <a:t>icotin </a:t>
            </a:r>
            <a:r>
              <a:rPr lang="en-US" altLang="zh-CN" i="1" dirty="0">
                <a:solidFill>
                  <a:srgbClr val="FF3300"/>
                </a:solidFill>
              </a:rPr>
              <a:t>acid, </a:t>
            </a:r>
            <a:r>
              <a:rPr lang="en-US" altLang="zh-CN" i="1" dirty="0" smtClean="0">
                <a:solidFill>
                  <a:srgbClr val="FF3300"/>
                </a:solidFill>
              </a:rPr>
              <a:t>Nicotinamid</a:t>
            </a:r>
            <a:r>
              <a:rPr lang="en-US" altLang="zh-CN" i="1" dirty="0">
                <a:solidFill>
                  <a:srgbClr val="FF3300"/>
                </a:solidFill>
              </a:rPr>
              <a:t>, Vitamin PP</a:t>
            </a:r>
            <a:r>
              <a:rPr lang="en-US" altLang="zh-CN" i="1" dirty="0" smtClean="0">
                <a:solidFill>
                  <a:srgbClr val="FF0000"/>
                </a:solidFill>
              </a:rPr>
              <a:t>)</a:t>
            </a:r>
            <a:endParaRPr lang="en-US" altLang="zh-CN" i="1" dirty="0">
              <a:solidFill>
                <a:srgbClr val="0000CC"/>
              </a:solidFill>
            </a:endParaRPr>
          </a:p>
        </p:txBody>
      </p:sp>
      <p:sp>
        <p:nvSpPr>
          <p:cNvPr id="39942" name="Rectangle 6"/>
          <p:cNvSpPr>
            <a:spLocks noChangeArrowheads="1"/>
          </p:cNvSpPr>
          <p:nvPr/>
        </p:nvSpPr>
        <p:spPr bwMode="auto">
          <a:xfrm>
            <a:off x="796925" y="1774825"/>
            <a:ext cx="6265863" cy="1015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marL="609600" indent="-609600">
              <a:defRPr kumimoji="1" sz="2400">
                <a:solidFill>
                  <a:schemeClr val="tx1"/>
                </a:solidFill>
                <a:latin typeface="Times New Roman" pitchFamily="18" charset="0"/>
                <a:ea typeface="SimSun" pitchFamily="2" charset="-122"/>
              </a:defRPr>
            </a:lvl1pPr>
            <a:lvl2pPr>
              <a:defRPr kumimoji="1" sz="2400">
                <a:solidFill>
                  <a:schemeClr val="tx1"/>
                </a:solidFill>
                <a:latin typeface="Times New Roman" pitchFamily="18" charset="0"/>
                <a:ea typeface="SimSun" pitchFamily="2" charset="-122"/>
              </a:defRPr>
            </a:lvl2pPr>
            <a:lvl3pPr>
              <a:defRPr kumimoji="1" sz="2400">
                <a:solidFill>
                  <a:schemeClr val="tx1"/>
                </a:solidFill>
                <a:latin typeface="Times New Roman" pitchFamily="18" charset="0"/>
                <a:ea typeface="SimSun" pitchFamily="2" charset="-122"/>
              </a:defRPr>
            </a:lvl3pPr>
            <a:lvl4pPr>
              <a:defRPr kumimoji="1" sz="2400">
                <a:solidFill>
                  <a:schemeClr val="tx1"/>
                </a:solidFill>
                <a:latin typeface="Times New Roman" pitchFamily="18" charset="0"/>
                <a:ea typeface="SimSun" pitchFamily="2" charset="-122"/>
              </a:defRPr>
            </a:lvl4pPr>
            <a:lvl5pPr>
              <a:defRPr kumimoji="1" sz="2400">
                <a:solidFill>
                  <a:schemeClr val="tx1"/>
                </a:solidFill>
                <a:latin typeface="Times New Roman" pitchFamily="18" charset="0"/>
                <a:ea typeface="SimSun" pitchFamily="2" charset="-122"/>
              </a:defRPr>
            </a:lvl5pPr>
            <a:lvl6pPr algn="l" rtl="0" fontAlgn="base">
              <a:spcBef>
                <a:spcPct val="0"/>
              </a:spcBef>
              <a:spcAft>
                <a:spcPct val="0"/>
              </a:spcAft>
              <a:defRPr kumimoji="1" sz="2400">
                <a:solidFill>
                  <a:schemeClr val="tx1"/>
                </a:solidFill>
                <a:latin typeface="Times New Roman" pitchFamily="18" charset="0"/>
                <a:ea typeface="SimSun" pitchFamily="2" charset="-122"/>
              </a:defRPr>
            </a:lvl6pPr>
            <a:lvl7pPr algn="l" rtl="0" fontAlgn="base">
              <a:spcBef>
                <a:spcPct val="0"/>
              </a:spcBef>
              <a:spcAft>
                <a:spcPct val="0"/>
              </a:spcAft>
              <a:defRPr kumimoji="1" sz="2400">
                <a:solidFill>
                  <a:schemeClr val="tx1"/>
                </a:solidFill>
                <a:latin typeface="Times New Roman" pitchFamily="18" charset="0"/>
                <a:ea typeface="SimSun" pitchFamily="2" charset="-122"/>
              </a:defRPr>
            </a:lvl7pPr>
            <a:lvl8pPr algn="l" rtl="0" fontAlgn="base">
              <a:spcBef>
                <a:spcPct val="0"/>
              </a:spcBef>
              <a:spcAft>
                <a:spcPct val="0"/>
              </a:spcAft>
              <a:defRPr kumimoji="1" sz="2400">
                <a:solidFill>
                  <a:schemeClr val="tx1"/>
                </a:solidFill>
                <a:latin typeface="Times New Roman" pitchFamily="18" charset="0"/>
                <a:ea typeface="SimSun" pitchFamily="2" charset="-122"/>
              </a:defRPr>
            </a:lvl8pPr>
            <a:lvl9pPr algn="l" rtl="0" fontAlgn="base">
              <a:spcBef>
                <a:spcPct val="0"/>
              </a:spcBef>
              <a:spcAft>
                <a:spcPct val="0"/>
              </a:spcAft>
              <a:defRPr kumimoji="1" sz="2400">
                <a:solidFill>
                  <a:schemeClr val="tx1"/>
                </a:solidFill>
                <a:latin typeface="Times New Roman" pitchFamily="18" charset="0"/>
                <a:ea typeface="SimSun" pitchFamily="2" charset="-122"/>
              </a:defRPr>
            </a:lvl9pPr>
          </a:lstStyle>
          <a:p>
            <a:pPr lvl="1" algn="l" rtl="0" fontAlgn="base">
              <a:lnSpc>
                <a:spcPct val="120000"/>
              </a:lnSpc>
              <a:spcBef>
                <a:spcPct val="20000"/>
              </a:spcBef>
              <a:spcAft>
                <a:spcPct val="0"/>
              </a:spcAft>
              <a:buClr>
                <a:srgbClr val="330066"/>
              </a:buClr>
              <a:buSzPct val="75000"/>
              <a:buFont typeface="Wingdings" pitchFamily="2" charset="2"/>
              <a:buNone/>
            </a:pPr>
            <a:r>
              <a:rPr lang="en-US" altLang="zh-CN" sz="2800" b="1" i="1" u="sng" dirty="0" smtClean="0">
                <a:solidFill>
                  <a:srgbClr val="333399"/>
                </a:solidFill>
                <a:latin typeface="Arial" pitchFamily="34" charset="0"/>
              </a:rPr>
              <a:t>Chemical nature and properties</a:t>
            </a:r>
            <a:r>
              <a:rPr lang="en-US" altLang="zh-CN" sz="2800" b="1" i="1" u="sng" dirty="0" smtClean="0">
                <a:solidFill>
                  <a:srgbClr val="000000"/>
                </a:solidFill>
                <a:latin typeface="Arial" pitchFamily="34" charset="0"/>
              </a:rPr>
              <a:t> </a:t>
            </a:r>
          </a:p>
          <a:p>
            <a:pPr algn="l" rtl="0" fontAlgn="base">
              <a:lnSpc>
                <a:spcPct val="90000"/>
              </a:lnSpc>
              <a:spcBef>
                <a:spcPct val="20000"/>
              </a:spcBef>
              <a:spcAft>
                <a:spcPct val="0"/>
              </a:spcAft>
              <a:buClr>
                <a:srgbClr val="330066"/>
              </a:buClr>
              <a:buSzPct val="75000"/>
              <a:buFont typeface="Wingdings" pitchFamily="2" charset="2"/>
              <a:buNone/>
            </a:pPr>
            <a:endParaRPr lang="en-US" altLang="zh-CN" b="1" dirty="0" smtClean="0">
              <a:solidFill>
                <a:srgbClr val="FF3300"/>
              </a:solidFill>
              <a:latin typeface="Arial" pitchFamily="34" charset="0"/>
            </a:endParaRPr>
          </a:p>
        </p:txBody>
      </p:sp>
      <p:sp>
        <p:nvSpPr>
          <p:cNvPr id="39943" name="Rectangle 7"/>
          <p:cNvSpPr>
            <a:spLocks noChangeArrowheads="1"/>
          </p:cNvSpPr>
          <p:nvPr/>
        </p:nvSpPr>
        <p:spPr bwMode="auto">
          <a:xfrm>
            <a:off x="1001713" y="2392363"/>
            <a:ext cx="5616575" cy="16557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SzPct val="70000"/>
              <a:buFont typeface="Wingdings" pitchFamily="2" charset="2"/>
              <a:buChar char="l"/>
              <a:defRPr sz="3000">
                <a:solidFill>
                  <a:schemeClr val="tx1"/>
                </a:solidFill>
                <a:latin typeface="Arial" pitchFamily="34" charset="0"/>
                <a:ea typeface="SimSun" pitchFamily="2" charset="-122"/>
              </a:defRPr>
            </a:lvl1pPr>
            <a:lvl2pPr marL="1249363">
              <a:spcBef>
                <a:spcPct val="20000"/>
              </a:spcBef>
              <a:buClr>
                <a:schemeClr val="accent2"/>
              </a:buClr>
              <a:buSzPct val="70000"/>
              <a:buFont typeface="Wingdings" pitchFamily="2" charset="2"/>
              <a:buChar char="l"/>
              <a:defRPr sz="2600">
                <a:solidFill>
                  <a:schemeClr val="tx1"/>
                </a:solidFill>
                <a:latin typeface="Arial" pitchFamily="34" charset="0"/>
                <a:ea typeface="SimSun" pitchFamily="2" charset="-122"/>
              </a:defRPr>
            </a:lvl2pPr>
            <a:lvl3pPr marL="3297238" indent="-228600">
              <a:spcBef>
                <a:spcPct val="20000"/>
              </a:spcBef>
              <a:buClr>
                <a:schemeClr val="accent1"/>
              </a:buClr>
              <a:buSzPct val="70000"/>
              <a:buFont typeface="Wingdings" pitchFamily="2" charset="2"/>
              <a:buChar char="l"/>
              <a:defRPr sz="2300">
                <a:solidFill>
                  <a:schemeClr val="tx1"/>
                </a:solidFill>
                <a:latin typeface="Arial" pitchFamily="34" charset="0"/>
                <a:ea typeface="SimSun" pitchFamily="2" charset="-122"/>
              </a:defRPr>
            </a:lvl3pPr>
            <a:lvl4pPr marL="3705225" indent="-228600">
              <a:spcBef>
                <a:spcPct val="20000"/>
              </a:spcBef>
              <a:buClr>
                <a:schemeClr val="tx2"/>
              </a:buClr>
              <a:buSzPct val="75000"/>
              <a:buFont typeface="Wingdings" pitchFamily="2" charset="2"/>
              <a:buChar char="§"/>
              <a:defRPr sz="2000">
                <a:solidFill>
                  <a:schemeClr val="tx1"/>
                </a:solidFill>
                <a:latin typeface="Arial" pitchFamily="34" charset="0"/>
                <a:ea typeface="SimSun" pitchFamily="2" charset="-122"/>
              </a:defRPr>
            </a:lvl4pPr>
            <a:lvl5pPr marL="4113213" indent="-228600">
              <a:spcBef>
                <a:spcPct val="20000"/>
              </a:spcBef>
              <a:buClr>
                <a:schemeClr val="folHlink"/>
              </a:buClr>
              <a:buSzPct val="80000"/>
              <a:buFont typeface="Wingdings" pitchFamily="2" charset="2"/>
              <a:buChar char="§"/>
              <a:defRPr sz="2000">
                <a:solidFill>
                  <a:schemeClr val="tx1"/>
                </a:solidFill>
                <a:latin typeface="Arial" pitchFamily="34" charset="0"/>
                <a:ea typeface="SimSun" pitchFamily="2" charset="-122"/>
              </a:defRPr>
            </a:lvl5pPr>
            <a:lvl6pPr marL="4570413" indent="-228600"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6pPr>
            <a:lvl7pPr marL="5027613" indent="-228600"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7pPr>
            <a:lvl8pPr marL="5484813" indent="-228600"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8pPr>
            <a:lvl9pPr marL="5942013" indent="-228600"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9pPr>
          </a:lstStyle>
          <a:p>
            <a:pPr algn="l" rtl="0" fontAlgn="base">
              <a:lnSpc>
                <a:spcPct val="80000"/>
              </a:lnSpc>
              <a:spcAft>
                <a:spcPct val="0"/>
              </a:spcAft>
              <a:buClr>
                <a:srgbClr val="330066"/>
              </a:buClr>
              <a:buFont typeface="Wingdings" pitchFamily="2" charset="2"/>
              <a:buNone/>
            </a:pPr>
            <a:r>
              <a:rPr lang="en-US" altLang="zh-CN" sz="2600" b="1" dirty="0" smtClean="0">
                <a:solidFill>
                  <a:srgbClr val="333399"/>
                </a:solidFill>
                <a:ea typeface="华文楷体" pitchFamily="2" charset="-122"/>
              </a:rPr>
              <a:t>﹡</a:t>
            </a:r>
            <a:r>
              <a:rPr lang="en-US" altLang="zh-CN" sz="2600" b="1" i="1" dirty="0" smtClean="0">
                <a:solidFill>
                  <a:srgbClr val="333399"/>
                </a:solidFill>
                <a:ea typeface="华文楷体" pitchFamily="2" charset="-122"/>
              </a:rPr>
              <a:t>vitamin PP:</a:t>
            </a:r>
          </a:p>
          <a:p>
            <a:pPr lvl="1" algn="l" rtl="0" fontAlgn="base">
              <a:lnSpc>
                <a:spcPct val="140000"/>
              </a:lnSpc>
              <a:spcAft>
                <a:spcPct val="0"/>
              </a:spcAft>
              <a:buClr>
                <a:srgbClr val="669999"/>
              </a:buClr>
              <a:buFont typeface="Wingdings" pitchFamily="2" charset="2"/>
              <a:buNone/>
            </a:pPr>
            <a:r>
              <a:rPr lang="en-US" altLang="zh-CN" sz="2200" b="1" i="1" dirty="0" smtClean="0">
                <a:solidFill>
                  <a:srgbClr val="D60093"/>
                </a:solidFill>
                <a:ea typeface="华文楷体" pitchFamily="2" charset="-122"/>
              </a:rPr>
              <a:t>Nicotinic acid.</a:t>
            </a:r>
          </a:p>
          <a:p>
            <a:pPr lvl="1" algn="l" rtl="0" fontAlgn="base">
              <a:spcAft>
                <a:spcPct val="0"/>
              </a:spcAft>
              <a:buClr>
                <a:srgbClr val="669999"/>
              </a:buClr>
              <a:buFont typeface="Wingdings" pitchFamily="2" charset="2"/>
              <a:buNone/>
            </a:pPr>
            <a:r>
              <a:rPr lang="en-US" altLang="zh-CN" sz="2200" b="1" i="1" dirty="0" smtClean="0">
                <a:solidFill>
                  <a:srgbClr val="D60093"/>
                </a:solidFill>
                <a:ea typeface="华文楷体" pitchFamily="2" charset="-122"/>
              </a:rPr>
              <a:t>Nicotinamide</a:t>
            </a:r>
            <a:r>
              <a:rPr lang="en-US" altLang="zh-CN" sz="2200" b="1" dirty="0" smtClean="0">
                <a:solidFill>
                  <a:srgbClr val="D60093"/>
                </a:solidFill>
                <a:ea typeface="华文楷体" pitchFamily="2" charset="-122"/>
              </a:rPr>
              <a:t>.</a:t>
            </a:r>
          </a:p>
        </p:txBody>
      </p:sp>
      <p:sp>
        <p:nvSpPr>
          <p:cNvPr id="39944" name="Rectangle 8"/>
          <p:cNvSpPr>
            <a:spLocks noChangeArrowheads="1"/>
          </p:cNvSpPr>
          <p:nvPr/>
        </p:nvSpPr>
        <p:spPr bwMode="auto">
          <a:xfrm>
            <a:off x="179512" y="3861048"/>
            <a:ext cx="8396163" cy="22036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a:solidFill>
                  <a:schemeClr val="tx1"/>
                </a:solidFill>
                <a:latin typeface="Times New Roman" pitchFamily="18" charset="0"/>
                <a:ea typeface="SimSun" pitchFamily="2" charset="-122"/>
              </a:defRPr>
            </a:lvl1pPr>
            <a:lvl2pPr marL="1249363">
              <a:defRPr kumimoji="1" sz="2400">
                <a:solidFill>
                  <a:schemeClr val="tx1"/>
                </a:solidFill>
                <a:latin typeface="Times New Roman" pitchFamily="18" charset="0"/>
                <a:ea typeface="SimSun" pitchFamily="2" charset="-122"/>
              </a:defRPr>
            </a:lvl2pPr>
            <a:lvl3pPr marL="3227388">
              <a:defRPr kumimoji="1" sz="2400">
                <a:solidFill>
                  <a:schemeClr val="tx1"/>
                </a:solidFill>
                <a:latin typeface="Times New Roman" pitchFamily="18" charset="0"/>
                <a:ea typeface="SimSun" pitchFamily="2" charset="-122"/>
              </a:defRPr>
            </a:lvl3pPr>
            <a:lvl4pPr marL="3406775">
              <a:defRPr kumimoji="1" sz="2400">
                <a:solidFill>
                  <a:schemeClr val="tx1"/>
                </a:solidFill>
                <a:latin typeface="Times New Roman" pitchFamily="18" charset="0"/>
                <a:ea typeface="SimSun" pitchFamily="2" charset="-122"/>
              </a:defRPr>
            </a:lvl4pPr>
            <a:lvl5pPr marL="3586163">
              <a:defRPr kumimoji="1" sz="2400">
                <a:solidFill>
                  <a:schemeClr val="tx1"/>
                </a:solidFill>
                <a:latin typeface="Times New Roman" pitchFamily="18" charset="0"/>
                <a:ea typeface="SimSun" pitchFamily="2" charset="-122"/>
              </a:defRPr>
            </a:lvl5pPr>
            <a:lvl6pPr marL="4043363" algn="l" rtl="0" fontAlgn="base">
              <a:spcBef>
                <a:spcPct val="0"/>
              </a:spcBef>
              <a:spcAft>
                <a:spcPct val="0"/>
              </a:spcAft>
              <a:defRPr kumimoji="1" sz="2400">
                <a:solidFill>
                  <a:schemeClr val="tx1"/>
                </a:solidFill>
                <a:latin typeface="Times New Roman" pitchFamily="18" charset="0"/>
                <a:ea typeface="SimSun" pitchFamily="2" charset="-122"/>
              </a:defRPr>
            </a:lvl6pPr>
            <a:lvl7pPr marL="4500563" algn="l" rtl="0" fontAlgn="base">
              <a:spcBef>
                <a:spcPct val="0"/>
              </a:spcBef>
              <a:spcAft>
                <a:spcPct val="0"/>
              </a:spcAft>
              <a:defRPr kumimoji="1" sz="2400">
                <a:solidFill>
                  <a:schemeClr val="tx1"/>
                </a:solidFill>
                <a:latin typeface="Times New Roman" pitchFamily="18" charset="0"/>
                <a:ea typeface="SimSun" pitchFamily="2" charset="-122"/>
              </a:defRPr>
            </a:lvl7pPr>
            <a:lvl8pPr marL="4957763" algn="l" rtl="0" fontAlgn="base">
              <a:spcBef>
                <a:spcPct val="0"/>
              </a:spcBef>
              <a:spcAft>
                <a:spcPct val="0"/>
              </a:spcAft>
              <a:defRPr kumimoji="1" sz="2400">
                <a:solidFill>
                  <a:schemeClr val="tx1"/>
                </a:solidFill>
                <a:latin typeface="Times New Roman" pitchFamily="18" charset="0"/>
                <a:ea typeface="SimSun" pitchFamily="2" charset="-122"/>
              </a:defRPr>
            </a:lvl8pPr>
            <a:lvl9pPr marL="5414963" algn="l" rtl="0" fontAlgn="base">
              <a:spcBef>
                <a:spcPct val="0"/>
              </a:spcBef>
              <a:spcAft>
                <a:spcPct val="0"/>
              </a:spcAft>
              <a:defRPr kumimoji="1" sz="2400">
                <a:solidFill>
                  <a:schemeClr val="tx1"/>
                </a:solidFill>
                <a:latin typeface="Times New Roman" pitchFamily="18" charset="0"/>
                <a:ea typeface="SimSun" pitchFamily="2" charset="-122"/>
              </a:defRPr>
            </a:lvl9pPr>
          </a:lstStyle>
          <a:p>
            <a:pPr algn="l" rtl="0" fontAlgn="base">
              <a:lnSpc>
                <a:spcPct val="120000"/>
              </a:lnSpc>
              <a:spcBef>
                <a:spcPct val="20000"/>
              </a:spcBef>
              <a:spcAft>
                <a:spcPct val="0"/>
              </a:spcAft>
              <a:buClr>
                <a:srgbClr val="330066"/>
              </a:buClr>
              <a:buSzPct val="75000"/>
              <a:buFont typeface="Wingdings" pitchFamily="2" charset="2"/>
              <a:buNone/>
            </a:pPr>
            <a:r>
              <a:rPr lang="en-US" altLang="zh-CN" sz="2800" b="1" dirty="0" smtClean="0">
                <a:solidFill>
                  <a:srgbClr val="333399"/>
                </a:solidFill>
                <a:ea typeface="华文楷体" pitchFamily="2" charset="-122"/>
              </a:rPr>
              <a:t>﹡</a:t>
            </a:r>
            <a:r>
              <a:rPr lang="en-US" altLang="zh-CN" sz="2800" b="1" i="1" u="sng" dirty="0" smtClean="0">
                <a:solidFill>
                  <a:srgbClr val="333399"/>
                </a:solidFill>
                <a:ea typeface="华文楷体" pitchFamily="2" charset="-122"/>
              </a:rPr>
              <a:t>Active form</a:t>
            </a:r>
          </a:p>
          <a:p>
            <a:pPr algn="l" rtl="0" fontAlgn="base">
              <a:lnSpc>
                <a:spcPct val="120000"/>
              </a:lnSpc>
              <a:spcBef>
                <a:spcPct val="20000"/>
              </a:spcBef>
              <a:spcAft>
                <a:spcPct val="0"/>
              </a:spcAft>
              <a:buClr>
                <a:srgbClr val="330066"/>
              </a:buClr>
              <a:buSzPct val="75000"/>
              <a:buFont typeface="Wingdings" pitchFamily="2" charset="2"/>
              <a:buNone/>
            </a:pPr>
            <a:r>
              <a:rPr kumimoji="0" lang="en-US" altLang="zh-CN" sz="1800" b="1" i="1" dirty="0" smtClean="0">
                <a:solidFill>
                  <a:srgbClr val="000000"/>
                </a:solidFill>
                <a:latin typeface="Arial" pitchFamily="34" charset="0"/>
              </a:rPr>
              <a:t>      </a:t>
            </a:r>
            <a:r>
              <a:rPr kumimoji="0" lang="en-US" altLang="zh-CN" sz="1800" b="1" i="1" dirty="0" smtClean="0">
                <a:solidFill>
                  <a:srgbClr val="A10B8C"/>
                </a:solidFill>
                <a:latin typeface="Arial" pitchFamily="34" charset="0"/>
              </a:rPr>
              <a:t>Nicotinamide adenine dinucleotide                    </a:t>
            </a:r>
            <a:r>
              <a:rPr lang="en-US" altLang="zh-CN" sz="2800" b="1" i="1" dirty="0" smtClean="0">
                <a:solidFill>
                  <a:srgbClr val="A10B8C"/>
                </a:solidFill>
                <a:ea typeface="华文楷体" pitchFamily="2" charset="-122"/>
              </a:rPr>
              <a:t>(NAD</a:t>
            </a:r>
            <a:r>
              <a:rPr lang="en-US" altLang="zh-CN" sz="2800" b="1" i="1" baseline="30000" dirty="0" smtClean="0">
                <a:solidFill>
                  <a:srgbClr val="A10B8C"/>
                </a:solidFill>
                <a:ea typeface="华文楷体" pitchFamily="2" charset="-122"/>
              </a:rPr>
              <a:t>+</a:t>
            </a:r>
            <a:r>
              <a:rPr lang="en-US" altLang="zh-CN" sz="2800" b="1" i="1" dirty="0" smtClean="0">
                <a:solidFill>
                  <a:srgbClr val="A10B8C"/>
                </a:solidFill>
                <a:ea typeface="华文楷体" pitchFamily="2" charset="-122"/>
              </a:rPr>
              <a:t>) </a:t>
            </a:r>
          </a:p>
          <a:p>
            <a:pPr algn="l" rtl="0" fontAlgn="base">
              <a:lnSpc>
                <a:spcPct val="120000"/>
              </a:lnSpc>
              <a:spcBef>
                <a:spcPct val="20000"/>
              </a:spcBef>
              <a:spcAft>
                <a:spcPct val="0"/>
              </a:spcAft>
              <a:buClr>
                <a:srgbClr val="330066"/>
              </a:buClr>
              <a:buSzPct val="75000"/>
              <a:buFont typeface="Wingdings" pitchFamily="2" charset="2"/>
              <a:buNone/>
            </a:pPr>
            <a:r>
              <a:rPr lang="en-US" altLang="zh-CN" sz="2800" b="1" i="1" dirty="0" smtClean="0">
                <a:solidFill>
                  <a:srgbClr val="A10B8C"/>
                </a:solidFill>
                <a:ea typeface="华文楷体" pitchFamily="2" charset="-122"/>
              </a:rPr>
              <a:t>    </a:t>
            </a:r>
            <a:r>
              <a:rPr kumimoji="0" lang="en-US" altLang="zh-CN" sz="1800" b="1" i="1" dirty="0" smtClean="0">
                <a:solidFill>
                  <a:srgbClr val="A10B8C"/>
                </a:solidFill>
                <a:latin typeface="Arial" pitchFamily="34" charset="0"/>
              </a:rPr>
              <a:t>Nicotinamide adenine dinucleotide phosphate </a:t>
            </a:r>
            <a:r>
              <a:rPr lang="en-US" altLang="zh-CN" sz="2800" b="1" i="1" dirty="0" smtClean="0">
                <a:solidFill>
                  <a:srgbClr val="A10B8C"/>
                </a:solidFill>
                <a:ea typeface="华文楷体" pitchFamily="2" charset="-122"/>
              </a:rPr>
              <a:t>(NADP</a:t>
            </a:r>
            <a:r>
              <a:rPr lang="en-US" altLang="zh-CN" sz="2800" b="1" i="1" baseline="30000" dirty="0" smtClean="0">
                <a:solidFill>
                  <a:srgbClr val="A10B8C"/>
                </a:solidFill>
                <a:ea typeface="华文楷体" pitchFamily="2" charset="-122"/>
              </a:rPr>
              <a:t>+</a:t>
            </a:r>
            <a:r>
              <a:rPr lang="en-US" altLang="zh-CN" sz="2800" b="1" i="1" dirty="0" smtClean="0">
                <a:solidFill>
                  <a:srgbClr val="A10B8C"/>
                </a:solidFill>
                <a:ea typeface="华文楷体" pitchFamily="2" charset="-122"/>
              </a:rPr>
              <a:t>)</a:t>
            </a:r>
          </a:p>
          <a:p>
            <a:pPr lvl="1" algn="l" rtl="0" fontAlgn="base">
              <a:lnSpc>
                <a:spcPct val="120000"/>
              </a:lnSpc>
              <a:spcBef>
                <a:spcPct val="20000"/>
              </a:spcBef>
              <a:spcAft>
                <a:spcPct val="0"/>
              </a:spcAft>
              <a:buClr>
                <a:srgbClr val="330066"/>
              </a:buClr>
              <a:buSzPct val="75000"/>
              <a:buFont typeface="Wingdings" pitchFamily="2" charset="2"/>
              <a:buNone/>
            </a:pPr>
            <a:endParaRPr kumimoji="0" lang="en-US" altLang="zh-CN" sz="1800" b="1" dirty="0" smtClean="0">
              <a:solidFill>
                <a:srgbClr val="000000"/>
              </a:solidFill>
              <a:latin typeface="Arial" pitchFamily="34" charset="0"/>
            </a:endParaRPr>
          </a:p>
        </p:txBody>
      </p:sp>
    </p:spTree>
    <p:extLst>
      <p:ext uri="{BB962C8B-B14F-4D97-AF65-F5344CB8AC3E}">
        <p14:creationId xmlns="" xmlns:p14="http://schemas.microsoft.com/office/powerpoint/2010/main" val="9416070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942"/>
                                        </p:tgtEl>
                                        <p:attrNameLst>
                                          <p:attrName>style.visibility</p:attrName>
                                        </p:attrNameLst>
                                      </p:cBhvr>
                                      <p:to>
                                        <p:strVal val="visible"/>
                                      </p:to>
                                    </p:set>
                                    <p:anim calcmode="lin" valueType="num">
                                      <p:cBhvr additive="base">
                                        <p:cTn id="7" dur="500" fill="hold"/>
                                        <p:tgtEl>
                                          <p:spTgt spid="39942"/>
                                        </p:tgtEl>
                                        <p:attrNameLst>
                                          <p:attrName>ppt_x</p:attrName>
                                        </p:attrNameLst>
                                      </p:cBhvr>
                                      <p:tavLst>
                                        <p:tav tm="0">
                                          <p:val>
                                            <p:strVal val="#ppt_x"/>
                                          </p:val>
                                        </p:tav>
                                        <p:tav tm="100000">
                                          <p:val>
                                            <p:strVal val="#ppt_x"/>
                                          </p:val>
                                        </p:tav>
                                      </p:tavLst>
                                    </p:anim>
                                    <p:anim calcmode="lin" valueType="num">
                                      <p:cBhvr additive="base">
                                        <p:cTn id="8" dur="500" fill="hold"/>
                                        <p:tgtEl>
                                          <p:spTgt spid="3994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39943">
                                            <p:txEl>
                                              <p:pRg st="0" end="0"/>
                                            </p:txEl>
                                          </p:spTgt>
                                        </p:tgtEl>
                                        <p:attrNameLst>
                                          <p:attrName>style.visibility</p:attrName>
                                        </p:attrNameLst>
                                      </p:cBhvr>
                                      <p:to>
                                        <p:strVal val="visible"/>
                                      </p:to>
                                    </p:set>
                                    <p:animEffect transition="in" filter="wipe(up)">
                                      <p:cBhvr>
                                        <p:cTn id="12" dur="500"/>
                                        <p:tgtEl>
                                          <p:spTgt spid="39943">
                                            <p:txEl>
                                              <p:pRg st="0" end="0"/>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9943">
                                            <p:txEl>
                                              <p:pRg st="1" end="1"/>
                                            </p:txEl>
                                          </p:spTgt>
                                        </p:tgtEl>
                                        <p:attrNameLst>
                                          <p:attrName>style.visibility</p:attrName>
                                        </p:attrNameLst>
                                      </p:cBhvr>
                                      <p:to>
                                        <p:strVal val="visible"/>
                                      </p:to>
                                    </p:set>
                                    <p:animEffect transition="in" filter="wipe(up)">
                                      <p:cBhvr>
                                        <p:cTn id="15" dur="500"/>
                                        <p:tgtEl>
                                          <p:spTgt spid="39943">
                                            <p:txEl>
                                              <p:pRg st="1" end="1"/>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39943">
                                            <p:txEl>
                                              <p:pRg st="2" end="2"/>
                                            </p:txEl>
                                          </p:spTgt>
                                        </p:tgtEl>
                                        <p:attrNameLst>
                                          <p:attrName>style.visibility</p:attrName>
                                        </p:attrNameLst>
                                      </p:cBhvr>
                                      <p:to>
                                        <p:strVal val="visible"/>
                                      </p:to>
                                    </p:set>
                                    <p:animEffect transition="in" filter="wipe(up)">
                                      <p:cBhvr>
                                        <p:cTn id="18" dur="500"/>
                                        <p:tgtEl>
                                          <p:spTgt spid="39943">
                                            <p:txEl>
                                              <p:pRg st="2" end="2"/>
                                            </p:txEl>
                                          </p:spTgt>
                                        </p:tgtEl>
                                      </p:cBhvr>
                                    </p:animEffect>
                                  </p:childTnLst>
                                </p:cTn>
                              </p:par>
                            </p:childTnLst>
                          </p:cTn>
                        </p:par>
                        <p:par>
                          <p:cTn id="19" fill="hold" nodeType="afterGroup">
                            <p:stCondLst>
                              <p:cond delay="1000"/>
                            </p:stCondLst>
                            <p:childTnLst>
                              <p:par>
                                <p:cTn id="20" presetID="22" presetClass="entr" presetSubtype="1" fill="hold" nodeType="afterEffect">
                                  <p:stCondLst>
                                    <p:cond delay="0"/>
                                  </p:stCondLst>
                                  <p:childTnLst>
                                    <p:set>
                                      <p:cBhvr>
                                        <p:cTn id="21" dur="1" fill="hold">
                                          <p:stCondLst>
                                            <p:cond delay="0"/>
                                          </p:stCondLst>
                                        </p:cTn>
                                        <p:tgtEl>
                                          <p:spTgt spid="39944">
                                            <p:txEl>
                                              <p:pRg st="0" end="0"/>
                                            </p:txEl>
                                          </p:spTgt>
                                        </p:tgtEl>
                                        <p:attrNameLst>
                                          <p:attrName>style.visibility</p:attrName>
                                        </p:attrNameLst>
                                      </p:cBhvr>
                                      <p:to>
                                        <p:strVal val="visible"/>
                                      </p:to>
                                    </p:set>
                                    <p:animEffect transition="in" filter="wipe(up)">
                                      <p:cBhvr>
                                        <p:cTn id="22" dur="500"/>
                                        <p:tgtEl>
                                          <p:spTgt spid="39944">
                                            <p:txEl>
                                              <p:pRg st="0" end="0"/>
                                            </p:txEl>
                                          </p:spTgt>
                                        </p:tgtEl>
                                      </p:cBhvr>
                                    </p:animEffect>
                                  </p:childTnLst>
                                </p:cTn>
                              </p:par>
                            </p:childTnLst>
                          </p:cTn>
                        </p:par>
                        <p:par>
                          <p:cTn id="23" fill="hold" nodeType="afterGroup">
                            <p:stCondLst>
                              <p:cond delay="1500"/>
                            </p:stCondLst>
                            <p:childTnLst>
                              <p:par>
                                <p:cTn id="24" presetID="22" presetClass="entr" presetSubtype="1" fill="hold" nodeType="afterEffect">
                                  <p:stCondLst>
                                    <p:cond delay="0"/>
                                  </p:stCondLst>
                                  <p:childTnLst>
                                    <p:set>
                                      <p:cBhvr>
                                        <p:cTn id="25" dur="1" fill="hold">
                                          <p:stCondLst>
                                            <p:cond delay="0"/>
                                          </p:stCondLst>
                                        </p:cTn>
                                        <p:tgtEl>
                                          <p:spTgt spid="39944">
                                            <p:txEl>
                                              <p:pRg st="1" end="1"/>
                                            </p:txEl>
                                          </p:spTgt>
                                        </p:tgtEl>
                                        <p:attrNameLst>
                                          <p:attrName>style.visibility</p:attrName>
                                        </p:attrNameLst>
                                      </p:cBhvr>
                                      <p:to>
                                        <p:strVal val="visible"/>
                                      </p:to>
                                    </p:set>
                                    <p:animEffect transition="in" filter="wipe(up)">
                                      <p:cBhvr>
                                        <p:cTn id="26" dur="500"/>
                                        <p:tgtEl>
                                          <p:spTgt spid="39944">
                                            <p:txEl>
                                              <p:pRg st="1" end="1"/>
                                            </p:txEl>
                                          </p:spTgt>
                                        </p:tgtEl>
                                      </p:cBhvr>
                                    </p:animEffect>
                                  </p:childTnLst>
                                </p:cTn>
                              </p:par>
                            </p:childTnLst>
                          </p:cTn>
                        </p:par>
                        <p:par>
                          <p:cTn id="27" fill="hold" nodeType="afterGroup">
                            <p:stCondLst>
                              <p:cond delay="2000"/>
                            </p:stCondLst>
                            <p:childTnLst>
                              <p:par>
                                <p:cTn id="28" presetID="22" presetClass="entr" presetSubtype="1" fill="hold" nodeType="afterEffect">
                                  <p:stCondLst>
                                    <p:cond delay="0"/>
                                  </p:stCondLst>
                                  <p:childTnLst>
                                    <p:set>
                                      <p:cBhvr>
                                        <p:cTn id="29" dur="1" fill="hold">
                                          <p:stCondLst>
                                            <p:cond delay="0"/>
                                          </p:stCondLst>
                                        </p:cTn>
                                        <p:tgtEl>
                                          <p:spTgt spid="39944">
                                            <p:txEl>
                                              <p:pRg st="2" end="2"/>
                                            </p:txEl>
                                          </p:spTgt>
                                        </p:tgtEl>
                                        <p:attrNameLst>
                                          <p:attrName>style.visibility</p:attrName>
                                        </p:attrNameLst>
                                      </p:cBhvr>
                                      <p:to>
                                        <p:strVal val="visible"/>
                                      </p:to>
                                    </p:set>
                                    <p:animEffect transition="in" filter="wipe(up)">
                                      <p:cBhvr>
                                        <p:cTn id="30" dur="500"/>
                                        <p:tgtEl>
                                          <p:spTgt spid="3994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2" grpId="0"/>
      <p:bldP spid="3994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4"/>
          <p:cNvSpPr>
            <a:spLocks noChangeArrowheads="1"/>
          </p:cNvSpPr>
          <p:nvPr/>
        </p:nvSpPr>
        <p:spPr bwMode="auto">
          <a:xfrm>
            <a:off x="323850" y="4868863"/>
            <a:ext cx="1800225" cy="935037"/>
          </a:xfrm>
          <a:prstGeom prst="rect">
            <a:avLst/>
          </a:prstGeom>
          <a:solidFill>
            <a:schemeClr val="bg1"/>
          </a:solidFill>
          <a:ln w="9525">
            <a:solidFill>
              <a:schemeClr val="bg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graphicFrame>
        <p:nvGraphicFramePr>
          <p:cNvPr id="40965" name="Object 5"/>
          <p:cNvGraphicFramePr>
            <a:graphicFrameLocks noChangeAspect="1"/>
          </p:cNvGraphicFramePr>
          <p:nvPr/>
        </p:nvGraphicFramePr>
        <p:xfrm>
          <a:off x="877888" y="936625"/>
          <a:ext cx="7361237" cy="4830763"/>
        </p:xfrm>
        <a:graphic>
          <a:graphicData uri="http://schemas.openxmlformats.org/presentationml/2006/ole">
            <p:oleObj spid="_x0000_s9287" name="Image" r:id="rId3" imgW="14946032" imgH="8292063" progId="">
              <p:embed/>
            </p:oleObj>
          </a:graphicData>
        </a:graphic>
      </p:graphicFrame>
    </p:spTree>
    <p:extLst>
      <p:ext uri="{BB962C8B-B14F-4D97-AF65-F5344CB8AC3E}">
        <p14:creationId xmlns="" xmlns:p14="http://schemas.microsoft.com/office/powerpoint/2010/main" val="1504673441"/>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171400"/>
            <a:ext cx="8229600" cy="1143000"/>
          </a:xfrm>
        </p:spPr>
        <p:txBody>
          <a:bodyPr/>
          <a:lstStyle/>
          <a:p>
            <a:r>
              <a:rPr lang="en-US" sz="2800" i="1" u="sng" dirty="0">
                <a:solidFill>
                  <a:srgbClr val="0070C0"/>
                </a:solidFill>
              </a:rPr>
              <a:t>Recommendations</a:t>
            </a:r>
            <a:endParaRPr lang="ar-IQ" sz="2800" i="1" u="sng" dirty="0">
              <a:solidFill>
                <a:srgbClr val="0070C0"/>
              </a:solidFill>
            </a:endParaRPr>
          </a:p>
        </p:txBody>
      </p:sp>
      <p:sp>
        <p:nvSpPr>
          <p:cNvPr id="4" name="عنصر نائب للمحتوى 3"/>
          <p:cNvSpPr>
            <a:spLocks noGrp="1"/>
          </p:cNvSpPr>
          <p:nvPr>
            <p:ph sz="half" idx="2"/>
          </p:nvPr>
        </p:nvSpPr>
        <p:spPr>
          <a:xfrm>
            <a:off x="457200" y="1556792"/>
            <a:ext cx="7067128" cy="4569371"/>
          </a:xfrm>
        </p:spPr>
        <p:txBody>
          <a:bodyPr/>
          <a:lstStyle/>
          <a:p>
            <a:pPr marL="0" indent="0">
              <a:buNone/>
            </a:pPr>
            <a:r>
              <a:rPr lang="en-US" i="1" dirty="0" smtClean="0">
                <a:solidFill>
                  <a:srgbClr val="B40C9C"/>
                </a:solidFill>
              </a:rPr>
              <a:t>     </a:t>
            </a:r>
            <a:r>
              <a:rPr lang="en-US" b="1" i="1" dirty="0" smtClean="0">
                <a:solidFill>
                  <a:srgbClr val="B40C9C"/>
                </a:solidFill>
              </a:rPr>
              <a:t>Men =  16 mg/day.</a:t>
            </a:r>
          </a:p>
          <a:p>
            <a:pPr marL="0" indent="0">
              <a:buNone/>
            </a:pPr>
            <a:endParaRPr lang="en-US" b="1" i="1" dirty="0">
              <a:solidFill>
                <a:srgbClr val="B40C9C"/>
              </a:solidFill>
            </a:endParaRPr>
          </a:p>
          <a:p>
            <a:pPr marL="0" indent="0">
              <a:buNone/>
            </a:pPr>
            <a:endParaRPr lang="en-US" b="1" i="1" dirty="0">
              <a:solidFill>
                <a:srgbClr val="B40C9C"/>
              </a:solidFill>
            </a:endParaRPr>
          </a:p>
          <a:p>
            <a:pPr marL="0" indent="0">
              <a:buNone/>
            </a:pPr>
            <a:r>
              <a:rPr lang="en-US" b="1" i="1" dirty="0" smtClean="0">
                <a:solidFill>
                  <a:srgbClr val="B40C9C"/>
                </a:solidFill>
              </a:rPr>
              <a:t>     Women = 14 mg/day.</a:t>
            </a:r>
            <a:endParaRPr lang="en-US" b="1" i="1" dirty="0">
              <a:solidFill>
                <a:srgbClr val="B40C9C"/>
              </a:solidFill>
            </a:endParaRPr>
          </a:p>
          <a:p>
            <a:pPr>
              <a:buFont typeface="Arial" panose="020B0604020202020204" pitchFamily="34" charset="0"/>
              <a:buChar char="•"/>
            </a:pPr>
            <a:endParaRPr lang="ar-IQ" b="1" dirty="0">
              <a:solidFill>
                <a:srgbClr val="B40C9C"/>
              </a:solidFill>
            </a:endParaRPr>
          </a:p>
        </p:txBody>
      </p:sp>
    </p:spTree>
    <p:extLst>
      <p:ext uri="{BB962C8B-B14F-4D97-AF65-F5344CB8AC3E}">
        <p14:creationId xmlns="" xmlns:p14="http://schemas.microsoft.com/office/powerpoint/2010/main" val="114247840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79512" y="404664"/>
            <a:ext cx="7821488" cy="504056"/>
          </a:xfrm>
        </p:spPr>
        <p:txBody>
          <a:bodyPr/>
          <a:lstStyle/>
          <a:p>
            <a:r>
              <a:rPr lang="en-US" sz="3600" i="1" u="sng" dirty="0" smtClean="0">
                <a:solidFill>
                  <a:srgbClr val="0070C0"/>
                </a:solidFill>
              </a:rPr>
              <a:t>Niacin amide </a:t>
            </a:r>
            <a:r>
              <a:rPr lang="en-US" sz="3600" i="1" u="sng" dirty="0">
                <a:solidFill>
                  <a:srgbClr val="0070C0"/>
                </a:solidFill>
              </a:rPr>
              <a:t>&amp; </a:t>
            </a:r>
            <a:r>
              <a:rPr lang="en-US" sz="3600" i="1" u="sng" dirty="0" smtClean="0">
                <a:solidFill>
                  <a:srgbClr val="0070C0"/>
                </a:solidFill>
              </a:rPr>
              <a:t>Niacin</a:t>
            </a:r>
            <a:endParaRPr lang="ar-IQ" sz="3600" dirty="0">
              <a:solidFill>
                <a:srgbClr val="0070C0"/>
              </a:solidFill>
            </a:endParaRPr>
          </a:p>
        </p:txBody>
      </p:sp>
      <p:sp>
        <p:nvSpPr>
          <p:cNvPr id="3" name="عنصر نائب للمحتوى 2"/>
          <p:cNvSpPr>
            <a:spLocks noGrp="1"/>
          </p:cNvSpPr>
          <p:nvPr>
            <p:ph idx="1"/>
          </p:nvPr>
        </p:nvSpPr>
        <p:spPr>
          <a:xfrm>
            <a:off x="179512" y="1124744"/>
            <a:ext cx="7821488" cy="5006181"/>
          </a:xfrm>
        </p:spPr>
        <p:txBody>
          <a:bodyPr/>
          <a:lstStyle/>
          <a:p>
            <a:pPr>
              <a:buFont typeface="Arial" panose="020B0604020202020204" pitchFamily="34" charset="0"/>
              <a:buChar char="•"/>
            </a:pPr>
            <a:r>
              <a:rPr lang="en-US" sz="3600" b="1" i="1" u="sng" dirty="0">
                <a:solidFill>
                  <a:srgbClr val="B40C9C"/>
                </a:solidFill>
              </a:rPr>
              <a:t>Important </a:t>
            </a:r>
            <a:r>
              <a:rPr lang="en-US" sz="3600" b="1" i="1" u="sng" dirty="0" smtClean="0">
                <a:solidFill>
                  <a:srgbClr val="B40C9C"/>
                </a:solidFill>
              </a:rPr>
              <a:t>in</a:t>
            </a:r>
            <a:endParaRPr lang="en-US" sz="3600" b="1" u="sng" dirty="0">
              <a:solidFill>
                <a:srgbClr val="B40C9C"/>
              </a:solidFill>
            </a:endParaRPr>
          </a:p>
          <a:p>
            <a:pPr>
              <a:buFont typeface="Arial" panose="020B0604020202020204" pitchFamily="34" charset="0"/>
              <a:buChar char="•"/>
            </a:pPr>
            <a:endParaRPr lang="en-US" sz="2400" b="1" i="1" dirty="0" smtClean="0">
              <a:solidFill>
                <a:srgbClr val="B40C9C"/>
              </a:solidFill>
            </a:endParaRPr>
          </a:p>
          <a:p>
            <a:pPr>
              <a:buFont typeface="Arial" panose="020B0604020202020204" pitchFamily="34" charset="0"/>
              <a:buChar char="•"/>
            </a:pPr>
            <a:r>
              <a:rPr lang="en-US" sz="2400" b="1" i="1" dirty="0" smtClean="0">
                <a:solidFill>
                  <a:srgbClr val="B40C9C"/>
                </a:solidFill>
              </a:rPr>
              <a:t>Energy production.</a:t>
            </a:r>
            <a:endParaRPr lang="en-US" sz="2400" b="1" i="1" dirty="0">
              <a:solidFill>
                <a:srgbClr val="B40C9C"/>
              </a:solidFill>
            </a:endParaRPr>
          </a:p>
          <a:p>
            <a:pPr>
              <a:buFont typeface="Arial" panose="020B0604020202020204" pitchFamily="34" charset="0"/>
              <a:buChar char="•"/>
            </a:pPr>
            <a:endParaRPr lang="en-US" sz="2400" b="1" i="1" dirty="0" smtClean="0">
              <a:solidFill>
                <a:srgbClr val="B40C9C"/>
              </a:solidFill>
            </a:endParaRPr>
          </a:p>
          <a:p>
            <a:pPr>
              <a:buFont typeface="Arial" panose="020B0604020202020204" pitchFamily="34" charset="0"/>
              <a:buChar char="•"/>
            </a:pPr>
            <a:r>
              <a:rPr lang="en-US" sz="2400" b="1" i="1" dirty="0" smtClean="0">
                <a:solidFill>
                  <a:srgbClr val="B40C9C"/>
                </a:solidFill>
              </a:rPr>
              <a:t>Maintenance </a:t>
            </a:r>
            <a:r>
              <a:rPr lang="en-US" sz="2400" b="1" i="1" dirty="0">
                <a:solidFill>
                  <a:srgbClr val="B40C9C"/>
                </a:solidFill>
              </a:rPr>
              <a:t>of skin and </a:t>
            </a:r>
            <a:r>
              <a:rPr lang="en-US" sz="2400" b="1" i="1" dirty="0" smtClean="0">
                <a:solidFill>
                  <a:srgbClr val="B40C9C"/>
                </a:solidFill>
              </a:rPr>
              <a:t>tongue.</a:t>
            </a:r>
            <a:endParaRPr lang="en-US" sz="2400" b="1" i="1" dirty="0">
              <a:solidFill>
                <a:srgbClr val="B40C9C"/>
              </a:solidFill>
            </a:endParaRPr>
          </a:p>
          <a:p>
            <a:pPr>
              <a:buFont typeface="Arial" panose="020B0604020202020204" pitchFamily="34" charset="0"/>
              <a:buChar char="•"/>
            </a:pPr>
            <a:endParaRPr lang="en-US" sz="2400" b="1" i="1" dirty="0" smtClean="0">
              <a:solidFill>
                <a:srgbClr val="B40C9C"/>
              </a:solidFill>
            </a:endParaRPr>
          </a:p>
          <a:p>
            <a:pPr>
              <a:buFont typeface="Arial" panose="020B0604020202020204" pitchFamily="34" charset="0"/>
              <a:buChar char="•"/>
            </a:pPr>
            <a:r>
              <a:rPr lang="en-US" sz="2400" b="1" i="1" dirty="0" smtClean="0">
                <a:solidFill>
                  <a:srgbClr val="B40C9C"/>
                </a:solidFill>
              </a:rPr>
              <a:t>Improves circulation.</a:t>
            </a:r>
            <a:endParaRPr lang="en-US" sz="2400" b="1" i="1" dirty="0">
              <a:solidFill>
                <a:srgbClr val="B40C9C"/>
              </a:solidFill>
            </a:endParaRPr>
          </a:p>
          <a:p>
            <a:pPr>
              <a:buFont typeface="Arial" panose="020B0604020202020204" pitchFamily="34" charset="0"/>
              <a:buChar char="•"/>
            </a:pPr>
            <a:endParaRPr lang="en-US" sz="2400" b="1" i="1" dirty="0" smtClean="0">
              <a:solidFill>
                <a:srgbClr val="B40C9C"/>
              </a:solidFill>
            </a:endParaRPr>
          </a:p>
          <a:p>
            <a:pPr>
              <a:buFont typeface="Arial" panose="020B0604020202020204" pitchFamily="34" charset="0"/>
              <a:buChar char="•"/>
            </a:pPr>
            <a:r>
              <a:rPr lang="en-US" sz="2400" b="1" i="1" dirty="0" smtClean="0">
                <a:solidFill>
                  <a:srgbClr val="B40C9C"/>
                </a:solidFill>
              </a:rPr>
              <a:t>Maintenance </a:t>
            </a:r>
            <a:r>
              <a:rPr lang="en-US" sz="2400" b="1" i="1" dirty="0">
                <a:solidFill>
                  <a:srgbClr val="B40C9C"/>
                </a:solidFill>
              </a:rPr>
              <a:t>of nervous </a:t>
            </a:r>
            <a:r>
              <a:rPr lang="en-US" sz="2400" b="1" i="1" dirty="0" smtClean="0">
                <a:solidFill>
                  <a:srgbClr val="B40C9C"/>
                </a:solidFill>
              </a:rPr>
              <a:t>system.</a:t>
            </a:r>
            <a:endParaRPr lang="en-US" sz="2400" b="1" i="1" dirty="0">
              <a:solidFill>
                <a:srgbClr val="B40C9C"/>
              </a:solidFill>
            </a:endParaRPr>
          </a:p>
          <a:p>
            <a:pPr>
              <a:buFont typeface="Arial" panose="020B0604020202020204" pitchFamily="34" charset="0"/>
              <a:buChar char="•"/>
            </a:pPr>
            <a:endParaRPr lang="en-US" sz="2400" b="1" i="1" dirty="0" smtClean="0">
              <a:solidFill>
                <a:srgbClr val="B40C9C"/>
              </a:solidFill>
            </a:endParaRPr>
          </a:p>
          <a:p>
            <a:pPr>
              <a:buFont typeface="Arial" panose="020B0604020202020204" pitchFamily="34" charset="0"/>
              <a:buChar char="•"/>
            </a:pPr>
            <a:r>
              <a:rPr lang="en-US" sz="2400" b="1" i="1" dirty="0" smtClean="0">
                <a:solidFill>
                  <a:srgbClr val="B40C9C"/>
                </a:solidFill>
              </a:rPr>
              <a:t>Health </a:t>
            </a:r>
            <a:r>
              <a:rPr lang="en-US" sz="2400" b="1" i="1" dirty="0">
                <a:solidFill>
                  <a:srgbClr val="B40C9C"/>
                </a:solidFill>
              </a:rPr>
              <a:t>of the digestive </a:t>
            </a:r>
            <a:r>
              <a:rPr lang="en-US" sz="2400" b="1" i="1" dirty="0" smtClean="0">
                <a:solidFill>
                  <a:srgbClr val="B40C9C"/>
                </a:solidFill>
              </a:rPr>
              <a:t>track.</a:t>
            </a:r>
            <a:endParaRPr lang="en-US" sz="2400" b="1" i="1" dirty="0">
              <a:solidFill>
                <a:srgbClr val="B40C9C"/>
              </a:solidFill>
            </a:endParaRPr>
          </a:p>
          <a:p>
            <a:pPr>
              <a:buFont typeface="Arial" panose="020B0604020202020204" pitchFamily="34" charset="0"/>
              <a:buChar char="•"/>
            </a:pPr>
            <a:endParaRPr lang="ar-IQ" sz="2400" dirty="0">
              <a:solidFill>
                <a:srgbClr val="A81859"/>
              </a:solidFill>
            </a:endParaRPr>
          </a:p>
        </p:txBody>
      </p:sp>
    </p:spTree>
    <p:extLst>
      <p:ext uri="{BB962C8B-B14F-4D97-AF65-F5344CB8AC3E}">
        <p14:creationId xmlns="" xmlns:p14="http://schemas.microsoft.com/office/powerpoint/2010/main" val="171517866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07504" y="404664"/>
            <a:ext cx="7818433" cy="432048"/>
          </a:xfrm>
        </p:spPr>
        <p:txBody>
          <a:bodyPr/>
          <a:lstStyle/>
          <a:p>
            <a:r>
              <a:rPr lang="en-US" sz="2800" i="1" u="sng" dirty="0" smtClean="0">
                <a:solidFill>
                  <a:srgbClr val="0070C0"/>
                </a:solidFill>
              </a:rPr>
              <a:t>Niacin amide </a:t>
            </a:r>
            <a:r>
              <a:rPr lang="en-US" sz="2800" i="1" u="sng" dirty="0">
                <a:solidFill>
                  <a:srgbClr val="0070C0"/>
                </a:solidFill>
              </a:rPr>
              <a:t>&amp; Niacin </a:t>
            </a:r>
            <a:endParaRPr lang="ar-IQ" sz="2800" i="1" u="sng" dirty="0">
              <a:solidFill>
                <a:srgbClr val="0070C0"/>
              </a:solidFill>
            </a:endParaRPr>
          </a:p>
        </p:txBody>
      </p:sp>
      <p:sp>
        <p:nvSpPr>
          <p:cNvPr id="3" name="عنصر نائب للمحتوى 2"/>
          <p:cNvSpPr>
            <a:spLocks noGrp="1"/>
          </p:cNvSpPr>
          <p:nvPr>
            <p:ph idx="1"/>
          </p:nvPr>
        </p:nvSpPr>
        <p:spPr>
          <a:xfrm>
            <a:off x="107505" y="836712"/>
            <a:ext cx="7992888" cy="5294213"/>
          </a:xfrm>
        </p:spPr>
        <p:txBody>
          <a:bodyPr/>
          <a:lstStyle/>
          <a:p>
            <a:pPr marL="0" indent="0">
              <a:buNone/>
            </a:pPr>
            <a:r>
              <a:rPr lang="en-US" sz="2800" b="1" i="1" u="sng" dirty="0">
                <a:solidFill>
                  <a:srgbClr val="B40C9C"/>
                </a:solidFill>
              </a:rPr>
              <a:t>Two Types</a:t>
            </a:r>
          </a:p>
          <a:p>
            <a:pPr>
              <a:buFont typeface="Arial" panose="020B0604020202020204" pitchFamily="34" charset="0"/>
              <a:buChar char="•"/>
            </a:pPr>
            <a:r>
              <a:rPr lang="en-US" sz="2400" i="1" dirty="0" smtClean="0">
                <a:solidFill>
                  <a:srgbClr val="B40C9C"/>
                </a:solidFill>
              </a:rPr>
              <a:t>Niacin amide </a:t>
            </a:r>
            <a:r>
              <a:rPr lang="en-US" sz="2400" i="1" dirty="0">
                <a:solidFill>
                  <a:srgbClr val="B40C9C"/>
                </a:solidFill>
              </a:rPr>
              <a:t>(Nicotinamide)</a:t>
            </a:r>
          </a:p>
          <a:p>
            <a:pPr marL="0" indent="0">
              <a:buNone/>
            </a:pPr>
            <a:r>
              <a:rPr lang="en-US" sz="2400" i="1" dirty="0" smtClean="0">
                <a:solidFill>
                  <a:srgbClr val="B40C9C"/>
                </a:solidFill>
              </a:rPr>
              <a:t>         does </a:t>
            </a:r>
            <a:r>
              <a:rPr lang="en-US" sz="2400" i="1" dirty="0">
                <a:solidFill>
                  <a:srgbClr val="B40C9C"/>
                </a:solidFill>
              </a:rPr>
              <a:t>not regulate </a:t>
            </a:r>
            <a:r>
              <a:rPr lang="en-US" sz="2400" i="1" dirty="0" smtClean="0">
                <a:solidFill>
                  <a:srgbClr val="B40C9C"/>
                </a:solidFill>
              </a:rPr>
              <a:t>cholesterol.</a:t>
            </a:r>
          </a:p>
          <a:p>
            <a:pPr marL="0" indent="0">
              <a:buNone/>
            </a:pPr>
            <a:endParaRPr lang="en-US" sz="2400" i="1" dirty="0" smtClean="0">
              <a:solidFill>
                <a:srgbClr val="B40C9C"/>
              </a:solidFill>
            </a:endParaRPr>
          </a:p>
          <a:p>
            <a:pPr marL="0" indent="0">
              <a:buNone/>
            </a:pPr>
            <a:endParaRPr lang="en-US" sz="2400" i="1" dirty="0">
              <a:solidFill>
                <a:srgbClr val="B40C9C"/>
              </a:solidFill>
            </a:endParaRPr>
          </a:p>
          <a:p>
            <a:pPr>
              <a:buFont typeface="Arial" panose="020B0604020202020204" pitchFamily="34" charset="0"/>
              <a:buChar char="•"/>
            </a:pPr>
            <a:r>
              <a:rPr lang="en-US" sz="2400" i="1" dirty="0" smtClean="0">
                <a:solidFill>
                  <a:srgbClr val="B40C9C"/>
                </a:solidFill>
              </a:rPr>
              <a:t> Niacin </a:t>
            </a:r>
            <a:r>
              <a:rPr lang="en-US" sz="2400" i="1" dirty="0">
                <a:solidFill>
                  <a:srgbClr val="B40C9C"/>
                </a:solidFill>
              </a:rPr>
              <a:t>(Nicotinic Acid)</a:t>
            </a:r>
          </a:p>
          <a:p>
            <a:pPr>
              <a:buFont typeface="Arial" panose="020B0604020202020204" pitchFamily="34" charset="0"/>
              <a:buChar char="•"/>
            </a:pPr>
            <a:endParaRPr lang="en-US" sz="2400" i="1" dirty="0" smtClean="0">
              <a:solidFill>
                <a:srgbClr val="B40C9C"/>
              </a:solidFill>
            </a:endParaRPr>
          </a:p>
          <a:p>
            <a:pPr>
              <a:buFont typeface="Arial" panose="020B0604020202020204" pitchFamily="34" charset="0"/>
              <a:buChar char="•"/>
            </a:pPr>
            <a:r>
              <a:rPr lang="en-US" sz="2400" i="1" dirty="0" smtClean="0">
                <a:solidFill>
                  <a:srgbClr val="B40C9C"/>
                </a:solidFill>
              </a:rPr>
              <a:t>Highly </a:t>
            </a:r>
            <a:r>
              <a:rPr lang="en-US" sz="2400" i="1" dirty="0">
                <a:solidFill>
                  <a:srgbClr val="B40C9C"/>
                </a:solidFill>
              </a:rPr>
              <a:t>toxic in large </a:t>
            </a:r>
            <a:r>
              <a:rPr lang="en-US" sz="2400" i="1" dirty="0" smtClean="0">
                <a:solidFill>
                  <a:srgbClr val="B40C9C"/>
                </a:solidFill>
              </a:rPr>
              <a:t>doses.</a:t>
            </a:r>
            <a:endParaRPr lang="en-US" sz="2400" i="1" dirty="0">
              <a:solidFill>
                <a:srgbClr val="B40C9C"/>
              </a:solidFill>
            </a:endParaRPr>
          </a:p>
          <a:p>
            <a:pPr marL="0" indent="0">
              <a:buNone/>
            </a:pPr>
            <a:r>
              <a:rPr lang="en-US" sz="2400" i="1" dirty="0" smtClean="0">
                <a:solidFill>
                  <a:srgbClr val="B40C9C"/>
                </a:solidFill>
              </a:rPr>
              <a:t>      Inositol </a:t>
            </a:r>
            <a:r>
              <a:rPr lang="en-US" sz="2400" i="1" dirty="0">
                <a:solidFill>
                  <a:srgbClr val="B40C9C"/>
                </a:solidFill>
              </a:rPr>
              <a:t>Hexaniacinate is a supplement </a:t>
            </a:r>
            <a:r>
              <a:rPr lang="en-US" sz="2400" i="1" dirty="0" smtClean="0">
                <a:solidFill>
                  <a:srgbClr val="B40C9C"/>
                </a:solidFill>
              </a:rPr>
              <a:t>that  gives </a:t>
            </a:r>
            <a:r>
              <a:rPr lang="en-US" sz="2400" i="1" dirty="0">
                <a:solidFill>
                  <a:srgbClr val="B40C9C"/>
                </a:solidFill>
              </a:rPr>
              <a:t>the </a:t>
            </a:r>
            <a:r>
              <a:rPr lang="en-US" sz="2400" i="1" dirty="0" smtClean="0">
                <a:solidFill>
                  <a:srgbClr val="B40C9C"/>
                </a:solidFill>
              </a:rPr>
              <a:t>  </a:t>
            </a:r>
          </a:p>
          <a:p>
            <a:pPr marL="0" indent="0">
              <a:buNone/>
            </a:pPr>
            <a:r>
              <a:rPr lang="en-US" sz="2400" i="1" dirty="0">
                <a:solidFill>
                  <a:srgbClr val="B40C9C"/>
                </a:solidFill>
              </a:rPr>
              <a:t> </a:t>
            </a:r>
            <a:r>
              <a:rPr lang="en-US" sz="2400" i="1" dirty="0" smtClean="0">
                <a:solidFill>
                  <a:srgbClr val="B40C9C"/>
                </a:solidFill>
              </a:rPr>
              <a:t>      cholesterol </a:t>
            </a:r>
            <a:r>
              <a:rPr lang="en-US" sz="2400" i="1" dirty="0">
                <a:solidFill>
                  <a:srgbClr val="B40C9C"/>
                </a:solidFill>
              </a:rPr>
              <a:t>regulation without high </a:t>
            </a:r>
            <a:r>
              <a:rPr lang="en-US" sz="2400" i="1" dirty="0" smtClean="0">
                <a:solidFill>
                  <a:srgbClr val="B40C9C"/>
                </a:solidFill>
              </a:rPr>
              <a:t>toxicity.</a:t>
            </a:r>
            <a:endParaRPr lang="en-US" sz="2400" i="1" dirty="0">
              <a:solidFill>
                <a:srgbClr val="B40C9C"/>
              </a:solidFill>
            </a:endParaRPr>
          </a:p>
          <a:p>
            <a:pPr>
              <a:buFont typeface="Arial" panose="020B0604020202020204" pitchFamily="34" charset="0"/>
              <a:buChar char="•"/>
            </a:pPr>
            <a:endParaRPr lang="ar-IQ" sz="2400" dirty="0">
              <a:solidFill>
                <a:srgbClr val="B40C9C"/>
              </a:solidFill>
            </a:endParaRPr>
          </a:p>
        </p:txBody>
      </p:sp>
    </p:spTree>
    <p:extLst>
      <p:ext uri="{BB962C8B-B14F-4D97-AF65-F5344CB8AC3E}">
        <p14:creationId xmlns="" xmlns:p14="http://schemas.microsoft.com/office/powerpoint/2010/main" val="13649799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4544" y="-108012"/>
            <a:ext cx="9288016" cy="69660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47938947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3" name="Text Box 7"/>
          <p:cNvSpPr txBox="1">
            <a:spLocks noChangeArrowheads="1"/>
          </p:cNvSpPr>
          <p:nvPr/>
        </p:nvSpPr>
        <p:spPr bwMode="auto">
          <a:xfrm>
            <a:off x="179513" y="404664"/>
            <a:ext cx="7734176" cy="11079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marL="609600" indent="-609600">
              <a:defRPr kumimoji="1" sz="2400">
                <a:solidFill>
                  <a:schemeClr val="tx1"/>
                </a:solidFill>
                <a:latin typeface="Times New Roman" pitchFamily="18" charset="0"/>
                <a:ea typeface="SimSun" pitchFamily="2" charset="-122"/>
              </a:defRPr>
            </a:lvl1pPr>
            <a:lvl2pPr>
              <a:defRPr kumimoji="1" sz="2400">
                <a:solidFill>
                  <a:schemeClr val="tx1"/>
                </a:solidFill>
                <a:latin typeface="Times New Roman" pitchFamily="18" charset="0"/>
                <a:ea typeface="SimSun" pitchFamily="2" charset="-122"/>
              </a:defRPr>
            </a:lvl2pPr>
            <a:lvl3pPr>
              <a:defRPr kumimoji="1" sz="2400">
                <a:solidFill>
                  <a:schemeClr val="tx1"/>
                </a:solidFill>
                <a:latin typeface="Times New Roman" pitchFamily="18" charset="0"/>
                <a:ea typeface="SimSun" pitchFamily="2" charset="-122"/>
              </a:defRPr>
            </a:lvl3pPr>
            <a:lvl4pPr>
              <a:defRPr kumimoji="1" sz="2400">
                <a:solidFill>
                  <a:schemeClr val="tx1"/>
                </a:solidFill>
                <a:latin typeface="Times New Roman" pitchFamily="18" charset="0"/>
                <a:ea typeface="SimSun" pitchFamily="2" charset="-122"/>
              </a:defRPr>
            </a:lvl4pPr>
            <a:lvl5pPr>
              <a:defRPr kumimoji="1" sz="2400">
                <a:solidFill>
                  <a:schemeClr val="tx1"/>
                </a:solidFill>
                <a:latin typeface="Times New Roman" pitchFamily="18" charset="0"/>
                <a:ea typeface="SimSun" pitchFamily="2" charset="-122"/>
              </a:defRPr>
            </a:lvl5pPr>
            <a:lvl6pPr algn="l" rtl="0" fontAlgn="base">
              <a:spcBef>
                <a:spcPct val="0"/>
              </a:spcBef>
              <a:spcAft>
                <a:spcPct val="0"/>
              </a:spcAft>
              <a:defRPr kumimoji="1" sz="2400">
                <a:solidFill>
                  <a:schemeClr val="tx1"/>
                </a:solidFill>
                <a:latin typeface="Times New Roman" pitchFamily="18" charset="0"/>
                <a:ea typeface="SimSun" pitchFamily="2" charset="-122"/>
              </a:defRPr>
            </a:lvl6pPr>
            <a:lvl7pPr algn="l" rtl="0" fontAlgn="base">
              <a:spcBef>
                <a:spcPct val="0"/>
              </a:spcBef>
              <a:spcAft>
                <a:spcPct val="0"/>
              </a:spcAft>
              <a:defRPr kumimoji="1" sz="2400">
                <a:solidFill>
                  <a:schemeClr val="tx1"/>
                </a:solidFill>
                <a:latin typeface="Times New Roman" pitchFamily="18" charset="0"/>
                <a:ea typeface="SimSun" pitchFamily="2" charset="-122"/>
              </a:defRPr>
            </a:lvl7pPr>
            <a:lvl8pPr algn="l" rtl="0" fontAlgn="base">
              <a:spcBef>
                <a:spcPct val="0"/>
              </a:spcBef>
              <a:spcAft>
                <a:spcPct val="0"/>
              </a:spcAft>
              <a:defRPr kumimoji="1" sz="2400">
                <a:solidFill>
                  <a:schemeClr val="tx1"/>
                </a:solidFill>
                <a:latin typeface="Times New Roman" pitchFamily="18" charset="0"/>
                <a:ea typeface="SimSun" pitchFamily="2" charset="-122"/>
              </a:defRPr>
            </a:lvl8pPr>
            <a:lvl9pPr algn="l" rtl="0" fontAlgn="base">
              <a:spcBef>
                <a:spcPct val="0"/>
              </a:spcBef>
              <a:spcAft>
                <a:spcPct val="0"/>
              </a:spcAft>
              <a:defRPr kumimoji="1" sz="2400">
                <a:solidFill>
                  <a:schemeClr val="tx1"/>
                </a:solidFill>
                <a:latin typeface="Times New Roman" pitchFamily="18" charset="0"/>
                <a:ea typeface="SimSun" pitchFamily="2" charset="-122"/>
              </a:defRPr>
            </a:lvl9pPr>
          </a:lstStyle>
          <a:p>
            <a:pPr lvl="1" algn="l" rtl="0" fontAlgn="base">
              <a:lnSpc>
                <a:spcPct val="110000"/>
              </a:lnSpc>
              <a:spcBef>
                <a:spcPct val="20000"/>
              </a:spcBef>
              <a:spcAft>
                <a:spcPct val="0"/>
              </a:spcAft>
              <a:buClr>
                <a:srgbClr val="669999"/>
              </a:buClr>
              <a:buSzPct val="70000"/>
              <a:buFont typeface="Wingdings" pitchFamily="2" charset="2"/>
              <a:buNone/>
            </a:pPr>
            <a:r>
              <a:rPr lang="en-US" altLang="zh-CN" sz="2800" b="1" i="1" u="sng" dirty="0" smtClean="0">
                <a:solidFill>
                  <a:srgbClr val="0000CC"/>
                </a:solidFill>
                <a:latin typeface="Arial" pitchFamily="34" charset="0"/>
              </a:rPr>
              <a:t>Biochemical function and deficiency</a:t>
            </a:r>
          </a:p>
          <a:p>
            <a:pPr algn="l" rtl="0" fontAlgn="base">
              <a:lnSpc>
                <a:spcPct val="90000"/>
              </a:lnSpc>
              <a:spcBef>
                <a:spcPct val="20000"/>
              </a:spcBef>
              <a:spcAft>
                <a:spcPct val="0"/>
              </a:spcAft>
              <a:buClr>
                <a:srgbClr val="330066"/>
              </a:buClr>
              <a:buSzPct val="75000"/>
              <a:buFont typeface="Wingdings" pitchFamily="2" charset="2"/>
              <a:buNone/>
            </a:pPr>
            <a:endParaRPr lang="en-US" altLang="zh-CN" sz="3200" b="1" dirty="0" smtClean="0">
              <a:solidFill>
                <a:srgbClr val="FF3300"/>
              </a:solidFill>
            </a:endParaRPr>
          </a:p>
        </p:txBody>
      </p:sp>
      <p:sp>
        <p:nvSpPr>
          <p:cNvPr id="45064" name="Rectangle 8"/>
          <p:cNvSpPr>
            <a:spLocks noChangeArrowheads="1"/>
          </p:cNvSpPr>
          <p:nvPr/>
        </p:nvSpPr>
        <p:spPr bwMode="auto">
          <a:xfrm>
            <a:off x="323528" y="980728"/>
            <a:ext cx="7992888" cy="40995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a:solidFill>
                  <a:schemeClr val="tx1"/>
                </a:solidFill>
                <a:latin typeface="Times New Roman" pitchFamily="18" charset="0"/>
                <a:ea typeface="SimSun" pitchFamily="2" charset="-122"/>
              </a:defRPr>
            </a:lvl1pPr>
            <a:lvl2pPr marL="715963" indent="-350838">
              <a:defRPr kumimoji="1" sz="2400">
                <a:solidFill>
                  <a:schemeClr val="tx1"/>
                </a:solidFill>
                <a:latin typeface="Times New Roman" pitchFamily="18" charset="0"/>
                <a:ea typeface="SimSun" pitchFamily="2" charset="-122"/>
              </a:defRPr>
            </a:lvl2pPr>
            <a:lvl3pPr>
              <a:defRPr kumimoji="1" sz="2400">
                <a:solidFill>
                  <a:schemeClr val="tx1"/>
                </a:solidFill>
                <a:latin typeface="Times New Roman" pitchFamily="18" charset="0"/>
                <a:ea typeface="SimSun" pitchFamily="2" charset="-122"/>
              </a:defRPr>
            </a:lvl3pPr>
            <a:lvl4pPr>
              <a:defRPr kumimoji="1" sz="2400">
                <a:solidFill>
                  <a:schemeClr val="tx1"/>
                </a:solidFill>
                <a:latin typeface="Times New Roman" pitchFamily="18" charset="0"/>
                <a:ea typeface="SimSun" pitchFamily="2" charset="-122"/>
              </a:defRPr>
            </a:lvl4pPr>
            <a:lvl5pPr>
              <a:defRPr kumimoji="1" sz="2400">
                <a:solidFill>
                  <a:schemeClr val="tx1"/>
                </a:solidFill>
                <a:latin typeface="Times New Roman" pitchFamily="18" charset="0"/>
                <a:ea typeface="SimSun" pitchFamily="2" charset="-122"/>
              </a:defRPr>
            </a:lvl5pPr>
            <a:lvl6pPr algn="l" rtl="0" fontAlgn="base">
              <a:spcBef>
                <a:spcPct val="0"/>
              </a:spcBef>
              <a:spcAft>
                <a:spcPct val="0"/>
              </a:spcAft>
              <a:defRPr kumimoji="1" sz="2400">
                <a:solidFill>
                  <a:schemeClr val="tx1"/>
                </a:solidFill>
                <a:latin typeface="Times New Roman" pitchFamily="18" charset="0"/>
                <a:ea typeface="SimSun" pitchFamily="2" charset="-122"/>
              </a:defRPr>
            </a:lvl6pPr>
            <a:lvl7pPr algn="l" rtl="0" fontAlgn="base">
              <a:spcBef>
                <a:spcPct val="0"/>
              </a:spcBef>
              <a:spcAft>
                <a:spcPct val="0"/>
              </a:spcAft>
              <a:defRPr kumimoji="1" sz="2400">
                <a:solidFill>
                  <a:schemeClr val="tx1"/>
                </a:solidFill>
                <a:latin typeface="Times New Roman" pitchFamily="18" charset="0"/>
                <a:ea typeface="SimSun" pitchFamily="2" charset="-122"/>
              </a:defRPr>
            </a:lvl7pPr>
            <a:lvl8pPr algn="l" rtl="0" fontAlgn="base">
              <a:spcBef>
                <a:spcPct val="0"/>
              </a:spcBef>
              <a:spcAft>
                <a:spcPct val="0"/>
              </a:spcAft>
              <a:defRPr kumimoji="1" sz="2400">
                <a:solidFill>
                  <a:schemeClr val="tx1"/>
                </a:solidFill>
                <a:latin typeface="Times New Roman" pitchFamily="18" charset="0"/>
                <a:ea typeface="SimSun" pitchFamily="2" charset="-122"/>
              </a:defRPr>
            </a:lvl8pPr>
            <a:lvl9pPr algn="l" rtl="0" fontAlgn="base">
              <a:spcBef>
                <a:spcPct val="0"/>
              </a:spcBef>
              <a:spcAft>
                <a:spcPct val="0"/>
              </a:spcAft>
              <a:defRPr kumimoji="1" sz="2400">
                <a:solidFill>
                  <a:schemeClr val="tx1"/>
                </a:solidFill>
                <a:latin typeface="Times New Roman" pitchFamily="18" charset="0"/>
                <a:ea typeface="SimSun" pitchFamily="2" charset="-122"/>
              </a:defRPr>
            </a:lvl9pPr>
          </a:lstStyle>
          <a:p>
            <a:pPr algn="l" rtl="0" fontAlgn="base">
              <a:lnSpc>
                <a:spcPct val="90000"/>
              </a:lnSpc>
              <a:spcBef>
                <a:spcPct val="0"/>
              </a:spcBef>
              <a:spcAft>
                <a:spcPct val="0"/>
              </a:spcAft>
              <a:buFont typeface="Wingdings" pitchFamily="2" charset="2"/>
              <a:buNone/>
            </a:pPr>
            <a:r>
              <a:rPr lang="en-US" altLang="zh-CN" sz="2800" b="1" dirty="0" smtClean="0">
                <a:solidFill>
                  <a:srgbClr val="333399"/>
                </a:solidFill>
                <a:latin typeface="Arial" pitchFamily="34" charset="0"/>
              </a:rPr>
              <a:t>    </a:t>
            </a:r>
            <a:r>
              <a:rPr lang="en-US" altLang="zh-CN" sz="2800" b="1" i="1" u="sng" dirty="0" smtClean="0">
                <a:solidFill>
                  <a:srgbClr val="333399"/>
                </a:solidFill>
                <a:latin typeface="Arial" pitchFamily="34" charset="0"/>
              </a:rPr>
              <a:t>Biochemical function</a:t>
            </a:r>
            <a:endParaRPr lang="en-US" altLang="zh-CN" sz="2800" b="1" i="1" u="sng" dirty="0" smtClean="0">
              <a:solidFill>
                <a:srgbClr val="333399"/>
              </a:solidFill>
              <a:latin typeface="Arial" pitchFamily="34" charset="0"/>
              <a:ea typeface="华文楷体" pitchFamily="2" charset="-122"/>
            </a:endParaRPr>
          </a:p>
          <a:p>
            <a:pPr lvl="1" algn="just" rtl="0" fontAlgn="base">
              <a:lnSpc>
                <a:spcPct val="140000"/>
              </a:lnSpc>
              <a:spcBef>
                <a:spcPct val="0"/>
              </a:spcBef>
              <a:spcAft>
                <a:spcPct val="0"/>
              </a:spcAft>
            </a:pPr>
            <a:r>
              <a:rPr lang="en-US" altLang="zh-CN" sz="2800" b="1" dirty="0" smtClean="0">
                <a:solidFill>
                  <a:srgbClr val="000000"/>
                </a:solidFill>
                <a:ea typeface="华文楷体" pitchFamily="2" charset="-122"/>
              </a:rPr>
              <a:t>﹡</a:t>
            </a:r>
            <a:r>
              <a:rPr lang="en-US" altLang="zh-CN" b="1" i="1" dirty="0" smtClean="0">
                <a:solidFill>
                  <a:srgbClr val="D60093"/>
                </a:solidFill>
                <a:latin typeface="Arial" pitchFamily="34" charset="0"/>
                <a:ea typeface="华文楷体" pitchFamily="2" charset="-122"/>
              </a:rPr>
              <a:t>NAD</a:t>
            </a:r>
            <a:r>
              <a:rPr lang="en-US" altLang="zh-CN" b="1" i="1" baseline="30000" dirty="0" smtClean="0">
                <a:solidFill>
                  <a:srgbClr val="D60093"/>
                </a:solidFill>
                <a:latin typeface="Arial" pitchFamily="34" charset="0"/>
                <a:ea typeface="华文楷体" pitchFamily="2" charset="-122"/>
              </a:rPr>
              <a:t>+</a:t>
            </a:r>
            <a:r>
              <a:rPr lang="en-US" altLang="zh-CN" b="1" i="1" dirty="0" smtClean="0">
                <a:solidFill>
                  <a:srgbClr val="D60093"/>
                </a:solidFill>
                <a:latin typeface="Arial" pitchFamily="34" charset="0"/>
                <a:ea typeface="华文楷体" pitchFamily="2" charset="-122"/>
              </a:rPr>
              <a:t> and NADP</a:t>
            </a:r>
            <a:r>
              <a:rPr lang="en-US" altLang="zh-CN" b="1" i="1" baseline="30000" dirty="0" smtClean="0">
                <a:solidFill>
                  <a:srgbClr val="D60093"/>
                </a:solidFill>
                <a:latin typeface="Arial" pitchFamily="34" charset="0"/>
                <a:ea typeface="华文楷体" pitchFamily="2" charset="-122"/>
              </a:rPr>
              <a:t>+</a:t>
            </a:r>
            <a:r>
              <a:rPr lang="en-US" altLang="zh-CN" b="1" i="1" dirty="0" smtClean="0">
                <a:solidFill>
                  <a:srgbClr val="D60093"/>
                </a:solidFill>
                <a:latin typeface="Arial" pitchFamily="34" charset="0"/>
                <a:ea typeface="华文楷体" pitchFamily="2" charset="-122"/>
              </a:rPr>
              <a:t>: Coenzyme of </a:t>
            </a:r>
            <a:r>
              <a:rPr lang="en-US" altLang="zh-CN" b="1" i="1" dirty="0" smtClean="0">
                <a:solidFill>
                  <a:srgbClr val="D60093"/>
                </a:solidFill>
                <a:latin typeface="Arial" pitchFamily="34" charset="0"/>
              </a:rPr>
              <a:t>dehydrogenases</a:t>
            </a:r>
            <a:r>
              <a:rPr lang="zh-CN" altLang="en-US" b="1" i="1" dirty="0" smtClean="0">
                <a:solidFill>
                  <a:srgbClr val="D60093"/>
                </a:solidFill>
                <a:latin typeface="Arial" pitchFamily="34" charset="0"/>
                <a:ea typeface="华文楷体" pitchFamily="2" charset="-122"/>
              </a:rPr>
              <a:t>（</a:t>
            </a:r>
            <a:r>
              <a:rPr lang="en-US" altLang="zh-CN" b="1" i="1" dirty="0" smtClean="0">
                <a:solidFill>
                  <a:srgbClr val="D60093"/>
                </a:solidFill>
                <a:latin typeface="Arial" pitchFamily="34" charset="0"/>
              </a:rPr>
              <a:t>Malate dehydrogenase, lactate dehydrogenase</a:t>
            </a:r>
            <a:r>
              <a:rPr lang="en-US" altLang="zh-CN" b="1" i="1" dirty="0" smtClean="0">
                <a:solidFill>
                  <a:srgbClr val="D60093"/>
                </a:solidFill>
                <a:latin typeface="Arial" pitchFamily="34" charset="0"/>
                <a:ea typeface="华文楷体" pitchFamily="2" charset="-122"/>
              </a:rPr>
              <a:t>), transfer of hydrogen </a:t>
            </a:r>
            <a:r>
              <a:rPr lang="zh-CN" altLang="en-US" b="1" i="1" dirty="0" smtClean="0">
                <a:solidFill>
                  <a:srgbClr val="D60093"/>
                </a:solidFill>
                <a:latin typeface="Arial" pitchFamily="34" charset="0"/>
                <a:ea typeface="华文楷体" pitchFamily="2" charset="-122"/>
              </a:rPr>
              <a:t>。</a:t>
            </a:r>
            <a:endParaRPr lang="en-US" altLang="zh-CN" b="1" i="1" dirty="0" smtClean="0">
              <a:solidFill>
                <a:srgbClr val="D60093"/>
              </a:solidFill>
              <a:latin typeface="Arial" pitchFamily="34" charset="0"/>
              <a:ea typeface="华文楷体" pitchFamily="2" charset="-122"/>
            </a:endParaRPr>
          </a:p>
          <a:p>
            <a:pPr lvl="1" algn="just" rtl="0" fontAlgn="base">
              <a:lnSpc>
                <a:spcPct val="140000"/>
              </a:lnSpc>
              <a:spcBef>
                <a:spcPct val="0"/>
              </a:spcBef>
              <a:spcAft>
                <a:spcPct val="0"/>
              </a:spcAft>
            </a:pPr>
            <a:endParaRPr lang="en-US" sz="1800" b="1" u="sng" dirty="0">
              <a:solidFill>
                <a:srgbClr val="D60093"/>
              </a:solidFill>
              <a:latin typeface="Arial" pitchFamily="34" charset="0"/>
              <a:ea typeface="华文楷体" pitchFamily="2" charset="-122"/>
            </a:endParaRPr>
          </a:p>
          <a:p>
            <a:pPr lvl="1" algn="just" rtl="0" fontAlgn="base">
              <a:lnSpc>
                <a:spcPct val="140000"/>
              </a:lnSpc>
              <a:spcBef>
                <a:spcPct val="0"/>
              </a:spcBef>
              <a:spcAft>
                <a:spcPct val="0"/>
              </a:spcAft>
            </a:pPr>
            <a:endParaRPr lang="en-US" sz="1800" b="1" u="sng" dirty="0" smtClean="0">
              <a:solidFill>
                <a:srgbClr val="D60093"/>
              </a:solidFill>
              <a:latin typeface="Arial" pitchFamily="34" charset="0"/>
              <a:ea typeface="华文楷体" pitchFamily="2" charset="-122"/>
            </a:endParaRPr>
          </a:p>
          <a:p>
            <a:pPr lvl="1" algn="just" rtl="0" fontAlgn="base">
              <a:lnSpc>
                <a:spcPct val="140000"/>
              </a:lnSpc>
              <a:spcBef>
                <a:spcPct val="0"/>
              </a:spcBef>
              <a:spcAft>
                <a:spcPct val="0"/>
              </a:spcAft>
            </a:pPr>
            <a:r>
              <a:rPr lang="en-US" sz="2800" b="1" i="1" u="sng" dirty="0" smtClean="0">
                <a:solidFill>
                  <a:srgbClr val="0070C0"/>
                </a:solidFill>
              </a:rPr>
              <a:t>Deficiency</a:t>
            </a:r>
          </a:p>
          <a:p>
            <a:pPr lvl="1" algn="just" rtl="0" fontAlgn="base">
              <a:lnSpc>
                <a:spcPct val="140000"/>
              </a:lnSpc>
              <a:spcBef>
                <a:spcPct val="0"/>
              </a:spcBef>
              <a:spcAft>
                <a:spcPct val="0"/>
              </a:spcAft>
            </a:pPr>
            <a:r>
              <a:rPr lang="en-US" altLang="zh-CN" sz="2800" b="1" i="1" dirty="0" smtClean="0">
                <a:solidFill>
                  <a:srgbClr val="0070C0"/>
                </a:solidFill>
                <a:latin typeface="Arial" pitchFamily="34" charset="0"/>
                <a:ea typeface="华文楷体" pitchFamily="2" charset="-122"/>
              </a:rPr>
              <a:t>Cause Pellagra</a:t>
            </a:r>
            <a:endParaRPr lang="zh-CN" altLang="en-US" sz="2800" b="1" i="1" dirty="0" smtClean="0">
              <a:solidFill>
                <a:srgbClr val="D60093"/>
              </a:solidFill>
              <a:latin typeface="Arial" pitchFamily="34" charset="0"/>
              <a:ea typeface="华文楷体" pitchFamily="2" charset="-122"/>
            </a:endParaRPr>
          </a:p>
        </p:txBody>
      </p:sp>
      <p:sp>
        <p:nvSpPr>
          <p:cNvPr id="45065" name="Rectangle 9"/>
          <p:cNvSpPr>
            <a:spLocks noChangeArrowheads="1"/>
          </p:cNvSpPr>
          <p:nvPr/>
        </p:nvSpPr>
        <p:spPr bwMode="auto">
          <a:xfrm>
            <a:off x="1144588" y="4106863"/>
            <a:ext cx="3168650" cy="3734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marL="609600" indent="-609600">
              <a:defRPr kumimoji="1" sz="2400">
                <a:solidFill>
                  <a:schemeClr val="tx1"/>
                </a:solidFill>
                <a:latin typeface="Times New Roman" pitchFamily="18" charset="0"/>
                <a:ea typeface="SimSun" pitchFamily="2" charset="-122"/>
              </a:defRPr>
            </a:lvl1pPr>
            <a:lvl2pPr>
              <a:defRPr kumimoji="1" sz="2400">
                <a:solidFill>
                  <a:schemeClr val="tx1"/>
                </a:solidFill>
                <a:latin typeface="Times New Roman" pitchFamily="18" charset="0"/>
                <a:ea typeface="SimSun" pitchFamily="2" charset="-122"/>
              </a:defRPr>
            </a:lvl2pPr>
            <a:lvl3pPr>
              <a:defRPr kumimoji="1" sz="2400">
                <a:solidFill>
                  <a:schemeClr val="tx1"/>
                </a:solidFill>
                <a:latin typeface="Times New Roman" pitchFamily="18" charset="0"/>
                <a:ea typeface="SimSun" pitchFamily="2" charset="-122"/>
              </a:defRPr>
            </a:lvl3pPr>
            <a:lvl4pPr>
              <a:defRPr kumimoji="1" sz="2400">
                <a:solidFill>
                  <a:schemeClr val="tx1"/>
                </a:solidFill>
                <a:latin typeface="Times New Roman" pitchFamily="18" charset="0"/>
                <a:ea typeface="SimSun" pitchFamily="2" charset="-122"/>
              </a:defRPr>
            </a:lvl4pPr>
            <a:lvl5pPr>
              <a:defRPr kumimoji="1" sz="2400">
                <a:solidFill>
                  <a:schemeClr val="tx1"/>
                </a:solidFill>
                <a:latin typeface="Times New Roman" pitchFamily="18" charset="0"/>
                <a:ea typeface="SimSun" pitchFamily="2" charset="-122"/>
              </a:defRPr>
            </a:lvl5pPr>
            <a:lvl6pPr algn="l" rtl="0" fontAlgn="base">
              <a:spcBef>
                <a:spcPct val="0"/>
              </a:spcBef>
              <a:spcAft>
                <a:spcPct val="0"/>
              </a:spcAft>
              <a:defRPr kumimoji="1" sz="2400">
                <a:solidFill>
                  <a:schemeClr val="tx1"/>
                </a:solidFill>
                <a:latin typeface="Times New Roman" pitchFamily="18" charset="0"/>
                <a:ea typeface="SimSun" pitchFamily="2" charset="-122"/>
              </a:defRPr>
            </a:lvl6pPr>
            <a:lvl7pPr algn="l" rtl="0" fontAlgn="base">
              <a:spcBef>
                <a:spcPct val="0"/>
              </a:spcBef>
              <a:spcAft>
                <a:spcPct val="0"/>
              </a:spcAft>
              <a:defRPr kumimoji="1" sz="2400">
                <a:solidFill>
                  <a:schemeClr val="tx1"/>
                </a:solidFill>
                <a:latin typeface="Times New Roman" pitchFamily="18" charset="0"/>
                <a:ea typeface="SimSun" pitchFamily="2" charset="-122"/>
              </a:defRPr>
            </a:lvl7pPr>
            <a:lvl8pPr algn="l" rtl="0" fontAlgn="base">
              <a:spcBef>
                <a:spcPct val="0"/>
              </a:spcBef>
              <a:spcAft>
                <a:spcPct val="0"/>
              </a:spcAft>
              <a:defRPr kumimoji="1" sz="2400">
                <a:solidFill>
                  <a:schemeClr val="tx1"/>
                </a:solidFill>
                <a:latin typeface="Times New Roman" pitchFamily="18" charset="0"/>
                <a:ea typeface="SimSun" pitchFamily="2" charset="-122"/>
              </a:defRPr>
            </a:lvl8pPr>
            <a:lvl9pPr algn="l" rtl="0" fontAlgn="base">
              <a:spcBef>
                <a:spcPct val="0"/>
              </a:spcBef>
              <a:spcAft>
                <a:spcPct val="0"/>
              </a:spcAft>
              <a:defRPr kumimoji="1" sz="2400">
                <a:solidFill>
                  <a:schemeClr val="tx1"/>
                </a:solidFill>
                <a:latin typeface="Times New Roman" pitchFamily="18" charset="0"/>
                <a:ea typeface="SimSun" pitchFamily="2" charset="-122"/>
              </a:defRPr>
            </a:lvl9pPr>
          </a:lstStyle>
          <a:p>
            <a:pPr lvl="1" algn="l" rtl="0" fontAlgn="base">
              <a:lnSpc>
                <a:spcPct val="110000"/>
              </a:lnSpc>
              <a:spcBef>
                <a:spcPct val="20000"/>
              </a:spcBef>
              <a:spcAft>
                <a:spcPct val="0"/>
              </a:spcAft>
              <a:buClr>
                <a:srgbClr val="330066"/>
              </a:buClr>
              <a:buSzPct val="75000"/>
              <a:buFont typeface="Wingdings" pitchFamily="2" charset="2"/>
              <a:buNone/>
            </a:pPr>
            <a:r>
              <a:rPr lang="en-US" altLang="zh-CN" sz="1800" b="1" dirty="0" smtClean="0">
                <a:solidFill>
                  <a:srgbClr val="D60093"/>
                </a:solidFill>
                <a:latin typeface="Arial" pitchFamily="34" charset="0"/>
              </a:rPr>
              <a:t> </a:t>
            </a:r>
          </a:p>
        </p:txBody>
      </p:sp>
    </p:spTree>
    <p:extLst>
      <p:ext uri="{BB962C8B-B14F-4D97-AF65-F5344CB8AC3E}">
        <p14:creationId xmlns="" xmlns:p14="http://schemas.microsoft.com/office/powerpoint/2010/main" val="9666092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5063"/>
                                        </p:tgtEl>
                                        <p:attrNameLst>
                                          <p:attrName>style.visibility</p:attrName>
                                        </p:attrNameLst>
                                      </p:cBhvr>
                                      <p:to>
                                        <p:strVal val="visible"/>
                                      </p:to>
                                    </p:set>
                                    <p:animEffect transition="in" filter="randombar(horizontal)">
                                      <p:cBhvr>
                                        <p:cTn id="7" dur="500"/>
                                        <p:tgtEl>
                                          <p:spTgt spid="450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45064"/>
                                        </p:tgtEl>
                                        <p:attrNameLst>
                                          <p:attrName>style.visibility</p:attrName>
                                        </p:attrNameLst>
                                      </p:cBhvr>
                                      <p:to>
                                        <p:strVal val="visible"/>
                                      </p:to>
                                    </p:set>
                                    <p:animEffect transition="in" filter="plus(in)">
                                      <p:cBhvr>
                                        <p:cTn id="12" dur="500"/>
                                        <p:tgtEl>
                                          <p:spTgt spid="4506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45065"/>
                                        </p:tgtEl>
                                        <p:attrNameLst>
                                          <p:attrName>style.visibility</p:attrName>
                                        </p:attrNameLst>
                                      </p:cBhvr>
                                      <p:to>
                                        <p:strVal val="visible"/>
                                      </p:to>
                                    </p:set>
                                    <p:animEffect transition="in" filter="plus(in)">
                                      <p:cBhvr>
                                        <p:cTn id="17" dur="500"/>
                                        <p:tgtEl>
                                          <p:spTgt spid="4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3" grpId="0"/>
      <p:bldP spid="45064" grpId="0"/>
      <p:bldP spid="4506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171400"/>
            <a:ext cx="7543800" cy="171400"/>
          </a:xfrm>
        </p:spPr>
        <p:txBody>
          <a:bodyPr/>
          <a:lstStyle/>
          <a:p>
            <a:endParaRPr lang="ar-IQ" sz="3200" u="sng" dirty="0">
              <a:solidFill>
                <a:srgbClr val="0070C0"/>
              </a:solidFill>
            </a:endParaRPr>
          </a:p>
        </p:txBody>
      </p:sp>
      <p:sp>
        <p:nvSpPr>
          <p:cNvPr id="3" name="عنصر نائب للمحتوى 2"/>
          <p:cNvSpPr>
            <a:spLocks noGrp="1"/>
          </p:cNvSpPr>
          <p:nvPr>
            <p:ph idx="1"/>
          </p:nvPr>
        </p:nvSpPr>
        <p:spPr>
          <a:xfrm>
            <a:off x="114300" y="260648"/>
            <a:ext cx="8229600" cy="4968552"/>
          </a:xfrm>
        </p:spPr>
        <p:txBody>
          <a:bodyPr/>
          <a:lstStyle/>
          <a:p>
            <a:pPr>
              <a:buFont typeface="Arial" panose="020B0604020202020204" pitchFamily="34" charset="0"/>
              <a:buChar char="•"/>
            </a:pPr>
            <a:r>
              <a:rPr lang="en-US" sz="3200" b="1" i="1" u="sng" dirty="0" smtClean="0">
                <a:solidFill>
                  <a:srgbClr val="B40C9C"/>
                </a:solidFill>
              </a:rPr>
              <a:t>Pellagra</a:t>
            </a:r>
            <a:endParaRPr lang="en-US" sz="3200" b="1" i="1" u="sng" dirty="0">
              <a:solidFill>
                <a:srgbClr val="B40C9C"/>
              </a:solidFill>
            </a:endParaRPr>
          </a:p>
          <a:p>
            <a:pPr marL="0" indent="0">
              <a:buNone/>
            </a:pPr>
            <a:r>
              <a:rPr lang="en-US" sz="2400" dirty="0" smtClean="0">
                <a:solidFill>
                  <a:srgbClr val="B40C9C"/>
                </a:solidFill>
              </a:rPr>
              <a:t>     </a:t>
            </a:r>
            <a:r>
              <a:rPr lang="en-US" sz="2400" i="1" dirty="0" smtClean="0">
                <a:solidFill>
                  <a:srgbClr val="B40C9C"/>
                </a:solidFill>
              </a:rPr>
              <a:t>Disease </a:t>
            </a:r>
            <a:r>
              <a:rPr lang="en-US" sz="2400" i="1" dirty="0">
                <a:solidFill>
                  <a:srgbClr val="B40C9C"/>
                </a:solidFill>
              </a:rPr>
              <a:t>caused by B-3 </a:t>
            </a:r>
            <a:r>
              <a:rPr lang="en-US" sz="2400" i="1" dirty="0" smtClean="0">
                <a:solidFill>
                  <a:srgbClr val="B40C9C"/>
                </a:solidFill>
              </a:rPr>
              <a:t>deficiency. </a:t>
            </a:r>
            <a:endParaRPr lang="en-US" sz="2400" i="1" dirty="0">
              <a:solidFill>
                <a:srgbClr val="B40C9C"/>
              </a:solidFill>
            </a:endParaRPr>
          </a:p>
          <a:p>
            <a:pPr marL="0" indent="0">
              <a:buNone/>
            </a:pPr>
            <a:r>
              <a:rPr lang="en-US" sz="2400" i="1" dirty="0" smtClean="0">
                <a:solidFill>
                  <a:srgbClr val="B40C9C"/>
                </a:solidFill>
              </a:rPr>
              <a:t>  </a:t>
            </a:r>
          </a:p>
          <a:p>
            <a:pPr marL="0" indent="0">
              <a:buNone/>
            </a:pPr>
            <a:r>
              <a:rPr lang="en-US" sz="2400" i="1" dirty="0" smtClean="0">
                <a:solidFill>
                  <a:srgbClr val="B40C9C"/>
                </a:solidFill>
              </a:rPr>
              <a:t>    Gastrointestinal disturbance, loss of appetite.</a:t>
            </a:r>
          </a:p>
          <a:p>
            <a:pPr>
              <a:buFont typeface="Arial" panose="020B0604020202020204" pitchFamily="34" charset="0"/>
              <a:buChar char="•"/>
            </a:pPr>
            <a:endParaRPr lang="en-US" sz="2400" i="1" dirty="0" smtClean="0">
              <a:solidFill>
                <a:srgbClr val="B40C9C"/>
              </a:solidFill>
            </a:endParaRPr>
          </a:p>
          <a:p>
            <a:pPr>
              <a:buFont typeface="Arial" panose="020B0604020202020204" pitchFamily="34" charset="0"/>
              <a:buChar char="•"/>
            </a:pPr>
            <a:r>
              <a:rPr lang="en-US" sz="2400" i="1" dirty="0" smtClean="0">
                <a:solidFill>
                  <a:srgbClr val="B40C9C"/>
                </a:solidFill>
              </a:rPr>
              <a:t>Headache</a:t>
            </a:r>
            <a:r>
              <a:rPr lang="en-US" sz="2400" i="1" dirty="0">
                <a:solidFill>
                  <a:srgbClr val="B40C9C"/>
                </a:solidFill>
              </a:rPr>
              <a:t>, insomnia, mental </a:t>
            </a:r>
            <a:r>
              <a:rPr lang="en-US" sz="2400" i="1" dirty="0" smtClean="0">
                <a:solidFill>
                  <a:srgbClr val="B40C9C"/>
                </a:solidFill>
              </a:rPr>
              <a:t>depression.</a:t>
            </a:r>
            <a:endParaRPr lang="en-US" sz="2400" i="1" dirty="0">
              <a:solidFill>
                <a:srgbClr val="B40C9C"/>
              </a:solidFill>
            </a:endParaRPr>
          </a:p>
          <a:p>
            <a:pPr>
              <a:buFont typeface="Arial" panose="020B0604020202020204" pitchFamily="34" charset="0"/>
              <a:buChar char="•"/>
            </a:pPr>
            <a:endParaRPr lang="en-US" sz="2400" i="1" dirty="0" smtClean="0">
              <a:solidFill>
                <a:srgbClr val="B40C9C"/>
              </a:solidFill>
            </a:endParaRPr>
          </a:p>
          <a:p>
            <a:pPr>
              <a:buFont typeface="Arial" panose="020B0604020202020204" pitchFamily="34" charset="0"/>
              <a:buChar char="•"/>
            </a:pPr>
            <a:r>
              <a:rPr lang="en-US" sz="2400" i="1" dirty="0" smtClean="0">
                <a:solidFill>
                  <a:srgbClr val="B40C9C"/>
                </a:solidFill>
              </a:rPr>
              <a:t>Fatigue</a:t>
            </a:r>
            <a:r>
              <a:rPr lang="en-US" sz="2400" i="1" dirty="0">
                <a:solidFill>
                  <a:srgbClr val="B40C9C"/>
                </a:solidFill>
              </a:rPr>
              <a:t>, aches, and </a:t>
            </a:r>
            <a:r>
              <a:rPr lang="en-US" sz="2400" i="1" dirty="0" smtClean="0">
                <a:solidFill>
                  <a:srgbClr val="B40C9C"/>
                </a:solidFill>
              </a:rPr>
              <a:t>pains.</a:t>
            </a:r>
            <a:endParaRPr lang="en-US" sz="2400" i="1" dirty="0">
              <a:solidFill>
                <a:srgbClr val="B40C9C"/>
              </a:solidFill>
            </a:endParaRPr>
          </a:p>
          <a:p>
            <a:pPr>
              <a:buFont typeface="Arial" panose="020B0604020202020204" pitchFamily="34" charset="0"/>
              <a:buChar char="•"/>
            </a:pPr>
            <a:endParaRPr lang="en-US" sz="2400" i="1" dirty="0" smtClean="0">
              <a:solidFill>
                <a:srgbClr val="B40C9C"/>
              </a:solidFill>
            </a:endParaRPr>
          </a:p>
          <a:p>
            <a:pPr>
              <a:buFont typeface="Arial" panose="020B0604020202020204" pitchFamily="34" charset="0"/>
              <a:buChar char="•"/>
            </a:pPr>
            <a:r>
              <a:rPr lang="en-US" sz="2400" i="1" dirty="0" smtClean="0">
                <a:solidFill>
                  <a:srgbClr val="B40C9C"/>
                </a:solidFill>
              </a:rPr>
              <a:t>Nervousness</a:t>
            </a:r>
            <a:r>
              <a:rPr lang="en-US" sz="2400" i="1" dirty="0">
                <a:solidFill>
                  <a:srgbClr val="B40C9C"/>
                </a:solidFill>
              </a:rPr>
              <a:t>, </a:t>
            </a:r>
            <a:r>
              <a:rPr lang="en-US" sz="2400" i="1" dirty="0" smtClean="0">
                <a:solidFill>
                  <a:srgbClr val="B40C9C"/>
                </a:solidFill>
              </a:rPr>
              <a:t>irritability. </a:t>
            </a:r>
            <a:endParaRPr lang="en-US" sz="2400" i="1" dirty="0">
              <a:solidFill>
                <a:srgbClr val="B40C9C"/>
              </a:solidFill>
            </a:endParaRPr>
          </a:p>
          <a:p>
            <a:pPr>
              <a:buFont typeface="Arial" panose="020B0604020202020204" pitchFamily="34" charset="0"/>
              <a:buChar char="•"/>
            </a:pPr>
            <a:endParaRPr lang="en-US" sz="2400" dirty="0">
              <a:solidFill>
                <a:srgbClr val="B40C9C"/>
              </a:solidFill>
            </a:endParaRPr>
          </a:p>
        </p:txBody>
      </p:sp>
    </p:spTree>
    <p:extLst>
      <p:ext uri="{BB962C8B-B14F-4D97-AF65-F5344CB8AC3E}">
        <p14:creationId xmlns="" xmlns:p14="http://schemas.microsoft.com/office/powerpoint/2010/main" val="335015535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77826" name="Rectangle 3"/>
          <p:cNvSpPr>
            <a:spLocks noGrp="1" noChangeArrowheads="1"/>
          </p:cNvSpPr>
          <p:nvPr>
            <p:ph idx="1"/>
          </p:nvPr>
        </p:nvSpPr>
        <p:spPr>
          <a:xfrm>
            <a:off x="251520" y="404664"/>
            <a:ext cx="8640960" cy="5721499"/>
          </a:xfrm>
        </p:spPr>
        <p:txBody>
          <a:bodyPr/>
          <a:lstStyle/>
          <a:p>
            <a:pPr lvl="1" algn="l" rtl="0" eaLnBrk="1" hangingPunct="1">
              <a:buFontTx/>
              <a:buNone/>
            </a:pPr>
            <a:r>
              <a:rPr lang="en-US" altLang="ar-IQ" sz="3200" b="1" i="1" u="sng" dirty="0" smtClean="0">
                <a:solidFill>
                  <a:srgbClr val="A10B8C"/>
                </a:solidFill>
              </a:rPr>
              <a:t>Deficiency:</a:t>
            </a:r>
          </a:p>
          <a:p>
            <a:pPr algn="l" rtl="0" eaLnBrk="1" hangingPunct="1">
              <a:buFontTx/>
              <a:buNone/>
            </a:pPr>
            <a:r>
              <a:rPr lang="en-US" altLang="ar-IQ" b="1" dirty="0" smtClean="0">
                <a:solidFill>
                  <a:srgbClr val="A10B8C"/>
                </a:solidFill>
              </a:rPr>
              <a:t>    </a:t>
            </a:r>
          </a:p>
          <a:p>
            <a:pPr algn="l" rtl="0" eaLnBrk="1" hangingPunct="1">
              <a:buFontTx/>
              <a:buNone/>
            </a:pPr>
            <a:r>
              <a:rPr lang="en-US" altLang="ar-IQ" b="1" dirty="0" smtClean="0">
                <a:solidFill>
                  <a:srgbClr val="A10B8C"/>
                </a:solidFill>
              </a:rPr>
              <a:t>    </a:t>
            </a:r>
            <a:r>
              <a:rPr lang="en-US" altLang="ar-IQ" sz="2400" b="1" i="1" dirty="0" smtClean="0">
                <a:solidFill>
                  <a:srgbClr val="A10B8C"/>
                </a:solidFill>
              </a:rPr>
              <a:t>Result in disease called pellagra, their symptoms  include :</a:t>
            </a:r>
          </a:p>
          <a:p>
            <a:pPr algn="l" rtl="0" eaLnBrk="1" hangingPunct="1">
              <a:buFontTx/>
              <a:buNone/>
            </a:pPr>
            <a:r>
              <a:rPr lang="en-US" altLang="ar-IQ" sz="2400" b="1" i="1" dirty="0" smtClean="0">
                <a:solidFill>
                  <a:srgbClr val="A10B8C"/>
                </a:solidFill>
              </a:rPr>
              <a:t>     Dermatitis, diarrhea, depression,and dementia.</a:t>
            </a:r>
          </a:p>
          <a:p>
            <a:pPr algn="l" rtl="0" eaLnBrk="1" hangingPunct="1">
              <a:buFontTx/>
              <a:buNone/>
            </a:pPr>
            <a:endParaRPr lang="en-US" altLang="ar-IQ" sz="2400" b="1" i="1" dirty="0" smtClean="0">
              <a:solidFill>
                <a:srgbClr val="A10B8C"/>
              </a:solidFill>
            </a:endParaRPr>
          </a:p>
          <a:p>
            <a:pPr algn="l" rtl="0" eaLnBrk="1" hangingPunct="1">
              <a:buFontTx/>
              <a:buNone/>
            </a:pPr>
            <a:endParaRPr lang="ar-SA" altLang="ar-IQ" sz="2400" b="1" i="1" dirty="0" smtClean="0">
              <a:solidFill>
                <a:srgbClr val="A10B8C"/>
              </a:solidFill>
            </a:endParaRPr>
          </a:p>
          <a:p>
            <a:pPr algn="l" rtl="0" eaLnBrk="1" hangingPunct="1">
              <a:buFontTx/>
              <a:buNone/>
            </a:pPr>
            <a:r>
              <a:rPr lang="en-US" altLang="ar-IQ" sz="2400" b="1" i="1" dirty="0" smtClean="0">
                <a:solidFill>
                  <a:srgbClr val="A10B8C"/>
                </a:solidFill>
              </a:rPr>
              <a:t> The diet should be poor in both niacin and tryptophan for the disease to  be occur.</a:t>
            </a:r>
          </a:p>
        </p:txBody>
      </p:sp>
      <p:sp>
        <p:nvSpPr>
          <p:cNvPr id="75779" name="عنصر نائب لرقم الشريحة 4"/>
          <p:cNvSpPr>
            <a:spLocks noGrp="1"/>
          </p:cNvSpPr>
          <p:nvPr>
            <p:ph type="sldNum" sz="quarter" idx="12"/>
          </p:nvPr>
        </p:nvSpPr>
        <p:spPr/>
        <p:txBody>
          <a:bodyPr/>
          <a:lstStyle/>
          <a:p>
            <a:pPr>
              <a:defRPr/>
            </a:pPr>
            <a:fld id="{4958BDB5-6C0F-4CFF-A774-841C63E6C2B8}" type="slidenum">
              <a:rPr lang="ar-SA">
                <a:solidFill>
                  <a:srgbClr val="D4D2D0">
                    <a:shade val="50000"/>
                  </a:srgbClr>
                </a:solidFill>
              </a:rPr>
              <a:pPr>
                <a:defRPr/>
              </a:pPr>
              <a:t>82</a:t>
            </a:fld>
            <a:endParaRPr lang="en-US">
              <a:solidFill>
                <a:srgbClr val="D4D2D0">
                  <a:shade val="50000"/>
                </a:srgbClr>
              </a:solidFill>
            </a:endParaRPr>
          </a:p>
        </p:txBody>
      </p:sp>
    </p:spTree>
    <p:extLst>
      <p:ext uri="{BB962C8B-B14F-4D97-AF65-F5344CB8AC3E}">
        <p14:creationId xmlns="" xmlns:p14="http://schemas.microsoft.com/office/powerpoint/2010/main" val="32085413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7826">
                                            <p:txEl>
                                              <p:pRg st="0" end="0"/>
                                            </p:txEl>
                                          </p:spTgt>
                                        </p:tgtEl>
                                        <p:attrNameLst>
                                          <p:attrName>style.visibility</p:attrName>
                                        </p:attrNameLst>
                                      </p:cBhvr>
                                      <p:to>
                                        <p:strVal val="visible"/>
                                      </p:to>
                                    </p:set>
                                    <p:animEffect transition="in" filter="wheel(1)">
                                      <p:cBhvr>
                                        <p:cTn id="7" dur="2000"/>
                                        <p:tgtEl>
                                          <p:spTgt spid="7782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7826">
                                            <p:txEl>
                                              <p:pRg st="1" end="1"/>
                                            </p:txEl>
                                          </p:spTgt>
                                        </p:tgtEl>
                                        <p:attrNameLst>
                                          <p:attrName>style.visibility</p:attrName>
                                        </p:attrNameLst>
                                      </p:cBhvr>
                                      <p:to>
                                        <p:strVal val="visible"/>
                                      </p:to>
                                    </p:set>
                                    <p:animEffect transition="in" filter="wheel(1)">
                                      <p:cBhvr>
                                        <p:cTn id="12" dur="2000"/>
                                        <p:tgtEl>
                                          <p:spTgt spid="778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7826">
                                            <p:txEl>
                                              <p:pRg st="2" end="2"/>
                                            </p:txEl>
                                          </p:spTgt>
                                        </p:tgtEl>
                                        <p:attrNameLst>
                                          <p:attrName>style.visibility</p:attrName>
                                        </p:attrNameLst>
                                      </p:cBhvr>
                                      <p:to>
                                        <p:strVal val="visible"/>
                                      </p:to>
                                    </p:set>
                                    <p:animEffect transition="in" filter="wheel(1)">
                                      <p:cBhvr>
                                        <p:cTn id="17" dur="2000"/>
                                        <p:tgtEl>
                                          <p:spTgt spid="7782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7826">
                                            <p:txEl>
                                              <p:pRg st="3" end="3"/>
                                            </p:txEl>
                                          </p:spTgt>
                                        </p:tgtEl>
                                        <p:attrNameLst>
                                          <p:attrName>style.visibility</p:attrName>
                                        </p:attrNameLst>
                                      </p:cBhvr>
                                      <p:to>
                                        <p:strVal val="visible"/>
                                      </p:to>
                                    </p:set>
                                    <p:animEffect transition="in" filter="wheel(1)">
                                      <p:cBhvr>
                                        <p:cTn id="22" dur="2000"/>
                                        <p:tgtEl>
                                          <p:spTgt spid="77826">
                                            <p:txEl>
                                              <p:pRg st="3" end="3"/>
                                            </p:txEl>
                                          </p:spTgt>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77826">
                                            <p:txEl>
                                              <p:pRg st="6" end="6"/>
                                            </p:txEl>
                                          </p:spTgt>
                                        </p:tgtEl>
                                        <p:attrNameLst>
                                          <p:attrName>style.visibility</p:attrName>
                                        </p:attrNameLst>
                                      </p:cBhvr>
                                      <p:to>
                                        <p:strVal val="visible"/>
                                      </p:to>
                                    </p:set>
                                    <p:animEffect transition="in" filter="wheel(1)">
                                      <p:cBhvr>
                                        <p:cTn id="25" dur="2000"/>
                                        <p:tgtEl>
                                          <p:spTgt spid="7782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332656"/>
            <a:ext cx="7086600" cy="648072"/>
          </a:xfrm>
        </p:spPr>
        <p:txBody>
          <a:bodyPr/>
          <a:lstStyle/>
          <a:p>
            <a:r>
              <a:rPr lang="en-US" sz="4000" i="1" u="sng" dirty="0">
                <a:solidFill>
                  <a:srgbClr val="0070C0"/>
                </a:solidFill>
              </a:rPr>
              <a:t>Who’s at Risk?</a:t>
            </a:r>
            <a:endParaRPr lang="ar-IQ" sz="4000" i="1" u="sng" dirty="0">
              <a:solidFill>
                <a:srgbClr val="0070C0"/>
              </a:solidFill>
            </a:endParaRPr>
          </a:p>
        </p:txBody>
      </p:sp>
      <p:sp>
        <p:nvSpPr>
          <p:cNvPr id="3" name="عنصر نائب للمحتوى 2"/>
          <p:cNvSpPr>
            <a:spLocks noGrp="1"/>
          </p:cNvSpPr>
          <p:nvPr>
            <p:ph idx="1"/>
          </p:nvPr>
        </p:nvSpPr>
        <p:spPr>
          <a:xfrm>
            <a:off x="251520" y="908720"/>
            <a:ext cx="8640960" cy="5544616"/>
          </a:xfrm>
        </p:spPr>
        <p:txBody>
          <a:bodyPr/>
          <a:lstStyle/>
          <a:p>
            <a:pPr>
              <a:buNone/>
            </a:pPr>
            <a:r>
              <a:rPr lang="en-US" sz="2400" b="1" i="1" dirty="0">
                <a:solidFill>
                  <a:srgbClr val="B40C9C"/>
                </a:solidFill>
              </a:rPr>
              <a:t>Most people get plenty of </a:t>
            </a:r>
            <a:r>
              <a:rPr lang="en-US" sz="2400" b="1" i="1" dirty="0" smtClean="0">
                <a:solidFill>
                  <a:srgbClr val="B40C9C"/>
                </a:solidFill>
              </a:rPr>
              <a:t>B3 </a:t>
            </a:r>
            <a:r>
              <a:rPr lang="en-US" sz="2400" b="1" i="1" dirty="0">
                <a:solidFill>
                  <a:srgbClr val="B40C9C"/>
                </a:solidFill>
              </a:rPr>
              <a:t>from their diet because it is added to white </a:t>
            </a:r>
            <a:r>
              <a:rPr lang="en-US" sz="2400" b="1" i="1" dirty="0" smtClean="0">
                <a:solidFill>
                  <a:srgbClr val="B40C9C"/>
                </a:solidFill>
              </a:rPr>
              <a:t>flour.</a:t>
            </a:r>
            <a:r>
              <a:rPr lang="en-US" altLang="ar-IQ" sz="2400" b="1" i="1" dirty="0"/>
              <a:t> </a:t>
            </a:r>
            <a:endParaRPr lang="en-US" altLang="ar-IQ" sz="2400" b="1" i="1" dirty="0" smtClean="0"/>
          </a:p>
          <a:p>
            <a:pPr>
              <a:buNone/>
            </a:pPr>
            <a:r>
              <a:rPr lang="en-US" altLang="ar-IQ" sz="2400" b="1" i="1" dirty="0" smtClean="0"/>
              <a:t> </a:t>
            </a:r>
            <a:r>
              <a:rPr lang="en-US" altLang="ar-IQ" sz="2400" b="1" i="1" dirty="0" smtClean="0">
                <a:solidFill>
                  <a:srgbClr val="B40C9C"/>
                </a:solidFill>
              </a:rPr>
              <a:t>For </a:t>
            </a:r>
            <a:r>
              <a:rPr lang="en-US" altLang="ar-IQ" sz="2400" b="1" i="1" dirty="0">
                <a:solidFill>
                  <a:srgbClr val="B40C9C"/>
                </a:solidFill>
              </a:rPr>
              <a:t>every 60 mg of tryptophan taken, </a:t>
            </a:r>
            <a:r>
              <a:rPr lang="en-US" altLang="ar-IQ" sz="2400" b="1" i="1" dirty="0" smtClean="0">
                <a:solidFill>
                  <a:srgbClr val="B40C9C"/>
                </a:solidFill>
              </a:rPr>
              <a:t>1 </a:t>
            </a:r>
            <a:r>
              <a:rPr lang="en-US" altLang="ar-IQ" sz="2400" b="1" i="1" dirty="0">
                <a:solidFill>
                  <a:srgbClr val="B40C9C"/>
                </a:solidFill>
              </a:rPr>
              <a:t>mg of niacin can be generated. </a:t>
            </a:r>
            <a:endParaRPr lang="en-US" altLang="ar-IQ" sz="2400" b="1" i="1" dirty="0" smtClean="0">
              <a:solidFill>
                <a:srgbClr val="B40C9C"/>
              </a:solidFill>
            </a:endParaRPr>
          </a:p>
          <a:p>
            <a:pPr>
              <a:buNone/>
            </a:pPr>
            <a:r>
              <a:rPr lang="en-US" altLang="ar-IQ" sz="2400" b="1" i="1" dirty="0" smtClean="0">
                <a:solidFill>
                  <a:srgbClr val="B40C9C"/>
                </a:solidFill>
              </a:rPr>
              <a:t>This pathway requires </a:t>
            </a:r>
            <a:r>
              <a:rPr lang="en-US" altLang="ar-IQ" sz="2400" b="1" i="1" dirty="0">
                <a:solidFill>
                  <a:srgbClr val="B40C9C"/>
                </a:solidFill>
              </a:rPr>
              <a:t>vitamin B6 as </a:t>
            </a:r>
            <a:r>
              <a:rPr lang="en-US" altLang="ar-IQ" sz="2400" b="1" i="1" dirty="0" smtClean="0">
                <a:solidFill>
                  <a:srgbClr val="B40C9C"/>
                </a:solidFill>
              </a:rPr>
              <a:t>a coenzyme.</a:t>
            </a:r>
            <a:endParaRPr lang="en-US" sz="2400" b="1" i="1" dirty="0" smtClean="0">
              <a:solidFill>
                <a:srgbClr val="B40C9C"/>
              </a:solidFill>
            </a:endParaRPr>
          </a:p>
          <a:p>
            <a:pPr>
              <a:buNone/>
            </a:pPr>
            <a:endParaRPr lang="en-US" altLang="ar-IQ" sz="2400" b="1" i="1" dirty="0" smtClean="0">
              <a:solidFill>
                <a:srgbClr val="A10B8C"/>
              </a:solidFill>
            </a:endParaRPr>
          </a:p>
          <a:p>
            <a:pPr>
              <a:buNone/>
            </a:pPr>
            <a:r>
              <a:rPr lang="en-US" altLang="ar-IQ" sz="2400" b="1" i="1" dirty="0" smtClean="0">
                <a:solidFill>
                  <a:srgbClr val="A10B8C"/>
                </a:solidFill>
              </a:rPr>
              <a:t>Other condition leading to pellagra like disease include:</a:t>
            </a:r>
          </a:p>
          <a:p>
            <a:pPr>
              <a:buFontTx/>
              <a:buChar char="-"/>
            </a:pPr>
            <a:r>
              <a:rPr lang="en-US" altLang="ar-IQ" sz="2400" b="1" i="1" dirty="0" smtClean="0">
                <a:solidFill>
                  <a:srgbClr val="A10B8C"/>
                </a:solidFill>
              </a:rPr>
              <a:t>Drugs such as ionized.</a:t>
            </a:r>
          </a:p>
          <a:p>
            <a:pPr>
              <a:buFontTx/>
              <a:buChar char="-"/>
            </a:pPr>
            <a:r>
              <a:rPr lang="en-US" altLang="ar-IQ" sz="2400" b="1" i="1" dirty="0" smtClean="0">
                <a:solidFill>
                  <a:srgbClr val="A10B8C"/>
                </a:solidFill>
              </a:rPr>
              <a:t>Carcinoid tumor: Tryptophan metabolism is diverted to serotonin.</a:t>
            </a:r>
          </a:p>
          <a:p>
            <a:pPr>
              <a:buFontTx/>
              <a:buChar char="-"/>
            </a:pPr>
            <a:r>
              <a:rPr lang="en-US" altLang="ar-IQ" sz="2400" b="1" i="1" dirty="0" smtClean="0">
                <a:solidFill>
                  <a:srgbClr val="A10B8C"/>
                </a:solidFill>
              </a:rPr>
              <a:t>Hartnup disease: Tryptophan absorption is impaired.</a:t>
            </a:r>
          </a:p>
          <a:p>
            <a:pPr>
              <a:buNone/>
            </a:pPr>
            <a:endParaRPr lang="en-US" sz="2400" i="1" dirty="0" smtClean="0">
              <a:solidFill>
                <a:srgbClr val="B40C9C"/>
              </a:solidFill>
            </a:endParaRPr>
          </a:p>
          <a:p>
            <a:pPr>
              <a:buNone/>
            </a:pPr>
            <a:r>
              <a:rPr lang="en-US" sz="2400" i="1" dirty="0" smtClean="0">
                <a:solidFill>
                  <a:srgbClr val="B40C9C"/>
                </a:solidFill>
              </a:rPr>
              <a:t>  </a:t>
            </a:r>
            <a:endParaRPr lang="ar-IQ" sz="2400" i="1" dirty="0">
              <a:solidFill>
                <a:srgbClr val="B40C9C"/>
              </a:solidFill>
            </a:endParaRPr>
          </a:p>
        </p:txBody>
      </p:sp>
    </p:spTree>
    <p:extLst>
      <p:ext uri="{BB962C8B-B14F-4D97-AF65-F5344CB8AC3E}">
        <p14:creationId xmlns="" xmlns:p14="http://schemas.microsoft.com/office/powerpoint/2010/main" val="178412868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ctrTitle" idx="4294967295"/>
          </p:nvPr>
        </p:nvSpPr>
        <p:spPr>
          <a:xfrm>
            <a:off x="467544" y="724064"/>
            <a:ext cx="7128792" cy="1143000"/>
          </a:xfrm>
        </p:spPr>
        <p:txBody>
          <a:bodyPr/>
          <a:lstStyle/>
          <a:p>
            <a:r>
              <a:rPr lang="en-US" altLang="zh-CN" sz="3600" dirty="0" smtClean="0">
                <a:solidFill>
                  <a:srgbClr val="0000CC"/>
                </a:solidFill>
              </a:rPr>
              <a:t>                    </a:t>
            </a:r>
            <a:r>
              <a:rPr lang="en-US" altLang="zh-CN" sz="3600" i="1" u="sng" dirty="0" smtClean="0">
                <a:solidFill>
                  <a:srgbClr val="0000CC"/>
                </a:solidFill>
              </a:rPr>
              <a:t>Vitamin B</a:t>
            </a:r>
            <a:r>
              <a:rPr lang="en-US" altLang="zh-CN" sz="3600" i="1" u="sng" baseline="-25000" dirty="0" smtClean="0">
                <a:solidFill>
                  <a:srgbClr val="0000CC"/>
                </a:solidFill>
              </a:rPr>
              <a:t>5 </a:t>
            </a:r>
            <a:br>
              <a:rPr lang="en-US" altLang="zh-CN" sz="3600" i="1" u="sng" baseline="-25000" dirty="0" smtClean="0">
                <a:solidFill>
                  <a:srgbClr val="0000CC"/>
                </a:solidFill>
              </a:rPr>
            </a:br>
            <a:r>
              <a:rPr lang="en-US" altLang="zh-CN" sz="3600" baseline="-25000" dirty="0" smtClean="0">
                <a:solidFill>
                  <a:srgbClr val="0000CC"/>
                </a:solidFill>
              </a:rPr>
              <a:t>                        </a:t>
            </a:r>
            <a:r>
              <a:rPr lang="en-US" altLang="zh-CN" sz="3600" i="1" dirty="0" smtClean="0">
                <a:solidFill>
                  <a:srgbClr val="FF0000"/>
                </a:solidFill>
              </a:rPr>
              <a:t>(</a:t>
            </a:r>
            <a:r>
              <a:rPr lang="en-US" altLang="zh-CN" sz="3200" i="1" dirty="0" err="1" smtClean="0">
                <a:solidFill>
                  <a:srgbClr val="FF3300"/>
                </a:solidFill>
              </a:rPr>
              <a:t>pantothenic</a:t>
            </a:r>
            <a:r>
              <a:rPr lang="en-US" altLang="zh-CN" sz="3200" i="1" dirty="0" smtClean="0">
                <a:solidFill>
                  <a:srgbClr val="FF3300"/>
                </a:solidFill>
              </a:rPr>
              <a:t> acid</a:t>
            </a:r>
            <a:r>
              <a:rPr lang="en-US" altLang="zh-CN" sz="3200" i="1" dirty="0" smtClean="0">
                <a:solidFill>
                  <a:srgbClr val="FF0000"/>
                </a:solidFill>
              </a:rPr>
              <a:t>)</a:t>
            </a:r>
            <a:r>
              <a:rPr lang="en-US" altLang="zh-CN" sz="3600" b="0" i="1" dirty="0" smtClean="0">
                <a:solidFill>
                  <a:schemeClr val="tx1"/>
                </a:solidFill>
              </a:rPr>
              <a:t/>
            </a:r>
            <a:br>
              <a:rPr lang="en-US" altLang="zh-CN" sz="3600" b="0" i="1" dirty="0" smtClean="0">
                <a:solidFill>
                  <a:schemeClr val="tx1"/>
                </a:solidFill>
              </a:rPr>
            </a:br>
            <a:endParaRPr lang="en-US" altLang="zh-CN" sz="3600" b="0" i="1" dirty="0">
              <a:solidFill>
                <a:schemeClr val="tx1"/>
              </a:solidFill>
            </a:endParaRPr>
          </a:p>
        </p:txBody>
      </p:sp>
      <p:sp>
        <p:nvSpPr>
          <p:cNvPr id="106500" name="Rectangle 4"/>
          <p:cNvSpPr>
            <a:spLocks noChangeArrowheads="1"/>
          </p:cNvSpPr>
          <p:nvPr/>
        </p:nvSpPr>
        <p:spPr bwMode="auto">
          <a:xfrm>
            <a:off x="0" y="1340769"/>
            <a:ext cx="8964488" cy="48245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SzPct val="70000"/>
              <a:buFont typeface="Wingdings" pitchFamily="2" charset="2"/>
              <a:buChar char="l"/>
              <a:defRPr sz="3000">
                <a:solidFill>
                  <a:schemeClr val="tx1"/>
                </a:solidFill>
                <a:latin typeface="Arial" pitchFamily="34" charset="0"/>
                <a:ea typeface="SimSun" pitchFamily="2" charset="-122"/>
              </a:defRPr>
            </a:lvl1pPr>
            <a:lvl2pPr marL="1249363" indent="-349250">
              <a:spcBef>
                <a:spcPct val="20000"/>
              </a:spcBef>
              <a:buClr>
                <a:schemeClr val="accent2"/>
              </a:buClr>
              <a:buSzPct val="70000"/>
              <a:buFont typeface="Wingdings" pitchFamily="2" charset="2"/>
              <a:buChar char="l"/>
              <a:defRPr sz="2600">
                <a:solidFill>
                  <a:schemeClr val="tx1"/>
                </a:solidFill>
                <a:latin typeface="Arial" pitchFamily="34" charset="0"/>
                <a:ea typeface="SimSun" pitchFamily="2" charset="-122"/>
              </a:defRPr>
            </a:lvl2pPr>
            <a:lvl3pPr marL="3763963">
              <a:spcBef>
                <a:spcPct val="20000"/>
              </a:spcBef>
              <a:buClr>
                <a:schemeClr val="accent1"/>
              </a:buClr>
              <a:buSzPct val="70000"/>
              <a:buFont typeface="Wingdings" pitchFamily="2" charset="2"/>
              <a:buChar char="l"/>
              <a:defRPr sz="2300">
                <a:solidFill>
                  <a:schemeClr val="tx1"/>
                </a:solidFill>
                <a:latin typeface="Arial" pitchFamily="34" charset="0"/>
                <a:ea typeface="SimSun" pitchFamily="2" charset="-122"/>
              </a:defRPr>
            </a:lvl3pPr>
            <a:lvl4pPr marL="4264025" indent="-228600">
              <a:spcBef>
                <a:spcPct val="20000"/>
              </a:spcBef>
              <a:buClr>
                <a:schemeClr val="tx2"/>
              </a:buClr>
              <a:buSzPct val="75000"/>
              <a:buFont typeface="Wingdings" pitchFamily="2" charset="2"/>
              <a:buChar char="§"/>
              <a:defRPr sz="2000">
                <a:solidFill>
                  <a:schemeClr val="tx1"/>
                </a:solidFill>
                <a:latin typeface="Arial" pitchFamily="34" charset="0"/>
                <a:ea typeface="SimSun" pitchFamily="2" charset="-122"/>
              </a:defRPr>
            </a:lvl4pPr>
            <a:lvl5pPr marL="4672013" indent="-228600">
              <a:spcBef>
                <a:spcPct val="20000"/>
              </a:spcBef>
              <a:buClr>
                <a:schemeClr val="folHlink"/>
              </a:buClr>
              <a:buSzPct val="80000"/>
              <a:buFont typeface="Wingdings" pitchFamily="2" charset="2"/>
              <a:buChar char="§"/>
              <a:defRPr sz="2000">
                <a:solidFill>
                  <a:schemeClr val="tx1"/>
                </a:solidFill>
                <a:latin typeface="Arial" pitchFamily="34" charset="0"/>
                <a:ea typeface="SimSun" pitchFamily="2" charset="-122"/>
              </a:defRPr>
            </a:lvl5pPr>
            <a:lvl6pPr marL="5129213" indent="-228600"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6pPr>
            <a:lvl7pPr marL="5586413" indent="-228600"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7pPr>
            <a:lvl8pPr marL="6043613" indent="-228600"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8pPr>
            <a:lvl9pPr marL="6500813" indent="-228600"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9pPr>
          </a:lstStyle>
          <a:p>
            <a:pPr algn="l" rtl="0">
              <a:buNone/>
            </a:pPr>
            <a:r>
              <a:rPr lang="en-US" altLang="ar-IQ" sz="2400" b="1" i="1" dirty="0" smtClean="0">
                <a:solidFill>
                  <a:srgbClr val="A10B8C"/>
                </a:solidFill>
              </a:rPr>
              <a:t>Is formed by the combination of pantoic acid and </a:t>
            </a:r>
            <a:r>
              <a:rPr lang="el-GR" altLang="ar-IQ" sz="2400" b="1" i="1" dirty="0" smtClean="0">
                <a:solidFill>
                  <a:srgbClr val="A10B8C"/>
                </a:solidFill>
              </a:rPr>
              <a:t>β</a:t>
            </a:r>
            <a:r>
              <a:rPr lang="en-US" altLang="ar-IQ" sz="2400" b="1" i="1" dirty="0" smtClean="0">
                <a:solidFill>
                  <a:srgbClr val="A10B8C"/>
                </a:solidFill>
              </a:rPr>
              <a:t>- alanine. </a:t>
            </a:r>
            <a:endParaRPr lang="el-GR" altLang="ar-IQ" sz="2400" b="1" i="1" dirty="0" smtClean="0">
              <a:solidFill>
                <a:srgbClr val="A10B8C"/>
              </a:solidFill>
            </a:endParaRPr>
          </a:p>
          <a:p>
            <a:pPr algn="l" rtl="0" fontAlgn="base">
              <a:lnSpc>
                <a:spcPct val="175000"/>
              </a:lnSpc>
              <a:spcAft>
                <a:spcPct val="0"/>
              </a:spcAft>
              <a:buClr>
                <a:srgbClr val="330066"/>
              </a:buClr>
              <a:buFont typeface="Wingdings" pitchFamily="2" charset="2"/>
              <a:buNone/>
            </a:pPr>
            <a:r>
              <a:rPr kumimoji="1" lang="en-US" altLang="zh-CN" sz="2800" b="1" i="1" u="sng" dirty="0" smtClean="0">
                <a:solidFill>
                  <a:srgbClr val="333399"/>
                </a:solidFill>
              </a:rPr>
              <a:t>Chemical nature and properties </a:t>
            </a:r>
          </a:p>
          <a:p>
            <a:pPr lvl="1" algn="l" rtl="0" fontAlgn="base">
              <a:lnSpc>
                <a:spcPct val="145000"/>
              </a:lnSpc>
              <a:spcAft>
                <a:spcPct val="0"/>
              </a:spcAft>
              <a:buClr>
                <a:srgbClr val="669999"/>
              </a:buClr>
              <a:buFont typeface="Wingdings" pitchFamily="2" charset="2"/>
              <a:buNone/>
            </a:pPr>
            <a:r>
              <a:rPr lang="en-US" altLang="zh-CN" sz="2400" b="1" i="1" dirty="0" smtClean="0">
                <a:solidFill>
                  <a:srgbClr val="000000"/>
                </a:solidFill>
                <a:ea typeface="华文楷体" pitchFamily="2" charset="-122"/>
              </a:rPr>
              <a:t>﹡</a:t>
            </a:r>
            <a:r>
              <a:rPr lang="en-US" altLang="zh-CN" sz="2400" b="1" i="1" dirty="0" smtClean="0">
                <a:solidFill>
                  <a:srgbClr val="A10B8C"/>
                </a:solidFill>
                <a:ea typeface="华文楷体" pitchFamily="2" charset="-122"/>
              </a:rPr>
              <a:t>pantothenic acid.</a:t>
            </a:r>
          </a:p>
          <a:p>
            <a:pPr lvl="1" algn="l" rtl="0" fontAlgn="base">
              <a:lnSpc>
                <a:spcPct val="145000"/>
              </a:lnSpc>
              <a:spcAft>
                <a:spcPct val="0"/>
              </a:spcAft>
              <a:buClr>
                <a:srgbClr val="669999"/>
              </a:buClr>
              <a:buFont typeface="Wingdings" pitchFamily="2" charset="2"/>
              <a:buNone/>
            </a:pPr>
            <a:r>
              <a:rPr lang="en-US" altLang="zh-CN" sz="2400" b="1" i="1" dirty="0" smtClean="0">
                <a:solidFill>
                  <a:srgbClr val="A10B8C"/>
                </a:solidFill>
                <a:ea typeface="华文楷体" pitchFamily="2" charset="-122"/>
              </a:rPr>
              <a:t>﹡active form </a:t>
            </a:r>
            <a:r>
              <a:rPr lang="en-US" altLang="zh-CN" sz="2400" b="1" i="1" dirty="0" smtClean="0">
                <a:solidFill>
                  <a:srgbClr val="000000"/>
                </a:solidFill>
                <a:ea typeface="华文楷体" pitchFamily="2" charset="-122"/>
              </a:rPr>
              <a:t>: </a:t>
            </a:r>
            <a:r>
              <a:rPr lang="en-US" altLang="zh-CN" sz="2400" b="1" i="1" dirty="0" smtClean="0">
                <a:solidFill>
                  <a:srgbClr val="D60093"/>
                </a:solidFill>
                <a:ea typeface="华文楷体" pitchFamily="2" charset="-122"/>
              </a:rPr>
              <a:t>CoA. </a:t>
            </a:r>
          </a:p>
          <a:p>
            <a:pPr lvl="1" algn="l" rtl="0" fontAlgn="base">
              <a:lnSpc>
                <a:spcPct val="145000"/>
              </a:lnSpc>
              <a:spcAft>
                <a:spcPct val="0"/>
              </a:spcAft>
              <a:buClr>
                <a:srgbClr val="669999"/>
              </a:buClr>
              <a:buFont typeface="Wingdings" pitchFamily="2" charset="2"/>
              <a:buNone/>
            </a:pPr>
            <a:r>
              <a:rPr lang="en-US" altLang="zh-CN" sz="2400" b="1" i="1" dirty="0" smtClean="0">
                <a:solidFill>
                  <a:srgbClr val="D60093"/>
                </a:solidFill>
                <a:ea typeface="华文楷体" pitchFamily="2" charset="-122"/>
              </a:rPr>
              <a:t>-</a:t>
            </a:r>
            <a:r>
              <a:rPr lang="en-US" altLang="zh-CN" sz="2400" b="1" i="1" dirty="0" err="1" smtClean="0">
                <a:solidFill>
                  <a:srgbClr val="D60093"/>
                </a:solidFill>
              </a:rPr>
              <a:t>phosphopantetheinyl</a:t>
            </a:r>
            <a:r>
              <a:rPr lang="en-US" altLang="zh-CN" sz="2400" b="1" i="1" dirty="0" smtClean="0">
                <a:solidFill>
                  <a:srgbClr val="D60093"/>
                </a:solidFill>
              </a:rPr>
              <a:t> : Acyl carrier protein</a:t>
            </a:r>
            <a:r>
              <a:rPr lang="en-US" altLang="zh-CN" sz="2400" i="1" dirty="0" smtClean="0">
                <a:solidFill>
                  <a:srgbClr val="D60093"/>
                </a:solidFill>
              </a:rPr>
              <a:t> </a:t>
            </a:r>
            <a:r>
              <a:rPr lang="en-US" altLang="zh-CN" sz="2400" b="1" i="1" dirty="0" smtClean="0">
                <a:solidFill>
                  <a:srgbClr val="D60093"/>
                </a:solidFill>
                <a:ea typeface="华文楷体" pitchFamily="2" charset="-122"/>
              </a:rPr>
              <a:t>(ACP)</a:t>
            </a:r>
            <a:r>
              <a:rPr lang="en-US" altLang="zh-CN" sz="2400" i="1" dirty="0" smtClean="0">
                <a:solidFill>
                  <a:srgbClr val="D60093"/>
                </a:solidFill>
              </a:rPr>
              <a:t> </a:t>
            </a:r>
          </a:p>
          <a:p>
            <a:pPr algn="l" rtl="0" fontAlgn="base">
              <a:lnSpc>
                <a:spcPct val="175000"/>
              </a:lnSpc>
              <a:spcAft>
                <a:spcPct val="0"/>
              </a:spcAft>
              <a:buClr>
                <a:srgbClr val="330066"/>
              </a:buClr>
              <a:buFont typeface="Wingdings" pitchFamily="2" charset="2"/>
              <a:buNone/>
            </a:pPr>
            <a:r>
              <a:rPr kumimoji="1" lang="en-US" altLang="zh-CN" sz="2800" b="1" i="1" u="sng" dirty="0" smtClean="0">
                <a:solidFill>
                  <a:srgbClr val="333399"/>
                </a:solidFill>
              </a:rPr>
              <a:t>Biochemical function and deficiency</a:t>
            </a:r>
            <a:endParaRPr lang="en-US" altLang="zh-CN" sz="2800" b="1" i="1" u="sng" dirty="0" smtClean="0">
              <a:solidFill>
                <a:srgbClr val="333399"/>
              </a:solidFill>
            </a:endParaRPr>
          </a:p>
          <a:p>
            <a:pPr lvl="1" algn="l" rtl="0" fontAlgn="base">
              <a:lnSpc>
                <a:spcPct val="135000"/>
              </a:lnSpc>
              <a:spcAft>
                <a:spcPct val="0"/>
              </a:spcAft>
              <a:buClr>
                <a:srgbClr val="669999"/>
              </a:buClr>
              <a:buFont typeface="Wingdings" pitchFamily="2" charset="2"/>
              <a:buNone/>
            </a:pPr>
            <a:r>
              <a:rPr lang="en-US" altLang="zh-CN" sz="2200" b="1" i="1" dirty="0" smtClean="0">
                <a:solidFill>
                  <a:srgbClr val="000000"/>
                </a:solidFill>
                <a:ea typeface="华文楷体" pitchFamily="2" charset="-122"/>
              </a:rPr>
              <a:t>﹡</a:t>
            </a:r>
            <a:r>
              <a:rPr lang="en-US" altLang="zh-CN" sz="2400" b="1" i="1" dirty="0" smtClean="0">
                <a:solidFill>
                  <a:srgbClr val="D60093"/>
                </a:solidFill>
                <a:ea typeface="华文楷体" pitchFamily="2" charset="-122"/>
              </a:rPr>
              <a:t>CoA and  4-</a:t>
            </a:r>
            <a:r>
              <a:rPr lang="en-US" altLang="zh-CN" sz="2400" b="1" i="1" dirty="0" smtClean="0">
                <a:solidFill>
                  <a:srgbClr val="D60093"/>
                </a:solidFill>
              </a:rPr>
              <a:t>phosphopantetheinyl are coenzyme of acyl transferase </a:t>
            </a:r>
            <a:r>
              <a:rPr lang="zh-CN" altLang="en-US" sz="2400" b="1" i="1" dirty="0" smtClean="0">
                <a:solidFill>
                  <a:srgbClr val="D60093"/>
                </a:solidFill>
                <a:ea typeface="华文楷体" pitchFamily="2" charset="-122"/>
              </a:rPr>
              <a:t>，</a:t>
            </a:r>
            <a:r>
              <a:rPr lang="en-US" altLang="zh-CN" sz="2400" b="1" i="1" dirty="0" smtClean="0">
                <a:solidFill>
                  <a:srgbClr val="D60093"/>
                </a:solidFill>
                <a:ea typeface="华文楷体" pitchFamily="2" charset="-122"/>
              </a:rPr>
              <a:t>transfer of acyl.</a:t>
            </a:r>
          </a:p>
        </p:txBody>
      </p:sp>
    </p:spTree>
    <p:extLst>
      <p:ext uri="{BB962C8B-B14F-4D97-AF65-F5344CB8AC3E}">
        <p14:creationId xmlns="" xmlns:p14="http://schemas.microsoft.com/office/powerpoint/2010/main" val="2651906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6500">
                                            <p:txEl>
                                              <p:pRg st="0" end="0"/>
                                            </p:txEl>
                                          </p:spTgt>
                                        </p:tgtEl>
                                        <p:attrNameLst>
                                          <p:attrName>style.visibility</p:attrName>
                                        </p:attrNameLst>
                                      </p:cBhvr>
                                      <p:to>
                                        <p:strVal val="visible"/>
                                      </p:to>
                                    </p:set>
                                    <p:anim calcmode="lin" valueType="num">
                                      <p:cBhvr additive="base">
                                        <p:cTn id="7" dur="500" fill="hold"/>
                                        <p:tgtEl>
                                          <p:spTgt spid="10650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650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6500">
                                            <p:txEl>
                                              <p:pRg st="1" end="1"/>
                                            </p:txEl>
                                          </p:spTgt>
                                        </p:tgtEl>
                                        <p:attrNameLst>
                                          <p:attrName>style.visibility</p:attrName>
                                        </p:attrNameLst>
                                      </p:cBhvr>
                                      <p:to>
                                        <p:strVal val="visible"/>
                                      </p:to>
                                    </p:set>
                                    <p:anim calcmode="lin" valueType="num">
                                      <p:cBhvr additive="base">
                                        <p:cTn id="13" dur="500" fill="hold"/>
                                        <p:tgtEl>
                                          <p:spTgt spid="10650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6500">
                                            <p:txEl>
                                              <p:pRg st="1" end="1"/>
                                            </p:txEl>
                                          </p:spTgt>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500"/>
                            </p:stCondLst>
                            <p:childTnLst>
                              <p:par>
                                <p:cTn id="16" presetID="22" presetClass="entr" presetSubtype="1" fill="hold" nodeType="afterEffect">
                                  <p:stCondLst>
                                    <p:cond delay="0"/>
                                  </p:stCondLst>
                                  <p:childTnLst>
                                    <p:set>
                                      <p:cBhvr>
                                        <p:cTn id="17" dur="1" fill="hold">
                                          <p:stCondLst>
                                            <p:cond delay="0"/>
                                          </p:stCondLst>
                                        </p:cTn>
                                        <p:tgtEl>
                                          <p:spTgt spid="106500">
                                            <p:txEl>
                                              <p:pRg st="2" end="2"/>
                                            </p:txEl>
                                          </p:spTgt>
                                        </p:tgtEl>
                                        <p:attrNameLst>
                                          <p:attrName>style.visibility</p:attrName>
                                        </p:attrNameLst>
                                      </p:cBhvr>
                                      <p:to>
                                        <p:strVal val="visible"/>
                                      </p:to>
                                    </p:set>
                                    <p:animEffect transition="in" filter="wipe(up)">
                                      <p:cBhvr>
                                        <p:cTn id="18" dur="500"/>
                                        <p:tgtEl>
                                          <p:spTgt spid="106500">
                                            <p:txEl>
                                              <p:pRg st="2" end="2"/>
                                            </p:txEl>
                                          </p:spTgt>
                                        </p:tgtEl>
                                      </p:cBhvr>
                                    </p:animEffect>
                                  </p:childTnLst>
                                </p:cTn>
                              </p:par>
                            </p:childTnLst>
                          </p:cTn>
                        </p:par>
                        <p:par>
                          <p:cTn id="19" fill="hold" nodeType="afterGroup">
                            <p:stCondLst>
                              <p:cond delay="1000"/>
                            </p:stCondLst>
                            <p:childTnLst>
                              <p:par>
                                <p:cTn id="20" presetID="22" presetClass="entr" presetSubtype="1" fill="hold" nodeType="afterEffect">
                                  <p:stCondLst>
                                    <p:cond delay="0"/>
                                  </p:stCondLst>
                                  <p:childTnLst>
                                    <p:set>
                                      <p:cBhvr>
                                        <p:cTn id="21" dur="1" fill="hold">
                                          <p:stCondLst>
                                            <p:cond delay="0"/>
                                          </p:stCondLst>
                                        </p:cTn>
                                        <p:tgtEl>
                                          <p:spTgt spid="106500">
                                            <p:txEl>
                                              <p:pRg st="3" end="3"/>
                                            </p:txEl>
                                          </p:spTgt>
                                        </p:tgtEl>
                                        <p:attrNameLst>
                                          <p:attrName>style.visibility</p:attrName>
                                        </p:attrNameLst>
                                      </p:cBhvr>
                                      <p:to>
                                        <p:strVal val="visible"/>
                                      </p:to>
                                    </p:set>
                                    <p:animEffect transition="in" filter="wipe(up)">
                                      <p:cBhvr>
                                        <p:cTn id="22" dur="500"/>
                                        <p:tgtEl>
                                          <p:spTgt spid="106500">
                                            <p:txEl>
                                              <p:pRg st="3" end="3"/>
                                            </p:txEl>
                                          </p:spTgt>
                                        </p:tgtEl>
                                      </p:cBhvr>
                                    </p:animEffect>
                                  </p:childTnLst>
                                </p:cTn>
                              </p:par>
                            </p:childTnLst>
                          </p:cTn>
                        </p:par>
                        <p:par>
                          <p:cTn id="23" fill="hold">
                            <p:stCondLst>
                              <p:cond delay="1500"/>
                            </p:stCondLst>
                            <p:childTnLst>
                              <p:par>
                                <p:cTn id="24" presetID="22" presetClass="entr" presetSubtype="1" fill="hold" nodeType="afterEffect">
                                  <p:stCondLst>
                                    <p:cond delay="0"/>
                                  </p:stCondLst>
                                  <p:childTnLst>
                                    <p:set>
                                      <p:cBhvr>
                                        <p:cTn id="25" dur="1" fill="hold">
                                          <p:stCondLst>
                                            <p:cond delay="0"/>
                                          </p:stCondLst>
                                        </p:cTn>
                                        <p:tgtEl>
                                          <p:spTgt spid="106500">
                                            <p:txEl>
                                              <p:pRg st="4" end="4"/>
                                            </p:txEl>
                                          </p:spTgt>
                                        </p:tgtEl>
                                        <p:attrNameLst>
                                          <p:attrName>style.visibility</p:attrName>
                                        </p:attrNameLst>
                                      </p:cBhvr>
                                      <p:to>
                                        <p:strVal val="visible"/>
                                      </p:to>
                                    </p:set>
                                    <p:animEffect transition="in" filter="wipe(up)">
                                      <p:cBhvr>
                                        <p:cTn id="26" dur="500"/>
                                        <p:tgtEl>
                                          <p:spTgt spid="106500">
                                            <p:txEl>
                                              <p:pRg st="4" end="4"/>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6500">
                                            <p:txEl>
                                              <p:pRg st="5" end="5"/>
                                            </p:txEl>
                                          </p:spTgt>
                                        </p:tgtEl>
                                        <p:attrNameLst>
                                          <p:attrName>style.visibility</p:attrName>
                                        </p:attrNameLst>
                                      </p:cBhvr>
                                      <p:to>
                                        <p:strVal val="visible"/>
                                      </p:to>
                                    </p:set>
                                    <p:anim calcmode="lin" valueType="num">
                                      <p:cBhvr additive="base">
                                        <p:cTn id="31" dur="500" fill="hold"/>
                                        <p:tgtEl>
                                          <p:spTgt spid="106500">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6500">
                                            <p:txEl>
                                              <p:pRg st="5" end="5"/>
                                            </p:txEl>
                                          </p:spTgt>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500"/>
                            </p:stCondLst>
                            <p:childTnLst>
                              <p:par>
                                <p:cTn id="34" presetID="22" presetClass="entr" presetSubtype="1" fill="hold" nodeType="afterEffect">
                                  <p:stCondLst>
                                    <p:cond delay="0"/>
                                  </p:stCondLst>
                                  <p:childTnLst>
                                    <p:set>
                                      <p:cBhvr>
                                        <p:cTn id="35" dur="1" fill="hold">
                                          <p:stCondLst>
                                            <p:cond delay="0"/>
                                          </p:stCondLst>
                                        </p:cTn>
                                        <p:tgtEl>
                                          <p:spTgt spid="106500">
                                            <p:txEl>
                                              <p:pRg st="6" end="6"/>
                                            </p:txEl>
                                          </p:spTgt>
                                        </p:tgtEl>
                                        <p:attrNameLst>
                                          <p:attrName>style.visibility</p:attrName>
                                        </p:attrNameLst>
                                      </p:cBhvr>
                                      <p:to>
                                        <p:strVal val="visible"/>
                                      </p:to>
                                    </p:set>
                                    <p:animEffect transition="in" filter="wipe(up)">
                                      <p:cBhvr>
                                        <p:cTn id="36" dur="500"/>
                                        <p:tgtEl>
                                          <p:spTgt spid="10650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82946" name="Rectangle 3"/>
          <p:cNvSpPr>
            <a:spLocks noGrp="1" noChangeArrowheads="1"/>
          </p:cNvSpPr>
          <p:nvPr>
            <p:ph idx="1"/>
          </p:nvPr>
        </p:nvSpPr>
        <p:spPr>
          <a:xfrm>
            <a:off x="179512" y="1789078"/>
            <a:ext cx="8640960" cy="4337085"/>
          </a:xfrm>
        </p:spPr>
        <p:txBody>
          <a:bodyPr/>
          <a:lstStyle/>
          <a:p>
            <a:pPr algn="l" rtl="0" eaLnBrk="1" hangingPunct="1">
              <a:lnSpc>
                <a:spcPct val="90000"/>
              </a:lnSpc>
              <a:buFontTx/>
              <a:buNone/>
            </a:pPr>
            <a:r>
              <a:rPr lang="en-US" altLang="ar-IQ" b="1" i="1" u="sng" dirty="0" smtClean="0">
                <a:solidFill>
                  <a:srgbClr val="7030A0"/>
                </a:solidFill>
              </a:rPr>
              <a:t>Biochemical function:</a:t>
            </a:r>
          </a:p>
          <a:p>
            <a:pPr algn="l" rtl="0" eaLnBrk="1" hangingPunct="1">
              <a:lnSpc>
                <a:spcPct val="90000"/>
              </a:lnSpc>
              <a:buFontTx/>
              <a:buNone/>
            </a:pPr>
            <a:r>
              <a:rPr lang="en-US" altLang="ar-IQ" dirty="0" smtClean="0"/>
              <a:t> </a:t>
            </a:r>
            <a:r>
              <a:rPr lang="en-US" altLang="ar-IQ" sz="2400" b="1" i="1" dirty="0" smtClean="0">
                <a:solidFill>
                  <a:srgbClr val="A10B8C"/>
                </a:solidFill>
              </a:rPr>
              <a:t>Required for the structure of the following:</a:t>
            </a:r>
          </a:p>
          <a:p>
            <a:pPr algn="l" rtl="0" eaLnBrk="1" hangingPunct="1">
              <a:lnSpc>
                <a:spcPct val="90000"/>
              </a:lnSpc>
              <a:buFontTx/>
              <a:buNone/>
            </a:pPr>
            <a:r>
              <a:rPr lang="en-US" altLang="ar-IQ" sz="2400" b="1" i="1" dirty="0" smtClean="0">
                <a:solidFill>
                  <a:srgbClr val="A10B8C"/>
                </a:solidFill>
              </a:rPr>
              <a:t>   1- Coenzyme A (CoA – SH) . </a:t>
            </a:r>
          </a:p>
          <a:p>
            <a:pPr algn="l" rtl="0" eaLnBrk="1" hangingPunct="1">
              <a:lnSpc>
                <a:spcPct val="90000"/>
              </a:lnSpc>
              <a:buFontTx/>
              <a:buNone/>
            </a:pPr>
            <a:endParaRPr lang="en-US" altLang="ar-IQ" sz="2400" b="1" i="1" dirty="0" smtClean="0">
              <a:solidFill>
                <a:srgbClr val="A10B8C"/>
              </a:solidFill>
            </a:endParaRPr>
          </a:p>
          <a:p>
            <a:pPr algn="l" rtl="0" eaLnBrk="1" hangingPunct="1">
              <a:lnSpc>
                <a:spcPct val="90000"/>
              </a:lnSpc>
              <a:buFontTx/>
              <a:buNone/>
            </a:pPr>
            <a:r>
              <a:rPr lang="en-US" altLang="ar-IQ" sz="2400" b="1" i="1" dirty="0" smtClean="0">
                <a:solidFill>
                  <a:srgbClr val="A10B8C"/>
                </a:solidFill>
              </a:rPr>
              <a:t>   2- Acyl carrier protein (ACP – SH).</a:t>
            </a:r>
          </a:p>
          <a:p>
            <a:pPr algn="l" rtl="0" eaLnBrk="1" hangingPunct="1">
              <a:lnSpc>
                <a:spcPct val="90000"/>
              </a:lnSpc>
              <a:buFontTx/>
              <a:buNone/>
            </a:pPr>
            <a:endParaRPr lang="en-US" altLang="ar-IQ" sz="2400" b="1" i="1" dirty="0" smtClean="0">
              <a:solidFill>
                <a:srgbClr val="A10B8C"/>
              </a:solidFill>
            </a:endParaRPr>
          </a:p>
          <a:p>
            <a:pPr algn="l" rtl="0" eaLnBrk="1" hangingPunct="1">
              <a:lnSpc>
                <a:spcPct val="90000"/>
              </a:lnSpc>
              <a:buFontTx/>
              <a:buNone/>
            </a:pPr>
            <a:r>
              <a:rPr lang="en-US" altLang="ar-IQ" sz="2400" b="1" i="1" dirty="0" smtClean="0">
                <a:solidFill>
                  <a:srgbClr val="A10B8C"/>
                </a:solidFill>
              </a:rPr>
              <a:t>The thiol group act as carrier of acyl radicals , In both CoA and ACP , In fatty acid oxidation and synthesis.</a:t>
            </a:r>
          </a:p>
          <a:p>
            <a:pPr algn="l" rtl="0" eaLnBrk="1" hangingPunct="1">
              <a:lnSpc>
                <a:spcPct val="90000"/>
              </a:lnSpc>
              <a:buFontTx/>
              <a:buNone/>
            </a:pPr>
            <a:r>
              <a:rPr lang="en-US" altLang="ar-IQ" b="1" dirty="0" smtClean="0">
                <a:solidFill>
                  <a:srgbClr val="A10B8C"/>
                </a:solidFill>
              </a:rPr>
              <a:t>   </a:t>
            </a:r>
          </a:p>
        </p:txBody>
      </p:sp>
      <p:sp>
        <p:nvSpPr>
          <p:cNvPr id="80899" name="عنصر نائب لرقم الشريحة 4"/>
          <p:cNvSpPr>
            <a:spLocks noGrp="1"/>
          </p:cNvSpPr>
          <p:nvPr>
            <p:ph type="sldNum" sz="quarter" idx="12"/>
          </p:nvPr>
        </p:nvSpPr>
        <p:spPr/>
        <p:txBody>
          <a:bodyPr/>
          <a:lstStyle/>
          <a:p>
            <a:pPr>
              <a:defRPr/>
            </a:pPr>
            <a:fld id="{71F16791-F2A6-465B-8694-A1C3184C9365}" type="slidenum">
              <a:rPr lang="ar-SA">
                <a:solidFill>
                  <a:srgbClr val="D4D2D0">
                    <a:shade val="50000"/>
                  </a:srgbClr>
                </a:solidFill>
              </a:rPr>
              <a:pPr>
                <a:defRPr/>
              </a:pPr>
              <a:t>85</a:t>
            </a:fld>
            <a:endParaRPr lang="en-US">
              <a:solidFill>
                <a:srgbClr val="D4D2D0">
                  <a:shade val="50000"/>
                </a:srgbClr>
              </a:solidFill>
            </a:endParaRPr>
          </a:p>
        </p:txBody>
      </p:sp>
      <p:sp>
        <p:nvSpPr>
          <p:cNvPr id="2" name="Rectangle 1"/>
          <p:cNvSpPr/>
          <p:nvPr/>
        </p:nvSpPr>
        <p:spPr>
          <a:xfrm>
            <a:off x="323528" y="188640"/>
            <a:ext cx="7601272" cy="1231106"/>
          </a:xfrm>
          <a:prstGeom prst="rect">
            <a:avLst/>
          </a:prstGeom>
        </p:spPr>
        <p:txBody>
          <a:bodyPr wrap="square">
            <a:spAutoFit/>
          </a:bodyPr>
          <a:lstStyle/>
          <a:p>
            <a:pPr algn="l" rtl="0"/>
            <a:r>
              <a:rPr lang="en-US" altLang="ar-IQ" sz="3200" b="1" i="1" u="sng" dirty="0">
                <a:solidFill>
                  <a:srgbClr val="7030A0"/>
                </a:solidFill>
              </a:rPr>
              <a:t>Requirement:</a:t>
            </a:r>
          </a:p>
          <a:p>
            <a:pPr algn="l" rtl="0"/>
            <a:endParaRPr lang="en-US" altLang="ar-IQ" b="1" u="sng" dirty="0">
              <a:solidFill>
                <a:srgbClr val="FFFF00"/>
              </a:solidFill>
            </a:endParaRPr>
          </a:p>
          <a:p>
            <a:pPr algn="l" rtl="0"/>
            <a:r>
              <a:rPr lang="en-US" altLang="ar-IQ" sz="2400" b="1" dirty="0">
                <a:solidFill>
                  <a:srgbClr val="A10B8C"/>
                </a:solidFill>
              </a:rPr>
              <a:t> </a:t>
            </a:r>
            <a:r>
              <a:rPr lang="en-US" altLang="ar-IQ" sz="2400" b="1" i="1" dirty="0" smtClean="0">
                <a:solidFill>
                  <a:srgbClr val="A10B8C"/>
                </a:solidFill>
              </a:rPr>
              <a:t>It </a:t>
            </a:r>
            <a:r>
              <a:rPr lang="en-US" altLang="ar-IQ" sz="2400" b="1" i="1" dirty="0">
                <a:solidFill>
                  <a:srgbClr val="A10B8C"/>
                </a:solidFill>
              </a:rPr>
              <a:t>appear that  5 – 10 mg  fulfills the </a:t>
            </a:r>
            <a:r>
              <a:rPr lang="en-US" altLang="ar-IQ" sz="2400" b="1" i="1" dirty="0" smtClean="0">
                <a:solidFill>
                  <a:srgbClr val="A10B8C"/>
                </a:solidFill>
              </a:rPr>
              <a:t>daily </a:t>
            </a:r>
            <a:r>
              <a:rPr lang="en-US" altLang="ar-IQ" sz="2400" b="1" i="1" dirty="0">
                <a:solidFill>
                  <a:srgbClr val="A10B8C"/>
                </a:solidFill>
              </a:rPr>
              <a:t>need</a:t>
            </a:r>
            <a:r>
              <a:rPr lang="en-US" altLang="ar-IQ" sz="2400" i="1" dirty="0"/>
              <a:t>.</a:t>
            </a:r>
          </a:p>
        </p:txBody>
      </p:sp>
    </p:spTree>
    <p:extLst>
      <p:ext uri="{BB962C8B-B14F-4D97-AF65-F5344CB8AC3E}">
        <p14:creationId xmlns="" xmlns:p14="http://schemas.microsoft.com/office/powerpoint/2010/main" val="3375608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withEffect">
                                  <p:stCondLst>
                                    <p:cond delay="0"/>
                                  </p:stCondLst>
                                  <p:childTnLst>
                                    <p:set>
                                      <p:cBhvr>
                                        <p:cTn id="6" dur="1" fill="hold">
                                          <p:stCondLst>
                                            <p:cond delay="0"/>
                                          </p:stCondLst>
                                        </p:cTn>
                                        <p:tgtEl>
                                          <p:spTgt spid="82946">
                                            <p:txEl>
                                              <p:pRg st="0" end="0"/>
                                            </p:txEl>
                                          </p:spTgt>
                                        </p:tgtEl>
                                        <p:attrNameLst>
                                          <p:attrName>style.visibility</p:attrName>
                                        </p:attrNameLst>
                                      </p:cBhvr>
                                      <p:to>
                                        <p:strVal val="visible"/>
                                      </p:to>
                                    </p:set>
                                    <p:animEffect transition="in" filter="wheel(1)">
                                      <p:cBhvr>
                                        <p:cTn id="7" dur="2000"/>
                                        <p:tgtEl>
                                          <p:spTgt spid="82946">
                                            <p:txEl>
                                              <p:pRg st="0" end="0"/>
                                            </p:tx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82946">
                                            <p:txEl>
                                              <p:pRg st="1" end="1"/>
                                            </p:txEl>
                                          </p:spTgt>
                                        </p:tgtEl>
                                        <p:attrNameLst>
                                          <p:attrName>style.visibility</p:attrName>
                                        </p:attrNameLst>
                                      </p:cBhvr>
                                      <p:to>
                                        <p:strVal val="visible"/>
                                      </p:to>
                                    </p:set>
                                    <p:animEffect transition="in" filter="wheel(1)">
                                      <p:cBhvr>
                                        <p:cTn id="10" dur="2000"/>
                                        <p:tgtEl>
                                          <p:spTgt spid="82946">
                                            <p:txEl>
                                              <p:pRg st="1" end="1"/>
                                            </p:txEl>
                                          </p:spTgt>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82946">
                                            <p:txEl>
                                              <p:pRg st="2" end="2"/>
                                            </p:txEl>
                                          </p:spTgt>
                                        </p:tgtEl>
                                        <p:attrNameLst>
                                          <p:attrName>style.visibility</p:attrName>
                                        </p:attrNameLst>
                                      </p:cBhvr>
                                      <p:to>
                                        <p:strVal val="visible"/>
                                      </p:to>
                                    </p:set>
                                    <p:animEffect transition="in" filter="wheel(1)">
                                      <p:cBhvr>
                                        <p:cTn id="13" dur="2000"/>
                                        <p:tgtEl>
                                          <p:spTgt spid="82946">
                                            <p:txEl>
                                              <p:pRg st="2" end="2"/>
                                            </p:txEl>
                                          </p:spTgt>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82946">
                                            <p:txEl>
                                              <p:pRg st="4" end="4"/>
                                            </p:txEl>
                                          </p:spTgt>
                                        </p:tgtEl>
                                        <p:attrNameLst>
                                          <p:attrName>style.visibility</p:attrName>
                                        </p:attrNameLst>
                                      </p:cBhvr>
                                      <p:to>
                                        <p:strVal val="visible"/>
                                      </p:to>
                                    </p:set>
                                    <p:animEffect transition="in" filter="wheel(1)">
                                      <p:cBhvr>
                                        <p:cTn id="16" dur="2000"/>
                                        <p:tgtEl>
                                          <p:spTgt spid="82946">
                                            <p:txEl>
                                              <p:pRg st="4" end="4"/>
                                            </p:txEl>
                                          </p:spTgt>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82946">
                                            <p:txEl>
                                              <p:pRg st="6" end="6"/>
                                            </p:txEl>
                                          </p:spTgt>
                                        </p:tgtEl>
                                        <p:attrNameLst>
                                          <p:attrName>style.visibility</p:attrName>
                                        </p:attrNameLst>
                                      </p:cBhvr>
                                      <p:to>
                                        <p:strVal val="visible"/>
                                      </p:to>
                                    </p:set>
                                    <p:animEffect transition="in" filter="wheel(1)">
                                      <p:cBhvr>
                                        <p:cTn id="19" dur="2000"/>
                                        <p:tgtEl>
                                          <p:spTgt spid="82946">
                                            <p:txEl>
                                              <p:pRg st="6" end="6"/>
                                            </p:txEl>
                                          </p:spTgt>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82946">
                                            <p:txEl>
                                              <p:pRg st="7" end="7"/>
                                            </p:txEl>
                                          </p:spTgt>
                                        </p:tgtEl>
                                        <p:attrNameLst>
                                          <p:attrName>style.visibility</p:attrName>
                                        </p:attrNameLst>
                                      </p:cBhvr>
                                      <p:to>
                                        <p:strVal val="visible"/>
                                      </p:to>
                                    </p:set>
                                    <p:animEffect transition="in" filter="wheel(1)">
                                      <p:cBhvr>
                                        <p:cTn id="22" dur="2000"/>
                                        <p:tgtEl>
                                          <p:spTgt spid="8294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idx="1"/>
          </p:nvPr>
        </p:nvSpPr>
        <p:spPr>
          <a:xfrm>
            <a:off x="349250" y="476672"/>
            <a:ext cx="8108950" cy="5619328"/>
          </a:xfrm>
        </p:spPr>
        <p:txBody>
          <a:bodyPr/>
          <a:lstStyle/>
          <a:p>
            <a:pPr algn="ctr">
              <a:buFont typeface="Wingdings" pitchFamily="2" charset="2"/>
              <a:buNone/>
            </a:pPr>
            <a:r>
              <a:rPr lang="en-US" altLang="zh-CN" b="1" dirty="0">
                <a:solidFill>
                  <a:srgbClr val="0000CC"/>
                </a:solidFill>
              </a:rPr>
              <a:t> </a:t>
            </a:r>
            <a:r>
              <a:rPr lang="en-US" altLang="zh-CN" b="1" i="1" u="sng" dirty="0">
                <a:solidFill>
                  <a:srgbClr val="0000CC"/>
                </a:solidFill>
              </a:rPr>
              <a:t>Vitamin B</a:t>
            </a:r>
            <a:r>
              <a:rPr lang="en-US" altLang="zh-CN" b="1" i="1" u="sng" baseline="-25000" dirty="0">
                <a:solidFill>
                  <a:srgbClr val="0000CC"/>
                </a:solidFill>
              </a:rPr>
              <a:t>6</a:t>
            </a:r>
          </a:p>
          <a:p>
            <a:pPr algn="ctr">
              <a:buFont typeface="Wingdings" pitchFamily="2" charset="2"/>
              <a:buNone/>
            </a:pPr>
            <a:r>
              <a:rPr lang="en-US" altLang="zh-CN" sz="2800" i="1" dirty="0">
                <a:solidFill>
                  <a:srgbClr val="FF0000"/>
                </a:solidFill>
              </a:rPr>
              <a:t>(</a:t>
            </a:r>
            <a:r>
              <a:rPr lang="en-US" altLang="zh-CN" sz="2800" i="1" dirty="0">
                <a:solidFill>
                  <a:srgbClr val="FF3300"/>
                </a:solidFill>
              </a:rPr>
              <a:t>pyridine derivatives</a:t>
            </a:r>
            <a:r>
              <a:rPr lang="en-US" altLang="zh-CN" sz="2800" i="1" dirty="0" smtClean="0">
                <a:solidFill>
                  <a:srgbClr val="FF0000"/>
                </a:solidFill>
              </a:rPr>
              <a:t>)</a:t>
            </a:r>
            <a:endParaRPr lang="en-US" altLang="zh-CN" b="1" dirty="0">
              <a:solidFill>
                <a:srgbClr val="D60093"/>
              </a:solidFill>
            </a:endParaRPr>
          </a:p>
          <a:p>
            <a:pPr algn="just">
              <a:buFont typeface="Wingdings" pitchFamily="2" charset="2"/>
              <a:buNone/>
            </a:pPr>
            <a:r>
              <a:rPr lang="en-US" altLang="zh-CN" b="1" dirty="0"/>
              <a:t>               </a:t>
            </a:r>
          </a:p>
        </p:txBody>
      </p:sp>
      <p:sp>
        <p:nvSpPr>
          <p:cNvPr id="47110" name="Rectangle 6"/>
          <p:cNvSpPr>
            <a:spLocks noChangeArrowheads="1"/>
          </p:cNvSpPr>
          <p:nvPr/>
        </p:nvSpPr>
        <p:spPr bwMode="auto">
          <a:xfrm>
            <a:off x="179512" y="1700808"/>
            <a:ext cx="8305676" cy="39604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SzPct val="70000"/>
              <a:buFont typeface="Wingdings" pitchFamily="2" charset="2"/>
              <a:buChar char="l"/>
              <a:defRPr sz="3000">
                <a:solidFill>
                  <a:schemeClr val="tx1"/>
                </a:solidFill>
                <a:latin typeface="Arial" pitchFamily="34" charset="0"/>
                <a:ea typeface="SimSun" pitchFamily="2" charset="-122"/>
              </a:defRPr>
            </a:lvl1pPr>
            <a:lvl2pPr marL="1158875" indent="-350838">
              <a:spcBef>
                <a:spcPct val="20000"/>
              </a:spcBef>
              <a:buClr>
                <a:schemeClr val="accent2"/>
              </a:buClr>
              <a:buSzPct val="70000"/>
              <a:buFont typeface="Wingdings" pitchFamily="2" charset="2"/>
              <a:buChar char="l"/>
              <a:defRPr sz="2600">
                <a:solidFill>
                  <a:schemeClr val="tx1"/>
                </a:solidFill>
                <a:latin typeface="Arial" pitchFamily="34" charset="0"/>
                <a:ea typeface="SimSun" pitchFamily="2" charset="-122"/>
              </a:defRPr>
            </a:lvl2pPr>
            <a:lvl3pPr marL="1657350" indent="-228600">
              <a:spcBef>
                <a:spcPct val="20000"/>
              </a:spcBef>
              <a:buClr>
                <a:schemeClr val="accent1"/>
              </a:buClr>
              <a:buSzPct val="70000"/>
              <a:buFont typeface="Wingdings" pitchFamily="2" charset="2"/>
              <a:buChar char="l"/>
              <a:defRPr sz="2300">
                <a:solidFill>
                  <a:schemeClr val="tx1"/>
                </a:solidFill>
                <a:latin typeface="Arial" pitchFamily="34" charset="0"/>
                <a:ea typeface="SimSun" pitchFamily="2" charset="-122"/>
              </a:defRPr>
            </a:lvl3pPr>
            <a:lvl4pPr marL="2065338" indent="-228600">
              <a:spcBef>
                <a:spcPct val="20000"/>
              </a:spcBef>
              <a:buClr>
                <a:schemeClr val="tx2"/>
              </a:buClr>
              <a:buSzPct val="75000"/>
              <a:buFont typeface="Wingdings" pitchFamily="2" charset="2"/>
              <a:buChar char="§"/>
              <a:defRPr sz="2000">
                <a:solidFill>
                  <a:schemeClr val="tx1"/>
                </a:solidFill>
                <a:latin typeface="Arial" pitchFamily="34" charset="0"/>
                <a:ea typeface="SimSun" pitchFamily="2" charset="-122"/>
              </a:defRPr>
            </a:lvl4pPr>
            <a:lvl5pPr marL="2473325" indent="-228600">
              <a:spcBef>
                <a:spcPct val="20000"/>
              </a:spcBef>
              <a:buClr>
                <a:schemeClr val="folHlink"/>
              </a:buClr>
              <a:buSzPct val="80000"/>
              <a:buFont typeface="Wingdings" pitchFamily="2" charset="2"/>
              <a:buChar char="§"/>
              <a:defRPr sz="2000">
                <a:solidFill>
                  <a:schemeClr val="tx1"/>
                </a:solidFill>
                <a:latin typeface="Arial" pitchFamily="34" charset="0"/>
                <a:ea typeface="SimSun" pitchFamily="2" charset="-122"/>
              </a:defRPr>
            </a:lvl5pPr>
            <a:lvl6pPr marL="2930525" indent="-228600"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6pPr>
            <a:lvl7pPr marL="3387725" indent="-228600"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7pPr>
            <a:lvl8pPr marL="3844925" indent="-228600"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8pPr>
            <a:lvl9pPr marL="4302125" indent="-228600" algn="l" rtl="0" fontAlgn="base">
              <a:spcBef>
                <a:spcPct val="20000"/>
              </a:spcBef>
              <a:spcAft>
                <a:spcPct val="0"/>
              </a:spcAft>
              <a:buClr>
                <a:schemeClr val="folHlink"/>
              </a:buClr>
              <a:buSzPct val="80000"/>
              <a:buFont typeface="Wingdings" pitchFamily="2" charset="2"/>
              <a:buChar char="§"/>
              <a:defRPr sz="2000">
                <a:solidFill>
                  <a:schemeClr val="tx1"/>
                </a:solidFill>
                <a:latin typeface="Arial" pitchFamily="34" charset="0"/>
                <a:ea typeface="SimSun" pitchFamily="2" charset="-122"/>
              </a:defRPr>
            </a:lvl9pPr>
          </a:lstStyle>
          <a:p>
            <a:pPr lvl="1" algn="l" rtl="0" fontAlgn="base">
              <a:lnSpc>
                <a:spcPct val="130000"/>
              </a:lnSpc>
              <a:spcAft>
                <a:spcPct val="0"/>
              </a:spcAft>
              <a:buClr>
                <a:srgbClr val="669999"/>
              </a:buClr>
              <a:buFont typeface="Wingdings" pitchFamily="2" charset="2"/>
              <a:buNone/>
            </a:pPr>
            <a:r>
              <a:rPr kumimoji="1" lang="en-US" altLang="zh-CN" sz="2800" b="1" i="1" u="sng" dirty="0" smtClean="0">
                <a:solidFill>
                  <a:srgbClr val="333399"/>
                </a:solidFill>
              </a:rPr>
              <a:t>Chemical nature and properties </a:t>
            </a:r>
          </a:p>
          <a:p>
            <a:pPr lvl="1" algn="l" rtl="0" fontAlgn="base">
              <a:lnSpc>
                <a:spcPct val="130000"/>
              </a:lnSpc>
              <a:spcAft>
                <a:spcPct val="0"/>
              </a:spcAft>
              <a:buClr>
                <a:srgbClr val="669999"/>
              </a:buClr>
              <a:buFont typeface="Wingdings" pitchFamily="2" charset="2"/>
              <a:buNone/>
            </a:pPr>
            <a:r>
              <a:rPr lang="en-US" altLang="zh-CN" sz="2400" b="1" i="1" dirty="0" smtClean="0">
                <a:solidFill>
                  <a:srgbClr val="333399"/>
                </a:solidFill>
                <a:ea typeface="华文楷体" pitchFamily="2" charset="-122"/>
              </a:rPr>
              <a:t>﹡Vitamin B</a:t>
            </a:r>
            <a:r>
              <a:rPr lang="en-US" altLang="zh-CN" sz="2400" b="1" i="1" baseline="-25000" dirty="0" smtClean="0">
                <a:solidFill>
                  <a:srgbClr val="333399"/>
                </a:solidFill>
                <a:ea typeface="华文楷体" pitchFamily="2" charset="-122"/>
              </a:rPr>
              <a:t>6</a:t>
            </a:r>
            <a:r>
              <a:rPr lang="en-US" altLang="zh-CN" sz="2400" b="1" i="1" dirty="0" smtClean="0">
                <a:solidFill>
                  <a:srgbClr val="333399"/>
                </a:solidFill>
                <a:ea typeface="华文楷体" pitchFamily="2" charset="-122"/>
              </a:rPr>
              <a:t>:</a:t>
            </a:r>
            <a:r>
              <a:rPr lang="en-US" altLang="zh-CN" sz="2400" b="1" i="1" dirty="0" smtClean="0">
                <a:solidFill>
                  <a:srgbClr val="000000"/>
                </a:solidFill>
                <a:ea typeface="华文楷体" pitchFamily="2" charset="-122"/>
              </a:rPr>
              <a:t>  </a:t>
            </a:r>
            <a:r>
              <a:rPr lang="en-US" altLang="zh-CN" sz="2400" b="1" i="1" dirty="0" smtClean="0">
                <a:solidFill>
                  <a:srgbClr val="A10B8C"/>
                </a:solidFill>
                <a:ea typeface="华文楷体" pitchFamily="2" charset="-122"/>
              </a:rPr>
              <a:t>P</a:t>
            </a:r>
            <a:r>
              <a:rPr lang="en-US" altLang="zh-CN" sz="2400" i="1" dirty="0" smtClean="0">
                <a:solidFill>
                  <a:srgbClr val="A10B8C"/>
                </a:solidFill>
              </a:rPr>
              <a:t>y</a:t>
            </a:r>
            <a:r>
              <a:rPr lang="en-US" altLang="zh-CN" sz="2400" i="1" dirty="0" smtClean="0">
                <a:solidFill>
                  <a:srgbClr val="D60093"/>
                </a:solidFill>
              </a:rPr>
              <a:t>ridoxine</a:t>
            </a:r>
            <a:endParaRPr lang="en-US" altLang="zh-CN" sz="2400" b="1" i="1" dirty="0" smtClean="0">
              <a:solidFill>
                <a:srgbClr val="D60093"/>
              </a:solidFill>
              <a:ea typeface="华文楷体" pitchFamily="2" charset="-122"/>
            </a:endParaRPr>
          </a:p>
          <a:p>
            <a:pPr lvl="1" algn="l" rtl="0" fontAlgn="base">
              <a:lnSpc>
                <a:spcPct val="130000"/>
              </a:lnSpc>
              <a:spcAft>
                <a:spcPct val="0"/>
              </a:spcAft>
              <a:buClr>
                <a:srgbClr val="669999"/>
              </a:buClr>
              <a:buFont typeface="Wingdings" pitchFamily="2" charset="2"/>
              <a:buNone/>
            </a:pPr>
            <a:r>
              <a:rPr lang="en-US" altLang="zh-CN" sz="2400" b="1" i="1" dirty="0" smtClean="0">
                <a:solidFill>
                  <a:srgbClr val="D60093"/>
                </a:solidFill>
                <a:ea typeface="华文楷体" pitchFamily="2" charset="-122"/>
              </a:rPr>
              <a:t>                       P</a:t>
            </a:r>
            <a:r>
              <a:rPr lang="en-US" altLang="zh-CN" sz="2400" i="1" dirty="0" smtClean="0">
                <a:solidFill>
                  <a:srgbClr val="D60093"/>
                </a:solidFill>
              </a:rPr>
              <a:t>yridoxal</a:t>
            </a:r>
          </a:p>
          <a:p>
            <a:pPr lvl="1" algn="l" rtl="0" fontAlgn="base">
              <a:lnSpc>
                <a:spcPct val="130000"/>
              </a:lnSpc>
              <a:spcAft>
                <a:spcPct val="0"/>
              </a:spcAft>
              <a:buClr>
                <a:srgbClr val="669999"/>
              </a:buClr>
              <a:buFont typeface="Wingdings" pitchFamily="2" charset="2"/>
              <a:buNone/>
            </a:pPr>
            <a:r>
              <a:rPr lang="en-US" altLang="zh-CN" sz="2400" i="1" dirty="0" smtClean="0">
                <a:solidFill>
                  <a:srgbClr val="D60093"/>
                </a:solidFill>
              </a:rPr>
              <a:t>                       Pyridoxamine</a:t>
            </a:r>
            <a:endParaRPr lang="en-US" altLang="zh-CN" sz="2400" b="1" i="1" dirty="0" smtClean="0">
              <a:solidFill>
                <a:srgbClr val="D60093"/>
              </a:solidFill>
              <a:ea typeface="华文楷体" pitchFamily="2" charset="-122"/>
            </a:endParaRPr>
          </a:p>
          <a:p>
            <a:pPr lvl="1" algn="l" rtl="0" fontAlgn="base">
              <a:spcAft>
                <a:spcPct val="0"/>
              </a:spcAft>
              <a:buClr>
                <a:srgbClr val="669999"/>
              </a:buClr>
              <a:buFont typeface="Wingdings" pitchFamily="2" charset="2"/>
              <a:buNone/>
            </a:pPr>
            <a:r>
              <a:rPr lang="en-US" altLang="zh-CN" sz="2400" b="1" i="1" dirty="0" smtClean="0">
                <a:solidFill>
                  <a:srgbClr val="333399"/>
                </a:solidFill>
                <a:ea typeface="华文楷体" pitchFamily="2" charset="-122"/>
              </a:rPr>
              <a:t>﹡Active form :</a:t>
            </a:r>
            <a:r>
              <a:rPr lang="en-US" altLang="zh-CN" sz="2400" b="1" i="1" dirty="0" smtClean="0">
                <a:solidFill>
                  <a:srgbClr val="000000"/>
                </a:solidFill>
                <a:ea typeface="华文楷体" pitchFamily="2" charset="-122"/>
              </a:rPr>
              <a:t> </a:t>
            </a:r>
            <a:r>
              <a:rPr lang="en-US" altLang="zh-CN" sz="2400" i="1" dirty="0" smtClean="0">
                <a:solidFill>
                  <a:srgbClr val="D60093"/>
                </a:solidFill>
              </a:rPr>
              <a:t>Pyridoxal -Phosphate                     </a:t>
            </a:r>
          </a:p>
          <a:p>
            <a:pPr lvl="1" algn="l" rtl="0" fontAlgn="base">
              <a:spcAft>
                <a:spcPct val="0"/>
              </a:spcAft>
              <a:buClr>
                <a:srgbClr val="669999"/>
              </a:buClr>
              <a:buFont typeface="Wingdings" pitchFamily="2" charset="2"/>
              <a:buNone/>
            </a:pPr>
            <a:r>
              <a:rPr lang="en-US" altLang="zh-CN" sz="2400" i="1" dirty="0" smtClean="0">
                <a:solidFill>
                  <a:srgbClr val="D60093"/>
                </a:solidFill>
              </a:rPr>
              <a:t>                        pyroxamine -Phosphate</a:t>
            </a:r>
          </a:p>
        </p:txBody>
      </p:sp>
    </p:spTree>
    <p:extLst>
      <p:ext uri="{BB962C8B-B14F-4D97-AF65-F5344CB8AC3E}">
        <p14:creationId xmlns="" xmlns:p14="http://schemas.microsoft.com/office/powerpoint/2010/main" val="27990390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47110">
                                            <p:txEl>
                                              <p:pRg st="0" end="0"/>
                                            </p:txEl>
                                          </p:spTgt>
                                        </p:tgtEl>
                                        <p:attrNameLst>
                                          <p:attrName>style.visibility</p:attrName>
                                        </p:attrNameLst>
                                      </p:cBhvr>
                                      <p:to>
                                        <p:strVal val="visible"/>
                                      </p:to>
                                    </p:set>
                                    <p:animEffect transition="in" filter="wipe(up)">
                                      <p:cBhvr>
                                        <p:cTn id="7" dur="500"/>
                                        <p:tgtEl>
                                          <p:spTgt spid="47110">
                                            <p:txEl>
                                              <p:pRg st="0" end="0"/>
                                            </p:txEl>
                                          </p:spTgt>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47110">
                                            <p:txEl>
                                              <p:pRg st="1" end="1"/>
                                            </p:txEl>
                                          </p:spTgt>
                                        </p:tgtEl>
                                        <p:attrNameLst>
                                          <p:attrName>style.visibility</p:attrName>
                                        </p:attrNameLst>
                                      </p:cBhvr>
                                      <p:to>
                                        <p:strVal val="visible"/>
                                      </p:to>
                                    </p:set>
                                    <p:animEffect transition="in" filter="wipe(up)">
                                      <p:cBhvr>
                                        <p:cTn id="11" dur="500"/>
                                        <p:tgtEl>
                                          <p:spTgt spid="47110">
                                            <p:txEl>
                                              <p:pRg st="1" end="1"/>
                                            </p:txEl>
                                          </p:spTgt>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47110">
                                            <p:txEl>
                                              <p:pRg st="2" end="2"/>
                                            </p:txEl>
                                          </p:spTgt>
                                        </p:tgtEl>
                                        <p:attrNameLst>
                                          <p:attrName>style.visibility</p:attrName>
                                        </p:attrNameLst>
                                      </p:cBhvr>
                                      <p:to>
                                        <p:strVal val="visible"/>
                                      </p:to>
                                    </p:set>
                                    <p:animEffect transition="in" filter="wipe(up)">
                                      <p:cBhvr>
                                        <p:cTn id="15" dur="500"/>
                                        <p:tgtEl>
                                          <p:spTgt spid="47110">
                                            <p:txEl>
                                              <p:pRg st="2" end="2"/>
                                            </p:txEl>
                                          </p:spTgt>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47110">
                                            <p:txEl>
                                              <p:pRg st="3" end="3"/>
                                            </p:txEl>
                                          </p:spTgt>
                                        </p:tgtEl>
                                        <p:attrNameLst>
                                          <p:attrName>style.visibility</p:attrName>
                                        </p:attrNameLst>
                                      </p:cBhvr>
                                      <p:to>
                                        <p:strVal val="visible"/>
                                      </p:to>
                                    </p:set>
                                    <p:animEffect transition="in" filter="wipe(up)">
                                      <p:cBhvr>
                                        <p:cTn id="19" dur="500"/>
                                        <p:tgtEl>
                                          <p:spTgt spid="47110">
                                            <p:txEl>
                                              <p:pRg st="3" end="3"/>
                                            </p:txEl>
                                          </p:spTgt>
                                        </p:tgtEl>
                                      </p:cBhvr>
                                    </p:animEffect>
                                  </p:childTnLst>
                                </p:cTn>
                              </p:par>
                              <p:par>
                                <p:cTn id="20" presetID="22" presetClass="entr" presetSubtype="1" fill="hold" nodeType="withEffect">
                                  <p:stCondLst>
                                    <p:cond delay="0"/>
                                  </p:stCondLst>
                                  <p:childTnLst>
                                    <p:set>
                                      <p:cBhvr>
                                        <p:cTn id="21" dur="1" fill="hold">
                                          <p:stCondLst>
                                            <p:cond delay="0"/>
                                          </p:stCondLst>
                                        </p:cTn>
                                        <p:tgtEl>
                                          <p:spTgt spid="47110">
                                            <p:txEl>
                                              <p:pRg st="4" end="4"/>
                                            </p:txEl>
                                          </p:spTgt>
                                        </p:tgtEl>
                                        <p:attrNameLst>
                                          <p:attrName>style.visibility</p:attrName>
                                        </p:attrNameLst>
                                      </p:cBhvr>
                                      <p:to>
                                        <p:strVal val="visible"/>
                                      </p:to>
                                    </p:set>
                                    <p:animEffect transition="in" filter="wipe(up)">
                                      <p:cBhvr>
                                        <p:cTn id="22" dur="500"/>
                                        <p:tgtEl>
                                          <p:spTgt spid="47110">
                                            <p:txEl>
                                              <p:pRg st="4" end="4"/>
                                            </p:txEl>
                                          </p:spTgt>
                                        </p:tgtEl>
                                      </p:cBhvr>
                                    </p:animEffect>
                                  </p:childTnLst>
                                </p:cTn>
                              </p:par>
                              <p:par>
                                <p:cTn id="23" presetID="22" presetClass="entr" presetSubtype="1" fill="hold" nodeType="withEffect">
                                  <p:stCondLst>
                                    <p:cond delay="0"/>
                                  </p:stCondLst>
                                  <p:childTnLst>
                                    <p:set>
                                      <p:cBhvr>
                                        <p:cTn id="24" dur="1" fill="hold">
                                          <p:stCondLst>
                                            <p:cond delay="0"/>
                                          </p:stCondLst>
                                        </p:cTn>
                                        <p:tgtEl>
                                          <p:spTgt spid="47110">
                                            <p:txEl>
                                              <p:pRg st="5" end="5"/>
                                            </p:txEl>
                                          </p:spTgt>
                                        </p:tgtEl>
                                        <p:attrNameLst>
                                          <p:attrName>style.visibility</p:attrName>
                                        </p:attrNameLst>
                                      </p:cBhvr>
                                      <p:to>
                                        <p:strVal val="visible"/>
                                      </p:to>
                                    </p:set>
                                    <p:animEffect transition="in" filter="wipe(up)">
                                      <p:cBhvr>
                                        <p:cTn id="25" dur="500"/>
                                        <p:tgtEl>
                                          <p:spTgt spid="471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3541" name="Object 5"/>
          <p:cNvGraphicFramePr>
            <a:graphicFrameLocks noChangeAspect="1"/>
          </p:cNvGraphicFramePr>
          <p:nvPr/>
        </p:nvGraphicFramePr>
        <p:xfrm>
          <a:off x="193675" y="196850"/>
          <a:ext cx="8950325" cy="6142038"/>
        </p:xfrm>
        <a:graphic>
          <a:graphicData uri="http://schemas.openxmlformats.org/presentationml/2006/ole">
            <p:oleObj spid="_x0000_s23585" name="Image" r:id="rId3" imgW="5828571" imgH="4241270" progId="">
              <p:embed/>
            </p:oleObj>
          </a:graphicData>
        </a:graphic>
      </p:graphicFrame>
      <p:sp>
        <p:nvSpPr>
          <p:cNvPr id="193542" name="Rectangle 6"/>
          <p:cNvSpPr>
            <a:spLocks noChangeArrowheads="1"/>
          </p:cNvSpPr>
          <p:nvPr/>
        </p:nvSpPr>
        <p:spPr bwMode="auto">
          <a:xfrm>
            <a:off x="1319213" y="679450"/>
            <a:ext cx="1008062" cy="300038"/>
          </a:xfrm>
          <a:prstGeom prst="rect">
            <a:avLst/>
          </a:prstGeom>
          <a:solidFill>
            <a:schemeClr val="bg1">
              <a:alpha val="0"/>
            </a:schemeClr>
          </a:solidFill>
          <a:ln w="28575">
            <a:solidFill>
              <a:schemeClr val="accent2"/>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93543" name="Rectangle 7"/>
          <p:cNvSpPr>
            <a:spLocks noChangeArrowheads="1"/>
          </p:cNvSpPr>
          <p:nvPr/>
        </p:nvSpPr>
        <p:spPr bwMode="auto">
          <a:xfrm>
            <a:off x="4227513" y="719138"/>
            <a:ext cx="660400" cy="403225"/>
          </a:xfrm>
          <a:prstGeom prst="rect">
            <a:avLst/>
          </a:prstGeom>
          <a:solidFill>
            <a:schemeClr val="bg1">
              <a:alpha val="0"/>
            </a:schemeClr>
          </a:solidFill>
          <a:ln w="12700" algn="ctr">
            <a:solidFill>
              <a:srgbClr val="000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93544" name="Rectangle 8"/>
          <p:cNvSpPr>
            <a:spLocks noChangeArrowheads="1"/>
          </p:cNvSpPr>
          <p:nvPr/>
        </p:nvSpPr>
        <p:spPr bwMode="auto">
          <a:xfrm>
            <a:off x="7177088" y="887413"/>
            <a:ext cx="1079500" cy="287337"/>
          </a:xfrm>
          <a:prstGeom prst="rect">
            <a:avLst/>
          </a:prstGeom>
          <a:solidFill>
            <a:schemeClr val="bg1">
              <a:alpha val="0"/>
            </a:schemeClr>
          </a:solidFill>
          <a:ln w="28575" algn="ctr">
            <a:solidFill>
              <a:srgbClr val="000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93545" name="Rectangle 9"/>
          <p:cNvSpPr>
            <a:spLocks noChangeArrowheads="1"/>
          </p:cNvSpPr>
          <p:nvPr/>
        </p:nvSpPr>
        <p:spPr bwMode="auto">
          <a:xfrm>
            <a:off x="3014663" y="3656013"/>
            <a:ext cx="1031875" cy="492125"/>
          </a:xfrm>
          <a:prstGeom prst="rect">
            <a:avLst/>
          </a:prstGeom>
          <a:solidFill>
            <a:schemeClr val="bg1">
              <a:alpha val="0"/>
            </a:schemeClr>
          </a:solidFill>
          <a:ln w="25400" algn="ctr">
            <a:solidFill>
              <a:srgbClr val="000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
        <p:nvSpPr>
          <p:cNvPr id="193546" name="Rectangle 10"/>
          <p:cNvSpPr>
            <a:spLocks noChangeArrowheads="1"/>
          </p:cNvSpPr>
          <p:nvPr/>
        </p:nvSpPr>
        <p:spPr bwMode="auto">
          <a:xfrm>
            <a:off x="7800975" y="3857625"/>
            <a:ext cx="1031875" cy="492125"/>
          </a:xfrm>
          <a:prstGeom prst="rect">
            <a:avLst/>
          </a:prstGeom>
          <a:solidFill>
            <a:schemeClr val="bg1">
              <a:alpha val="0"/>
            </a:schemeClr>
          </a:solidFill>
          <a:ln w="25400" algn="ctr">
            <a:solidFill>
              <a:srgbClr val="000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spTree>
    <p:extLst>
      <p:ext uri="{BB962C8B-B14F-4D97-AF65-F5344CB8AC3E}">
        <p14:creationId xmlns="" xmlns:p14="http://schemas.microsoft.com/office/powerpoint/2010/main" val="63095719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95536" y="476672"/>
            <a:ext cx="7344816" cy="792088"/>
          </a:xfrm>
        </p:spPr>
        <p:txBody>
          <a:bodyPr/>
          <a:lstStyle/>
          <a:p>
            <a:r>
              <a:rPr lang="en-US" sz="2800" i="1" u="sng" dirty="0">
                <a:solidFill>
                  <a:srgbClr val="0070C0"/>
                </a:solidFill>
              </a:rPr>
              <a:t>Recommendations</a:t>
            </a:r>
            <a:endParaRPr lang="ar-IQ" sz="2800" i="1" u="sng" dirty="0">
              <a:solidFill>
                <a:srgbClr val="0070C0"/>
              </a:solidFill>
            </a:endParaRPr>
          </a:p>
        </p:txBody>
      </p:sp>
      <p:sp>
        <p:nvSpPr>
          <p:cNvPr id="4" name="عنصر نائب للمحتوى 3"/>
          <p:cNvSpPr>
            <a:spLocks noGrp="1"/>
          </p:cNvSpPr>
          <p:nvPr>
            <p:ph sz="half" idx="2"/>
          </p:nvPr>
        </p:nvSpPr>
        <p:spPr>
          <a:xfrm>
            <a:off x="395536" y="1916832"/>
            <a:ext cx="6048672" cy="3951288"/>
          </a:xfrm>
        </p:spPr>
        <p:txBody>
          <a:bodyPr/>
          <a:lstStyle/>
          <a:p>
            <a:pPr marL="0" indent="0">
              <a:buNone/>
            </a:pPr>
            <a:r>
              <a:rPr lang="en-US" b="1" dirty="0" smtClean="0">
                <a:solidFill>
                  <a:srgbClr val="B40C9C"/>
                </a:solidFill>
              </a:rPr>
              <a:t>  </a:t>
            </a:r>
            <a:r>
              <a:rPr lang="en-US" b="1" i="1" dirty="0" smtClean="0">
                <a:solidFill>
                  <a:srgbClr val="B40C9C"/>
                </a:solidFill>
              </a:rPr>
              <a:t>Men =1.3 ----- 1.7 mg/day.</a:t>
            </a:r>
          </a:p>
          <a:p>
            <a:pPr>
              <a:buFont typeface="Arial" panose="020B0604020202020204" pitchFamily="34" charset="0"/>
              <a:buChar char="•"/>
            </a:pPr>
            <a:endParaRPr lang="en-US" b="1" i="1" dirty="0" smtClean="0">
              <a:solidFill>
                <a:srgbClr val="B40C9C"/>
              </a:solidFill>
            </a:endParaRPr>
          </a:p>
          <a:p>
            <a:pPr>
              <a:buFont typeface="Arial" panose="020B0604020202020204" pitchFamily="34" charset="0"/>
              <a:buChar char="•"/>
            </a:pPr>
            <a:endParaRPr lang="en-US" b="1" i="1" dirty="0">
              <a:solidFill>
                <a:srgbClr val="B40C9C"/>
              </a:solidFill>
            </a:endParaRPr>
          </a:p>
          <a:p>
            <a:pPr>
              <a:buFont typeface="Arial" panose="020B0604020202020204" pitchFamily="34" charset="0"/>
              <a:buChar char="•"/>
            </a:pPr>
            <a:endParaRPr lang="en-US" b="1" i="1" dirty="0">
              <a:solidFill>
                <a:srgbClr val="B40C9C"/>
              </a:solidFill>
            </a:endParaRPr>
          </a:p>
          <a:p>
            <a:pPr marL="0" indent="0">
              <a:buNone/>
            </a:pPr>
            <a:r>
              <a:rPr lang="en-US" b="1" i="1" dirty="0" smtClean="0">
                <a:solidFill>
                  <a:srgbClr val="B40C9C"/>
                </a:solidFill>
              </a:rPr>
              <a:t>Women =1.2 --- 1.5 mg/day.</a:t>
            </a:r>
            <a:endParaRPr lang="en-US" b="1" i="1" dirty="0">
              <a:solidFill>
                <a:srgbClr val="B40C9C"/>
              </a:solidFill>
            </a:endParaRPr>
          </a:p>
          <a:p>
            <a:pPr>
              <a:buFont typeface="Arial" panose="020B0604020202020204" pitchFamily="34" charset="0"/>
              <a:buChar char="•"/>
            </a:pPr>
            <a:endParaRPr lang="ar-IQ" b="1" dirty="0">
              <a:solidFill>
                <a:srgbClr val="B40C9C"/>
              </a:solidFill>
            </a:endParaRPr>
          </a:p>
        </p:txBody>
      </p:sp>
    </p:spTree>
    <p:extLst>
      <p:ext uri="{BB962C8B-B14F-4D97-AF65-F5344CB8AC3E}">
        <p14:creationId xmlns="" xmlns:p14="http://schemas.microsoft.com/office/powerpoint/2010/main" val="327558545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5" name="Rectangle 5"/>
          <p:cNvSpPr>
            <a:spLocks noChangeArrowheads="1"/>
          </p:cNvSpPr>
          <p:nvPr/>
        </p:nvSpPr>
        <p:spPr bwMode="auto">
          <a:xfrm>
            <a:off x="107504" y="332656"/>
            <a:ext cx="8585646" cy="37610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a:solidFill>
                  <a:schemeClr val="tx1"/>
                </a:solidFill>
                <a:latin typeface="Times New Roman" pitchFamily="18" charset="0"/>
                <a:ea typeface="SimSun" pitchFamily="2" charset="-122"/>
              </a:defRPr>
            </a:lvl1pPr>
            <a:lvl2pPr marL="1082675" indent="-366713">
              <a:defRPr kumimoji="1" sz="2400">
                <a:solidFill>
                  <a:schemeClr val="tx1"/>
                </a:solidFill>
                <a:latin typeface="Times New Roman" pitchFamily="18" charset="0"/>
                <a:ea typeface="SimSun" pitchFamily="2" charset="-122"/>
              </a:defRPr>
            </a:lvl2pPr>
            <a:lvl3pPr marL="1338263">
              <a:defRPr kumimoji="1" sz="2400">
                <a:solidFill>
                  <a:schemeClr val="tx1"/>
                </a:solidFill>
                <a:latin typeface="Times New Roman" pitchFamily="18" charset="0"/>
                <a:ea typeface="SimSun" pitchFamily="2" charset="-122"/>
              </a:defRPr>
            </a:lvl3pPr>
            <a:lvl4pPr marL="1517650">
              <a:defRPr kumimoji="1" sz="2400">
                <a:solidFill>
                  <a:schemeClr val="tx1"/>
                </a:solidFill>
                <a:latin typeface="Times New Roman" pitchFamily="18" charset="0"/>
                <a:ea typeface="SimSun" pitchFamily="2" charset="-122"/>
              </a:defRPr>
            </a:lvl4pPr>
            <a:lvl5pPr>
              <a:defRPr kumimoji="1" sz="2400">
                <a:solidFill>
                  <a:schemeClr val="tx1"/>
                </a:solidFill>
                <a:latin typeface="Times New Roman" pitchFamily="18" charset="0"/>
                <a:ea typeface="SimSun" pitchFamily="2" charset="-122"/>
              </a:defRPr>
            </a:lvl5pPr>
            <a:lvl6pPr algn="l" rtl="0" fontAlgn="base">
              <a:spcBef>
                <a:spcPct val="0"/>
              </a:spcBef>
              <a:spcAft>
                <a:spcPct val="0"/>
              </a:spcAft>
              <a:defRPr kumimoji="1" sz="2400">
                <a:solidFill>
                  <a:schemeClr val="tx1"/>
                </a:solidFill>
                <a:latin typeface="Times New Roman" pitchFamily="18" charset="0"/>
                <a:ea typeface="SimSun" pitchFamily="2" charset="-122"/>
              </a:defRPr>
            </a:lvl6pPr>
            <a:lvl7pPr algn="l" rtl="0" fontAlgn="base">
              <a:spcBef>
                <a:spcPct val="0"/>
              </a:spcBef>
              <a:spcAft>
                <a:spcPct val="0"/>
              </a:spcAft>
              <a:defRPr kumimoji="1" sz="2400">
                <a:solidFill>
                  <a:schemeClr val="tx1"/>
                </a:solidFill>
                <a:latin typeface="Times New Roman" pitchFamily="18" charset="0"/>
                <a:ea typeface="SimSun" pitchFamily="2" charset="-122"/>
              </a:defRPr>
            </a:lvl7pPr>
            <a:lvl8pPr algn="l" rtl="0" fontAlgn="base">
              <a:spcBef>
                <a:spcPct val="0"/>
              </a:spcBef>
              <a:spcAft>
                <a:spcPct val="0"/>
              </a:spcAft>
              <a:defRPr kumimoji="1" sz="2400">
                <a:solidFill>
                  <a:schemeClr val="tx1"/>
                </a:solidFill>
                <a:latin typeface="Times New Roman" pitchFamily="18" charset="0"/>
                <a:ea typeface="SimSun" pitchFamily="2" charset="-122"/>
              </a:defRPr>
            </a:lvl8pPr>
            <a:lvl9pPr algn="l" rtl="0" fontAlgn="base">
              <a:spcBef>
                <a:spcPct val="0"/>
              </a:spcBef>
              <a:spcAft>
                <a:spcPct val="0"/>
              </a:spcAft>
              <a:defRPr kumimoji="1" sz="2400">
                <a:solidFill>
                  <a:schemeClr val="tx1"/>
                </a:solidFill>
                <a:latin typeface="Times New Roman" pitchFamily="18" charset="0"/>
                <a:ea typeface="SimSun" pitchFamily="2" charset="-122"/>
              </a:defRPr>
            </a:lvl9pPr>
          </a:lstStyle>
          <a:p>
            <a:pPr algn="l" rtl="0" fontAlgn="base">
              <a:lnSpc>
                <a:spcPct val="175000"/>
              </a:lnSpc>
              <a:spcBef>
                <a:spcPct val="20000"/>
              </a:spcBef>
              <a:spcAft>
                <a:spcPct val="0"/>
              </a:spcAft>
              <a:buClr>
                <a:srgbClr val="330066"/>
              </a:buClr>
              <a:buSzPct val="70000"/>
              <a:buFont typeface="Wingdings" pitchFamily="2" charset="2"/>
              <a:buNone/>
            </a:pPr>
            <a:r>
              <a:rPr lang="en-US" altLang="zh-CN" sz="3200" b="1" i="1" u="sng" dirty="0" smtClean="0">
                <a:solidFill>
                  <a:srgbClr val="333399"/>
                </a:solidFill>
                <a:latin typeface="Arial" pitchFamily="34" charset="0"/>
              </a:rPr>
              <a:t>Biochemical function and deficiency</a:t>
            </a:r>
            <a:endParaRPr kumimoji="0" lang="en-US" altLang="zh-CN" sz="3200" b="1" i="1" u="sng" dirty="0" smtClean="0">
              <a:solidFill>
                <a:srgbClr val="333399"/>
              </a:solidFill>
              <a:latin typeface="Arial" pitchFamily="34" charset="0"/>
            </a:endParaRPr>
          </a:p>
          <a:p>
            <a:pPr lvl="1" algn="l" rtl="0" fontAlgn="base">
              <a:lnSpc>
                <a:spcPct val="130000"/>
              </a:lnSpc>
              <a:spcBef>
                <a:spcPct val="20000"/>
              </a:spcBef>
              <a:spcAft>
                <a:spcPct val="0"/>
              </a:spcAft>
              <a:buClr>
                <a:srgbClr val="330066"/>
              </a:buClr>
              <a:buSzPct val="75000"/>
              <a:buFont typeface="Wingdings" pitchFamily="2" charset="2"/>
              <a:buNone/>
            </a:pPr>
            <a:r>
              <a:rPr lang="en-US" altLang="zh-CN" sz="2800" b="1" i="1" u="sng" dirty="0">
                <a:solidFill>
                  <a:srgbClr val="333399"/>
                </a:solidFill>
                <a:latin typeface="Arial" pitchFamily="34" charset="0"/>
              </a:rPr>
              <a:t>Biochemical function</a:t>
            </a:r>
            <a:endParaRPr lang="en-US" altLang="zh-CN" sz="2800" b="1" dirty="0" smtClean="0">
              <a:solidFill>
                <a:srgbClr val="000000"/>
              </a:solidFill>
              <a:latin typeface="Arial" pitchFamily="34" charset="0"/>
              <a:ea typeface="华文楷体" pitchFamily="2" charset="-122"/>
            </a:endParaRPr>
          </a:p>
          <a:p>
            <a:pPr lvl="1" algn="l" rtl="0" fontAlgn="base">
              <a:lnSpc>
                <a:spcPct val="130000"/>
              </a:lnSpc>
              <a:spcBef>
                <a:spcPct val="20000"/>
              </a:spcBef>
              <a:spcAft>
                <a:spcPct val="0"/>
              </a:spcAft>
              <a:buClr>
                <a:srgbClr val="330066"/>
              </a:buClr>
              <a:buSzPct val="75000"/>
              <a:buFont typeface="Wingdings" pitchFamily="2" charset="2"/>
              <a:buNone/>
            </a:pPr>
            <a:r>
              <a:rPr lang="en-US" altLang="zh-CN" sz="2800" b="1" dirty="0" smtClean="0">
                <a:solidFill>
                  <a:srgbClr val="000000"/>
                </a:solidFill>
                <a:latin typeface="Arial" pitchFamily="34" charset="0"/>
                <a:ea typeface="华文楷体" pitchFamily="2" charset="-122"/>
              </a:rPr>
              <a:t>﹡</a:t>
            </a:r>
            <a:r>
              <a:rPr kumimoji="0" lang="en-US" altLang="zh-CN" b="1" i="1" dirty="0" smtClean="0">
                <a:solidFill>
                  <a:srgbClr val="333399"/>
                </a:solidFill>
                <a:latin typeface="Arial" pitchFamily="34" charset="0"/>
              </a:rPr>
              <a:t>Pyridoxal-Phosphate </a:t>
            </a:r>
          </a:p>
          <a:p>
            <a:pPr lvl="1" algn="l" rtl="0" fontAlgn="base">
              <a:lnSpc>
                <a:spcPct val="130000"/>
              </a:lnSpc>
              <a:spcBef>
                <a:spcPct val="20000"/>
              </a:spcBef>
              <a:spcAft>
                <a:spcPct val="0"/>
              </a:spcAft>
              <a:buClr>
                <a:srgbClr val="330066"/>
              </a:buClr>
              <a:buSzPct val="75000"/>
              <a:buFont typeface="Wingdings" pitchFamily="2" charset="2"/>
              <a:buNone/>
            </a:pPr>
            <a:r>
              <a:rPr kumimoji="0" lang="en-US" altLang="zh-CN" i="1" dirty="0" smtClean="0">
                <a:solidFill>
                  <a:srgbClr val="D60093"/>
                </a:solidFill>
                <a:latin typeface="Arial" pitchFamily="34" charset="0"/>
              </a:rPr>
              <a:t>       Coenzyme of  amino acid aminotransferase, decarboxylase, and </a:t>
            </a:r>
            <a:r>
              <a:rPr lang="en-US" altLang="zh-CN" i="1" dirty="0" smtClean="0">
                <a:solidFill>
                  <a:srgbClr val="D60093"/>
                </a:solidFill>
                <a:latin typeface="Arial" pitchFamily="34" charset="0"/>
                <a:ea typeface="华文楷体" pitchFamily="2" charset="-122"/>
                <a:sym typeface="Symbol" pitchFamily="18" charset="2"/>
              </a:rPr>
              <a:t>-</a:t>
            </a:r>
            <a:r>
              <a:rPr lang="en-US" altLang="zh-CN" i="1" dirty="0" smtClean="0">
                <a:solidFill>
                  <a:srgbClr val="D60093"/>
                </a:solidFill>
                <a:latin typeface="Arial" pitchFamily="34" charset="0"/>
                <a:ea typeface="华文楷体" pitchFamily="2" charset="-122"/>
              </a:rPr>
              <a:t> </a:t>
            </a:r>
            <a:r>
              <a:rPr kumimoji="0" lang="en-US" altLang="zh-CN" i="1" dirty="0" smtClean="0">
                <a:solidFill>
                  <a:srgbClr val="D60093"/>
                </a:solidFill>
                <a:latin typeface="Arial" pitchFamily="34" charset="0"/>
              </a:rPr>
              <a:t>amino-</a:t>
            </a:r>
            <a:r>
              <a:rPr lang="en-US" altLang="zh-CN" i="1" dirty="0" smtClean="0">
                <a:solidFill>
                  <a:srgbClr val="D60093"/>
                </a:solidFill>
                <a:latin typeface="Arial" pitchFamily="34" charset="0"/>
                <a:ea typeface="华文楷体" pitchFamily="2" charset="-122"/>
                <a:sym typeface="Symbol" pitchFamily="18" charset="2"/>
              </a:rPr>
              <a:t>-</a:t>
            </a:r>
            <a:r>
              <a:rPr kumimoji="0" lang="en-US" altLang="zh-CN" i="1" dirty="0" smtClean="0">
                <a:solidFill>
                  <a:srgbClr val="D60093"/>
                </a:solidFill>
                <a:latin typeface="Arial" pitchFamily="34" charset="0"/>
              </a:rPr>
              <a:t> levulinate synthase </a:t>
            </a:r>
            <a:r>
              <a:rPr lang="zh-CN" altLang="en-US" i="1" dirty="0" smtClean="0">
                <a:solidFill>
                  <a:srgbClr val="D60093"/>
                </a:solidFill>
                <a:latin typeface="Arial" pitchFamily="34" charset="0"/>
                <a:ea typeface="华文楷体" pitchFamily="2" charset="-122"/>
                <a:sym typeface="Symbol" pitchFamily="18" charset="2"/>
              </a:rPr>
              <a:t>（</a:t>
            </a:r>
            <a:r>
              <a:rPr lang="en-US" altLang="zh-CN" i="1" dirty="0" smtClean="0">
                <a:solidFill>
                  <a:srgbClr val="D60093"/>
                </a:solidFill>
                <a:latin typeface="Arial" pitchFamily="34" charset="0"/>
                <a:ea typeface="华文楷体" pitchFamily="2" charset="-122"/>
              </a:rPr>
              <a:t>ALA synthase</a:t>
            </a:r>
            <a:r>
              <a:rPr lang="zh-CN" altLang="en-US" i="1" dirty="0" smtClean="0">
                <a:solidFill>
                  <a:srgbClr val="D60093"/>
                </a:solidFill>
                <a:latin typeface="Arial" pitchFamily="34" charset="0"/>
                <a:ea typeface="华文楷体" pitchFamily="2" charset="-122"/>
              </a:rPr>
              <a:t>）</a:t>
            </a:r>
            <a:r>
              <a:rPr lang="en-US" altLang="zh-CN" i="1" dirty="0" smtClean="0">
                <a:solidFill>
                  <a:srgbClr val="D60093"/>
                </a:solidFill>
                <a:latin typeface="Arial" pitchFamily="34" charset="0"/>
                <a:ea typeface="华文楷体" pitchFamily="2" charset="-122"/>
              </a:rPr>
              <a:t>.</a:t>
            </a:r>
            <a:endParaRPr lang="zh-CN" altLang="en-US" i="1" dirty="0" smtClean="0">
              <a:solidFill>
                <a:srgbClr val="D60093"/>
              </a:solidFill>
              <a:latin typeface="Arial" pitchFamily="34" charset="0"/>
              <a:ea typeface="华文楷体" pitchFamily="2" charset="-122"/>
            </a:endParaRPr>
          </a:p>
        </p:txBody>
      </p:sp>
    </p:spTree>
    <p:extLst>
      <p:ext uri="{BB962C8B-B14F-4D97-AF65-F5344CB8AC3E}">
        <p14:creationId xmlns="" xmlns:p14="http://schemas.microsoft.com/office/powerpoint/2010/main" val="37558829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94565">
                                            <p:txEl>
                                              <p:pRg st="0" end="0"/>
                                            </p:txEl>
                                          </p:spTgt>
                                        </p:tgtEl>
                                        <p:attrNameLst>
                                          <p:attrName>style.visibility</p:attrName>
                                        </p:attrNameLst>
                                      </p:cBhvr>
                                      <p:to>
                                        <p:strVal val="visible"/>
                                      </p:to>
                                    </p:set>
                                    <p:animEffect transition="in" filter="wipe(up)">
                                      <p:cBhvr>
                                        <p:cTn id="7" dur="500"/>
                                        <p:tgtEl>
                                          <p:spTgt spid="194565">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4565">
                                            <p:txEl>
                                              <p:pRg st="1" end="1"/>
                                            </p:txEl>
                                          </p:spTgt>
                                        </p:tgtEl>
                                        <p:attrNameLst>
                                          <p:attrName>style.visibility</p:attrName>
                                        </p:attrNameLst>
                                      </p:cBhvr>
                                      <p:to>
                                        <p:strVal val="visible"/>
                                      </p:to>
                                    </p:set>
                                    <p:animEffect transition="in" filter="wipe(up)">
                                      <p:cBhvr>
                                        <p:cTn id="11" dur="500"/>
                                        <p:tgtEl>
                                          <p:spTgt spid="194565">
                                            <p:txEl>
                                              <p:pRg st="1" end="1"/>
                                            </p:txEl>
                                          </p:spTgt>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194565">
                                            <p:txEl>
                                              <p:pRg st="2" end="2"/>
                                            </p:txEl>
                                          </p:spTgt>
                                        </p:tgtEl>
                                        <p:attrNameLst>
                                          <p:attrName>style.visibility</p:attrName>
                                        </p:attrNameLst>
                                      </p:cBhvr>
                                      <p:to>
                                        <p:strVal val="visible"/>
                                      </p:to>
                                    </p:set>
                                    <p:animEffect transition="in" filter="wipe(up)">
                                      <p:cBhvr>
                                        <p:cTn id="15" dur="500"/>
                                        <p:tgtEl>
                                          <p:spTgt spid="194565">
                                            <p:txEl>
                                              <p:pRg st="2" end="2"/>
                                            </p:txEl>
                                          </p:spTgt>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194565">
                                            <p:txEl>
                                              <p:pRg st="3" end="3"/>
                                            </p:txEl>
                                          </p:spTgt>
                                        </p:tgtEl>
                                        <p:attrNameLst>
                                          <p:attrName>style.visibility</p:attrName>
                                        </p:attrNameLst>
                                      </p:cBhvr>
                                      <p:to>
                                        <p:strVal val="visible"/>
                                      </p:to>
                                    </p:set>
                                    <p:animEffect transition="in" filter="wipe(up)">
                                      <p:cBhvr>
                                        <p:cTn id="19" dur="500"/>
                                        <p:tgtEl>
                                          <p:spTgt spid="19456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9" name="Picture 7"/>
          <p:cNvPicPr>
            <a:picLocks noGrp="1" noChangeAspect="1" noChangeArrowheads="1"/>
          </p:cNvPicPr>
          <p:nvPr>
            <p:ph type="body" idx="1"/>
          </p:nvPr>
        </p:nvPicPr>
        <p:blipFill>
          <a:blip r:embed="rId2" cstate="print">
            <a:extLst>
              <a:ext uri="{28A0092B-C50C-407E-A947-70E740481C1C}">
                <a14:useLocalDpi xmlns="" xmlns:a14="http://schemas.microsoft.com/office/drawing/2010/main" val="0"/>
              </a:ext>
            </a:extLst>
          </a:blip>
          <a:srcRect/>
          <a:stretch>
            <a:fillRect/>
          </a:stretch>
        </p:blipFill>
        <p:spPr>
          <a:xfrm>
            <a:off x="1419225" y="404813"/>
            <a:ext cx="6016625" cy="5943600"/>
          </a:xfrm>
          <a:noFill/>
          <a:ln/>
          <a:extLst>
            <a:ext uri="{91240B29-F687-4F45-9708-019B960494DF}">
              <a14:hiddenLine xmlns="" xmlns:a14="http://schemas.microsoft.com/office/drawing/2010/main" w="9525" cap="flat" cmpd="sng" algn="ctr">
                <a:solidFill>
                  <a:schemeClr val="tx1"/>
                </a:solidFill>
                <a:prstDash val="solid"/>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2947551243"/>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82137" y="-387424"/>
            <a:ext cx="7543800" cy="1295400"/>
          </a:xfrm>
        </p:spPr>
        <p:txBody>
          <a:bodyPr/>
          <a:lstStyle/>
          <a:p>
            <a:r>
              <a:rPr lang="en-US" i="1" u="sng" dirty="0" smtClean="0">
                <a:solidFill>
                  <a:srgbClr val="A10B8C"/>
                </a:solidFill>
              </a:rPr>
              <a:t>Pyridoxine</a:t>
            </a:r>
            <a:r>
              <a:rPr lang="en-US" u="sng" dirty="0" smtClean="0"/>
              <a:t> </a:t>
            </a:r>
            <a:endParaRPr lang="ar-IQ" u="sng" dirty="0"/>
          </a:p>
        </p:txBody>
      </p:sp>
      <p:sp>
        <p:nvSpPr>
          <p:cNvPr id="3" name="عنصر نائب للمحتوى 2"/>
          <p:cNvSpPr>
            <a:spLocks noGrp="1"/>
          </p:cNvSpPr>
          <p:nvPr>
            <p:ph idx="1"/>
          </p:nvPr>
        </p:nvSpPr>
        <p:spPr>
          <a:xfrm>
            <a:off x="179512" y="1196752"/>
            <a:ext cx="8229600" cy="4411662"/>
          </a:xfrm>
        </p:spPr>
        <p:txBody>
          <a:bodyPr/>
          <a:lstStyle/>
          <a:p>
            <a:pPr>
              <a:buFont typeface="Arial" panose="020B0604020202020204" pitchFamily="34" charset="0"/>
              <a:buChar char="•"/>
            </a:pPr>
            <a:r>
              <a:rPr lang="en-US" sz="2800" b="1" i="1" u="sng" dirty="0">
                <a:solidFill>
                  <a:srgbClr val="B40C9C"/>
                </a:solidFill>
              </a:rPr>
              <a:t>Important in:</a:t>
            </a:r>
          </a:p>
          <a:p>
            <a:pPr>
              <a:buFont typeface="Arial" panose="020B0604020202020204" pitchFamily="34" charset="0"/>
              <a:buChar char="•"/>
            </a:pPr>
            <a:r>
              <a:rPr lang="en-US" sz="2400" i="1" dirty="0" smtClean="0">
                <a:solidFill>
                  <a:srgbClr val="B40C9C"/>
                </a:solidFill>
              </a:rPr>
              <a:t>   Production </a:t>
            </a:r>
            <a:r>
              <a:rPr lang="en-US" sz="2400" i="1" dirty="0">
                <a:solidFill>
                  <a:srgbClr val="B40C9C"/>
                </a:solidFill>
              </a:rPr>
              <a:t>of red blood </a:t>
            </a:r>
            <a:r>
              <a:rPr lang="en-US" sz="2400" i="1" dirty="0" smtClean="0">
                <a:solidFill>
                  <a:srgbClr val="B40C9C"/>
                </a:solidFill>
              </a:rPr>
              <a:t>cells.</a:t>
            </a:r>
            <a:endParaRPr lang="en-US" sz="2400" i="1" dirty="0">
              <a:solidFill>
                <a:srgbClr val="B40C9C"/>
              </a:solidFill>
            </a:endParaRPr>
          </a:p>
          <a:p>
            <a:pPr>
              <a:buFont typeface="Arial" panose="020B0604020202020204" pitchFamily="34" charset="0"/>
              <a:buChar char="•"/>
            </a:pPr>
            <a:r>
              <a:rPr lang="en-US" sz="2400" i="1" dirty="0" smtClean="0">
                <a:solidFill>
                  <a:srgbClr val="B40C9C"/>
                </a:solidFill>
              </a:rPr>
              <a:t>   Conversion </a:t>
            </a:r>
            <a:r>
              <a:rPr lang="en-US" sz="2400" i="1" dirty="0">
                <a:solidFill>
                  <a:srgbClr val="B40C9C"/>
                </a:solidFill>
              </a:rPr>
              <a:t>of tryptophan to niacin (B-3</a:t>
            </a:r>
            <a:r>
              <a:rPr lang="en-US" sz="2400" i="1" dirty="0" smtClean="0">
                <a:solidFill>
                  <a:srgbClr val="B40C9C"/>
                </a:solidFill>
              </a:rPr>
              <a:t>).</a:t>
            </a:r>
            <a:endParaRPr lang="en-US" sz="2400" i="1" dirty="0">
              <a:solidFill>
                <a:srgbClr val="B40C9C"/>
              </a:solidFill>
            </a:endParaRPr>
          </a:p>
          <a:p>
            <a:pPr>
              <a:buFont typeface="Arial" panose="020B0604020202020204" pitchFamily="34" charset="0"/>
              <a:buChar char="•"/>
            </a:pPr>
            <a:r>
              <a:rPr lang="en-US" sz="2400" i="1" dirty="0" smtClean="0">
                <a:solidFill>
                  <a:srgbClr val="B40C9C"/>
                </a:solidFill>
              </a:rPr>
              <a:t>  Immunity.</a:t>
            </a:r>
            <a:endParaRPr lang="en-US" sz="2400" i="1" dirty="0">
              <a:solidFill>
                <a:srgbClr val="B40C9C"/>
              </a:solidFill>
            </a:endParaRPr>
          </a:p>
          <a:p>
            <a:pPr>
              <a:buFont typeface="Arial" panose="020B0604020202020204" pitchFamily="34" charset="0"/>
              <a:buChar char="•"/>
            </a:pPr>
            <a:r>
              <a:rPr lang="en-US" sz="2400" i="1" dirty="0" smtClean="0">
                <a:solidFill>
                  <a:srgbClr val="B40C9C"/>
                </a:solidFill>
              </a:rPr>
              <a:t>   Nervous </a:t>
            </a:r>
            <a:r>
              <a:rPr lang="en-US" sz="2400" i="1" dirty="0">
                <a:solidFill>
                  <a:srgbClr val="B40C9C"/>
                </a:solidFill>
              </a:rPr>
              <a:t>system </a:t>
            </a:r>
            <a:r>
              <a:rPr lang="en-US" sz="2400" i="1" dirty="0" smtClean="0">
                <a:solidFill>
                  <a:srgbClr val="B40C9C"/>
                </a:solidFill>
              </a:rPr>
              <a:t>functions.</a:t>
            </a:r>
            <a:endParaRPr lang="en-US" sz="2400" i="1" dirty="0">
              <a:solidFill>
                <a:srgbClr val="B40C9C"/>
              </a:solidFill>
            </a:endParaRPr>
          </a:p>
          <a:p>
            <a:pPr>
              <a:buFont typeface="Arial" panose="020B0604020202020204" pitchFamily="34" charset="0"/>
              <a:buChar char="•"/>
            </a:pPr>
            <a:r>
              <a:rPr lang="en-US" sz="2400" i="1" dirty="0" smtClean="0">
                <a:solidFill>
                  <a:srgbClr val="B40C9C"/>
                </a:solidFill>
              </a:rPr>
              <a:t>   Reducing </a:t>
            </a:r>
            <a:r>
              <a:rPr lang="en-US" sz="2400" i="1" dirty="0">
                <a:solidFill>
                  <a:srgbClr val="B40C9C"/>
                </a:solidFill>
              </a:rPr>
              <a:t>muscle spasms, cramps, and </a:t>
            </a:r>
            <a:r>
              <a:rPr lang="en-US" sz="2400" i="1" dirty="0" smtClean="0">
                <a:solidFill>
                  <a:srgbClr val="B40C9C"/>
                </a:solidFill>
              </a:rPr>
              <a:t>numbness.</a:t>
            </a:r>
            <a:endParaRPr lang="en-US" sz="2400" i="1" dirty="0">
              <a:solidFill>
                <a:srgbClr val="B40C9C"/>
              </a:solidFill>
            </a:endParaRPr>
          </a:p>
          <a:p>
            <a:pPr>
              <a:buFont typeface="Arial" panose="020B0604020202020204" pitchFamily="34" charset="0"/>
              <a:buChar char="•"/>
            </a:pPr>
            <a:r>
              <a:rPr lang="en-US" sz="2400" i="1" dirty="0" smtClean="0">
                <a:solidFill>
                  <a:srgbClr val="B40C9C"/>
                </a:solidFill>
              </a:rPr>
              <a:t>   Maintaining </a:t>
            </a:r>
            <a:r>
              <a:rPr lang="en-US" sz="2400" i="1" dirty="0">
                <a:solidFill>
                  <a:srgbClr val="B40C9C"/>
                </a:solidFill>
              </a:rPr>
              <a:t>proper balance of sodium and phosphorous in the body </a:t>
            </a:r>
            <a:r>
              <a:rPr lang="en-US" sz="2400" dirty="0" smtClean="0">
                <a:solidFill>
                  <a:srgbClr val="B40C9C"/>
                </a:solidFill>
              </a:rPr>
              <a:t>.</a:t>
            </a:r>
            <a:endParaRPr lang="ar-IQ" sz="2400" dirty="0">
              <a:solidFill>
                <a:srgbClr val="B40C9C"/>
              </a:solidFill>
            </a:endParaRPr>
          </a:p>
        </p:txBody>
      </p:sp>
    </p:spTree>
    <p:extLst>
      <p:ext uri="{BB962C8B-B14F-4D97-AF65-F5344CB8AC3E}">
        <p14:creationId xmlns="" xmlns:p14="http://schemas.microsoft.com/office/powerpoint/2010/main" val="132059874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78834" y="-243408"/>
            <a:ext cx="7543800" cy="1295400"/>
          </a:xfrm>
        </p:spPr>
        <p:txBody>
          <a:bodyPr/>
          <a:lstStyle/>
          <a:p>
            <a:r>
              <a:rPr lang="en-US" i="1" u="sng" dirty="0" smtClean="0">
                <a:solidFill>
                  <a:srgbClr val="7030A0"/>
                </a:solidFill>
              </a:rPr>
              <a:t>Deficiency</a:t>
            </a:r>
            <a:endParaRPr lang="ar-IQ" i="1" u="sng" dirty="0">
              <a:solidFill>
                <a:srgbClr val="7030A0"/>
              </a:solidFill>
            </a:endParaRPr>
          </a:p>
        </p:txBody>
      </p:sp>
      <p:sp>
        <p:nvSpPr>
          <p:cNvPr id="3" name="عنصر نائب للمحتوى 2"/>
          <p:cNvSpPr>
            <a:spLocks noGrp="1"/>
          </p:cNvSpPr>
          <p:nvPr>
            <p:ph idx="1"/>
          </p:nvPr>
        </p:nvSpPr>
        <p:spPr>
          <a:xfrm>
            <a:off x="378834" y="1268760"/>
            <a:ext cx="8307966" cy="4862165"/>
          </a:xfrm>
        </p:spPr>
        <p:txBody>
          <a:bodyPr/>
          <a:lstStyle/>
          <a:p>
            <a:r>
              <a:rPr lang="en-US" sz="2400" i="1" dirty="0" smtClean="0">
                <a:solidFill>
                  <a:srgbClr val="B40C9C"/>
                </a:solidFill>
              </a:rPr>
              <a:t>Nervousness</a:t>
            </a:r>
            <a:r>
              <a:rPr lang="en-US" sz="2400" i="1" dirty="0">
                <a:solidFill>
                  <a:srgbClr val="B40C9C"/>
                </a:solidFill>
              </a:rPr>
              <a:t>, </a:t>
            </a:r>
            <a:r>
              <a:rPr lang="en-US" sz="2400" i="1" dirty="0" smtClean="0">
                <a:solidFill>
                  <a:srgbClr val="B40C9C"/>
                </a:solidFill>
              </a:rPr>
              <a:t>insomnia.</a:t>
            </a:r>
            <a:endParaRPr lang="en-US" sz="2400" i="1" dirty="0">
              <a:solidFill>
                <a:srgbClr val="B40C9C"/>
              </a:solidFill>
            </a:endParaRPr>
          </a:p>
          <a:p>
            <a:endParaRPr lang="en-US" sz="2400" i="1" dirty="0" smtClean="0">
              <a:solidFill>
                <a:srgbClr val="B40C9C"/>
              </a:solidFill>
            </a:endParaRPr>
          </a:p>
          <a:p>
            <a:r>
              <a:rPr lang="en-US" sz="2400" i="1" dirty="0" smtClean="0">
                <a:solidFill>
                  <a:srgbClr val="B40C9C"/>
                </a:solidFill>
              </a:rPr>
              <a:t>Loss </a:t>
            </a:r>
            <a:r>
              <a:rPr lang="en-US" sz="2400" i="1" dirty="0">
                <a:solidFill>
                  <a:srgbClr val="B40C9C"/>
                </a:solidFill>
              </a:rPr>
              <a:t>of muscle control, muscle </a:t>
            </a:r>
            <a:r>
              <a:rPr lang="en-US" sz="2400" i="1" dirty="0" smtClean="0">
                <a:solidFill>
                  <a:srgbClr val="B40C9C"/>
                </a:solidFill>
              </a:rPr>
              <a:t>weakness.</a:t>
            </a:r>
            <a:endParaRPr lang="en-US" sz="2400" i="1" dirty="0">
              <a:solidFill>
                <a:srgbClr val="B40C9C"/>
              </a:solidFill>
            </a:endParaRPr>
          </a:p>
          <a:p>
            <a:endParaRPr lang="en-US" sz="2400" i="1" dirty="0" smtClean="0">
              <a:solidFill>
                <a:srgbClr val="B40C9C"/>
              </a:solidFill>
            </a:endParaRPr>
          </a:p>
          <a:p>
            <a:r>
              <a:rPr lang="en-US" sz="2400" i="1" dirty="0" smtClean="0">
                <a:solidFill>
                  <a:srgbClr val="B40C9C"/>
                </a:solidFill>
              </a:rPr>
              <a:t>Arm </a:t>
            </a:r>
            <a:r>
              <a:rPr lang="en-US" sz="2400" i="1" dirty="0">
                <a:solidFill>
                  <a:srgbClr val="B40C9C"/>
                </a:solidFill>
              </a:rPr>
              <a:t>and leg </a:t>
            </a:r>
            <a:r>
              <a:rPr lang="en-US" sz="2400" i="1" dirty="0" smtClean="0">
                <a:solidFill>
                  <a:srgbClr val="B40C9C"/>
                </a:solidFill>
              </a:rPr>
              <a:t>cramps.</a:t>
            </a:r>
            <a:endParaRPr lang="en-US" sz="2400" i="1" dirty="0">
              <a:solidFill>
                <a:srgbClr val="B40C9C"/>
              </a:solidFill>
            </a:endParaRPr>
          </a:p>
          <a:p>
            <a:endParaRPr lang="en-US" sz="2400" i="1" dirty="0" smtClean="0">
              <a:solidFill>
                <a:srgbClr val="B40C9C"/>
              </a:solidFill>
            </a:endParaRPr>
          </a:p>
          <a:p>
            <a:r>
              <a:rPr lang="en-US" sz="2400" i="1" dirty="0" smtClean="0">
                <a:solidFill>
                  <a:srgbClr val="B40C9C"/>
                </a:solidFill>
              </a:rPr>
              <a:t>Water retention.</a:t>
            </a:r>
            <a:endParaRPr lang="en-US" sz="2400" i="1" dirty="0">
              <a:solidFill>
                <a:srgbClr val="B40C9C"/>
              </a:solidFill>
            </a:endParaRPr>
          </a:p>
          <a:p>
            <a:endParaRPr lang="en-US" sz="2400" i="1" dirty="0" smtClean="0">
              <a:solidFill>
                <a:srgbClr val="B40C9C"/>
              </a:solidFill>
            </a:endParaRPr>
          </a:p>
          <a:p>
            <a:r>
              <a:rPr lang="en-US" sz="2400" i="1" dirty="0" smtClean="0">
                <a:solidFill>
                  <a:srgbClr val="B40C9C"/>
                </a:solidFill>
              </a:rPr>
              <a:t>Skin lesions.</a:t>
            </a:r>
            <a:endParaRPr lang="en-US" sz="2400" i="1" dirty="0">
              <a:solidFill>
                <a:srgbClr val="B40C9C"/>
              </a:solidFill>
            </a:endParaRPr>
          </a:p>
          <a:p>
            <a:endParaRPr lang="ar-IQ" dirty="0"/>
          </a:p>
        </p:txBody>
      </p:sp>
    </p:spTree>
    <p:extLst>
      <p:ext uri="{BB962C8B-B14F-4D97-AF65-F5344CB8AC3E}">
        <p14:creationId xmlns="" xmlns:p14="http://schemas.microsoft.com/office/powerpoint/2010/main" val="151471786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332656"/>
            <a:ext cx="6059016" cy="720080"/>
          </a:xfrm>
        </p:spPr>
        <p:txBody>
          <a:bodyPr/>
          <a:lstStyle/>
          <a:p>
            <a:r>
              <a:rPr lang="en-US" sz="3600" i="1" u="sng" dirty="0">
                <a:solidFill>
                  <a:srgbClr val="0070C0"/>
                </a:solidFill>
              </a:rPr>
              <a:t>Who’s at Risk?</a:t>
            </a:r>
            <a:endParaRPr lang="ar-IQ" sz="3600" i="1" u="sng" dirty="0">
              <a:solidFill>
                <a:srgbClr val="0070C0"/>
              </a:solidFill>
            </a:endParaRPr>
          </a:p>
        </p:txBody>
      </p:sp>
      <p:sp>
        <p:nvSpPr>
          <p:cNvPr id="3" name="عنصر نائب للمحتوى 2"/>
          <p:cNvSpPr>
            <a:spLocks noGrp="1"/>
          </p:cNvSpPr>
          <p:nvPr>
            <p:ph idx="1"/>
          </p:nvPr>
        </p:nvSpPr>
        <p:spPr>
          <a:xfrm>
            <a:off x="107504" y="1340768"/>
            <a:ext cx="8280920" cy="4790157"/>
          </a:xfrm>
        </p:spPr>
        <p:txBody>
          <a:bodyPr/>
          <a:lstStyle/>
          <a:p>
            <a:pPr>
              <a:buFont typeface="Arial" panose="020B0604020202020204" pitchFamily="34" charset="0"/>
              <a:buChar char="•"/>
            </a:pPr>
            <a:r>
              <a:rPr lang="en-US" sz="2400" i="1" dirty="0" smtClean="0">
                <a:solidFill>
                  <a:srgbClr val="B40C9C"/>
                </a:solidFill>
              </a:rPr>
              <a:t>Very rare.</a:t>
            </a:r>
            <a:endParaRPr lang="en-US" sz="2400" i="1" dirty="0">
              <a:solidFill>
                <a:srgbClr val="B40C9C"/>
              </a:solidFill>
            </a:endParaRPr>
          </a:p>
          <a:p>
            <a:pPr>
              <a:buFont typeface="Arial" panose="020B0604020202020204" pitchFamily="34" charset="0"/>
              <a:buChar char="•"/>
            </a:pPr>
            <a:endParaRPr lang="en-US" sz="2400" i="1" dirty="0" smtClean="0">
              <a:solidFill>
                <a:srgbClr val="B40C9C"/>
              </a:solidFill>
            </a:endParaRPr>
          </a:p>
          <a:p>
            <a:pPr>
              <a:buFont typeface="Arial" panose="020B0604020202020204" pitchFamily="34" charset="0"/>
              <a:buChar char="•"/>
            </a:pPr>
            <a:r>
              <a:rPr lang="en-US" sz="2400" i="1" dirty="0" smtClean="0">
                <a:solidFill>
                  <a:srgbClr val="B40C9C"/>
                </a:solidFill>
              </a:rPr>
              <a:t>Alcoholics.</a:t>
            </a:r>
            <a:endParaRPr lang="en-US" sz="2400" i="1" dirty="0">
              <a:solidFill>
                <a:srgbClr val="B40C9C"/>
              </a:solidFill>
            </a:endParaRPr>
          </a:p>
          <a:p>
            <a:pPr>
              <a:buFont typeface="Arial" panose="020B0604020202020204" pitchFamily="34" charset="0"/>
              <a:buChar char="•"/>
            </a:pPr>
            <a:endParaRPr lang="en-US" sz="2400" i="1" dirty="0" smtClean="0">
              <a:solidFill>
                <a:srgbClr val="B40C9C"/>
              </a:solidFill>
            </a:endParaRPr>
          </a:p>
          <a:p>
            <a:pPr>
              <a:buFont typeface="Arial" panose="020B0604020202020204" pitchFamily="34" charset="0"/>
              <a:buChar char="•"/>
            </a:pPr>
            <a:r>
              <a:rPr lang="en-US" sz="2400" i="1" dirty="0" smtClean="0">
                <a:solidFill>
                  <a:srgbClr val="B40C9C"/>
                </a:solidFill>
              </a:rPr>
              <a:t>Patients </a:t>
            </a:r>
            <a:r>
              <a:rPr lang="en-US" sz="2400" i="1" dirty="0">
                <a:solidFill>
                  <a:srgbClr val="B40C9C"/>
                </a:solidFill>
              </a:rPr>
              <a:t>with kidney </a:t>
            </a:r>
            <a:r>
              <a:rPr lang="en-US" sz="2400" i="1" dirty="0" smtClean="0">
                <a:solidFill>
                  <a:srgbClr val="B40C9C"/>
                </a:solidFill>
              </a:rPr>
              <a:t>failure.</a:t>
            </a:r>
            <a:endParaRPr lang="en-US" sz="2400" i="1" dirty="0">
              <a:solidFill>
                <a:srgbClr val="B40C9C"/>
              </a:solidFill>
            </a:endParaRPr>
          </a:p>
          <a:p>
            <a:pPr>
              <a:buFont typeface="Arial" panose="020B0604020202020204" pitchFamily="34" charset="0"/>
              <a:buChar char="•"/>
            </a:pPr>
            <a:endParaRPr lang="en-US" sz="2400" i="1" dirty="0" smtClean="0">
              <a:solidFill>
                <a:srgbClr val="B40C9C"/>
              </a:solidFill>
            </a:endParaRPr>
          </a:p>
          <a:p>
            <a:pPr>
              <a:buFont typeface="Arial" panose="020B0604020202020204" pitchFamily="34" charset="0"/>
              <a:buChar char="•"/>
            </a:pPr>
            <a:r>
              <a:rPr lang="en-US" sz="2400" i="1" dirty="0" smtClean="0">
                <a:solidFill>
                  <a:srgbClr val="B40C9C"/>
                </a:solidFill>
              </a:rPr>
              <a:t>Women </a:t>
            </a:r>
            <a:r>
              <a:rPr lang="en-US" sz="2400" i="1" dirty="0">
                <a:solidFill>
                  <a:srgbClr val="B40C9C"/>
                </a:solidFill>
              </a:rPr>
              <a:t>using oral </a:t>
            </a:r>
            <a:r>
              <a:rPr lang="en-US" sz="2400" i="1" dirty="0" smtClean="0">
                <a:solidFill>
                  <a:srgbClr val="B40C9C"/>
                </a:solidFill>
              </a:rPr>
              <a:t>contraceptives.</a:t>
            </a:r>
            <a:endParaRPr lang="en-US" sz="2400" i="1" dirty="0">
              <a:solidFill>
                <a:srgbClr val="B40C9C"/>
              </a:solidFill>
            </a:endParaRPr>
          </a:p>
          <a:p>
            <a:pPr>
              <a:buFont typeface="Arial" panose="020B0604020202020204" pitchFamily="34" charset="0"/>
              <a:buChar char="•"/>
            </a:pPr>
            <a:endParaRPr lang="ar-IQ" sz="2400" i="1" dirty="0">
              <a:solidFill>
                <a:srgbClr val="B40C9C"/>
              </a:solidFill>
            </a:endParaRPr>
          </a:p>
        </p:txBody>
      </p:sp>
    </p:spTree>
    <p:extLst>
      <p:ext uri="{BB962C8B-B14F-4D97-AF65-F5344CB8AC3E}">
        <p14:creationId xmlns="" xmlns:p14="http://schemas.microsoft.com/office/powerpoint/2010/main" val="178218410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91138" name="Rectangle 3"/>
          <p:cNvSpPr>
            <a:spLocks noGrp="1" noChangeArrowheads="1"/>
          </p:cNvSpPr>
          <p:nvPr>
            <p:ph idx="1"/>
          </p:nvPr>
        </p:nvSpPr>
        <p:spPr>
          <a:xfrm>
            <a:off x="251520" y="476672"/>
            <a:ext cx="8435280" cy="6076528"/>
          </a:xfrm>
        </p:spPr>
        <p:txBody>
          <a:bodyPr/>
          <a:lstStyle/>
          <a:p>
            <a:pPr algn="l" rtl="0" eaLnBrk="1" hangingPunct="1">
              <a:lnSpc>
                <a:spcPct val="90000"/>
              </a:lnSpc>
              <a:buFontTx/>
              <a:buNone/>
            </a:pPr>
            <a:r>
              <a:rPr lang="en-US" altLang="ar-IQ" sz="2400" b="1" i="1" dirty="0" smtClean="0">
                <a:solidFill>
                  <a:srgbClr val="A10B8C"/>
                </a:solidFill>
              </a:rPr>
              <a:t>In childhood can result in poor growth, anemia, decrease immunity, and convulsion in infant.</a:t>
            </a:r>
          </a:p>
          <a:p>
            <a:pPr algn="l" rtl="0" eaLnBrk="1" hangingPunct="1">
              <a:lnSpc>
                <a:spcPct val="90000"/>
              </a:lnSpc>
              <a:buFontTx/>
              <a:buNone/>
            </a:pPr>
            <a:endParaRPr lang="en-US" altLang="ar-IQ" sz="2400" b="1" i="1" dirty="0" smtClean="0">
              <a:solidFill>
                <a:srgbClr val="A10B8C"/>
              </a:solidFill>
            </a:endParaRPr>
          </a:p>
          <a:p>
            <a:pPr algn="l" rtl="0" eaLnBrk="1" hangingPunct="1">
              <a:lnSpc>
                <a:spcPct val="90000"/>
              </a:lnSpc>
              <a:buFontTx/>
              <a:buNone/>
            </a:pPr>
            <a:endParaRPr lang="en-US" altLang="ar-IQ" sz="2400" b="1" i="1" dirty="0" smtClean="0">
              <a:solidFill>
                <a:srgbClr val="A10B8C"/>
              </a:solidFill>
            </a:endParaRPr>
          </a:p>
          <a:p>
            <a:pPr algn="l" rtl="0" eaLnBrk="1" hangingPunct="1">
              <a:lnSpc>
                <a:spcPct val="90000"/>
              </a:lnSpc>
              <a:buFontTx/>
              <a:buNone/>
            </a:pPr>
            <a:r>
              <a:rPr lang="en-US" altLang="ar-IQ" sz="2400" b="1" i="1" dirty="0" smtClean="0">
                <a:solidFill>
                  <a:srgbClr val="A10B8C"/>
                </a:solidFill>
              </a:rPr>
              <a:t>In adult there is no characteristic syndrome for ex. may lead dermatitis and polyneuritis.</a:t>
            </a:r>
          </a:p>
          <a:p>
            <a:pPr algn="l" rtl="0" eaLnBrk="1" hangingPunct="1">
              <a:lnSpc>
                <a:spcPct val="90000"/>
              </a:lnSpc>
              <a:buFontTx/>
              <a:buNone/>
            </a:pPr>
            <a:endParaRPr lang="en-US" altLang="ar-IQ" sz="2400" b="1" i="1" dirty="0" smtClean="0">
              <a:solidFill>
                <a:srgbClr val="A10B8C"/>
              </a:solidFill>
            </a:endParaRPr>
          </a:p>
          <a:p>
            <a:pPr algn="l" rtl="0" eaLnBrk="1" hangingPunct="1">
              <a:lnSpc>
                <a:spcPct val="90000"/>
              </a:lnSpc>
              <a:buFontTx/>
              <a:buNone/>
            </a:pPr>
            <a:endParaRPr lang="en-US" altLang="ar-IQ" sz="2400" b="1" i="1" dirty="0" smtClean="0">
              <a:solidFill>
                <a:srgbClr val="A10B8C"/>
              </a:solidFill>
            </a:endParaRPr>
          </a:p>
          <a:p>
            <a:pPr algn="l" rtl="0" eaLnBrk="1" hangingPunct="1">
              <a:lnSpc>
                <a:spcPct val="90000"/>
              </a:lnSpc>
              <a:buFontTx/>
              <a:buNone/>
            </a:pPr>
            <a:r>
              <a:rPr lang="en-US" altLang="ar-IQ" sz="2400" b="1" i="1" dirty="0" smtClean="0">
                <a:solidFill>
                  <a:srgbClr val="A10B8C"/>
                </a:solidFill>
              </a:rPr>
              <a:t>Increased sensitivity to steroid hormone action may be important in the development of hormone dependent cancer ex. breast cancer.</a:t>
            </a:r>
          </a:p>
          <a:p>
            <a:pPr algn="l" rtl="0" eaLnBrk="1" hangingPunct="1">
              <a:lnSpc>
                <a:spcPct val="90000"/>
              </a:lnSpc>
              <a:buFontTx/>
              <a:buNone/>
            </a:pPr>
            <a:r>
              <a:rPr lang="en-US" altLang="ar-IQ" dirty="0" smtClean="0"/>
              <a:t>    </a:t>
            </a:r>
          </a:p>
        </p:txBody>
      </p:sp>
      <p:sp>
        <p:nvSpPr>
          <p:cNvPr id="89091" name="عنصر نائب لرقم الشريحة 4"/>
          <p:cNvSpPr>
            <a:spLocks noGrp="1"/>
          </p:cNvSpPr>
          <p:nvPr>
            <p:ph type="sldNum" sz="quarter" idx="12"/>
          </p:nvPr>
        </p:nvSpPr>
        <p:spPr/>
        <p:txBody>
          <a:bodyPr/>
          <a:lstStyle/>
          <a:p>
            <a:pPr>
              <a:defRPr/>
            </a:pPr>
            <a:fld id="{340CB4F1-FC4A-427E-A8B3-27653B977E69}" type="slidenum">
              <a:rPr lang="ar-SA">
                <a:solidFill>
                  <a:srgbClr val="D4D2D0">
                    <a:shade val="50000"/>
                  </a:srgbClr>
                </a:solidFill>
              </a:rPr>
              <a:pPr>
                <a:defRPr/>
              </a:pPr>
              <a:t>93</a:t>
            </a:fld>
            <a:endParaRPr lang="en-US">
              <a:solidFill>
                <a:srgbClr val="D4D2D0">
                  <a:shade val="50000"/>
                </a:srgbClr>
              </a:solidFill>
            </a:endParaRPr>
          </a:p>
        </p:txBody>
      </p:sp>
    </p:spTree>
    <p:extLst>
      <p:ext uri="{BB962C8B-B14F-4D97-AF65-F5344CB8AC3E}">
        <p14:creationId xmlns="" xmlns:p14="http://schemas.microsoft.com/office/powerpoint/2010/main" val="16356116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1138">
                                            <p:txEl>
                                              <p:pRg st="0" end="0"/>
                                            </p:txEl>
                                          </p:spTgt>
                                        </p:tgtEl>
                                        <p:attrNameLst>
                                          <p:attrName>style.visibility</p:attrName>
                                        </p:attrNameLst>
                                      </p:cBhvr>
                                      <p:to>
                                        <p:strVal val="visible"/>
                                      </p:to>
                                    </p:set>
                                    <p:animEffect transition="in" filter="wheel(1)">
                                      <p:cBhvr>
                                        <p:cTn id="7" dur="500"/>
                                        <p:tgtEl>
                                          <p:spTgt spid="91138">
                                            <p:txEl>
                                              <p:pRg st="0" end="0"/>
                                            </p:txEl>
                                          </p:spTgt>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91138">
                                            <p:txEl>
                                              <p:pRg st="3" end="3"/>
                                            </p:txEl>
                                          </p:spTgt>
                                        </p:tgtEl>
                                        <p:attrNameLst>
                                          <p:attrName>style.visibility</p:attrName>
                                        </p:attrNameLst>
                                      </p:cBhvr>
                                      <p:to>
                                        <p:strVal val="visible"/>
                                      </p:to>
                                    </p:set>
                                    <p:animEffect transition="in" filter="wheel(1)">
                                      <p:cBhvr>
                                        <p:cTn id="11" dur="500"/>
                                        <p:tgtEl>
                                          <p:spTgt spid="91138">
                                            <p:txEl>
                                              <p:pRg st="3" end="3"/>
                                            </p:txEl>
                                          </p:spTgt>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91138">
                                            <p:txEl>
                                              <p:pRg st="6" end="6"/>
                                            </p:txEl>
                                          </p:spTgt>
                                        </p:tgtEl>
                                        <p:attrNameLst>
                                          <p:attrName>style.visibility</p:attrName>
                                        </p:attrNameLst>
                                      </p:cBhvr>
                                      <p:to>
                                        <p:strVal val="visible"/>
                                      </p:to>
                                    </p:set>
                                    <p:animEffect transition="in" filter="wheel(1)">
                                      <p:cBhvr>
                                        <p:cTn id="15" dur="500"/>
                                        <p:tgtEl>
                                          <p:spTgt spid="91138">
                                            <p:txEl>
                                              <p:pRg st="6" end="6"/>
                                            </p:txEl>
                                          </p:spTgt>
                                        </p:tgtEl>
                                      </p:cBhvr>
                                    </p:animEffect>
                                  </p:childTnLst>
                                </p:cTn>
                              </p:par>
                            </p:childTnLst>
                          </p:cTn>
                        </p:par>
                        <p:par>
                          <p:cTn id="16" fill="hold" nodeType="afterGroup">
                            <p:stCondLst>
                              <p:cond delay="1500"/>
                            </p:stCondLst>
                            <p:childTnLst>
                              <p:par>
                                <p:cTn id="17" presetID="21" presetClass="entr" presetSubtype="1" fill="hold" grpId="0" nodeType="afterEffect">
                                  <p:stCondLst>
                                    <p:cond delay="0"/>
                                  </p:stCondLst>
                                  <p:childTnLst>
                                    <p:set>
                                      <p:cBhvr>
                                        <p:cTn id="18" dur="1" fill="hold">
                                          <p:stCondLst>
                                            <p:cond delay="0"/>
                                          </p:stCondLst>
                                        </p:cTn>
                                        <p:tgtEl>
                                          <p:spTgt spid="91138">
                                            <p:txEl>
                                              <p:pRg st="7" end="7"/>
                                            </p:txEl>
                                          </p:spTgt>
                                        </p:tgtEl>
                                        <p:attrNameLst>
                                          <p:attrName>style.visibility</p:attrName>
                                        </p:attrNameLst>
                                      </p:cBhvr>
                                      <p:to>
                                        <p:strVal val="visible"/>
                                      </p:to>
                                    </p:set>
                                    <p:animEffect transition="in" filter="wheel(1)">
                                      <p:cBhvr>
                                        <p:cTn id="19" dur="500"/>
                                        <p:tgtEl>
                                          <p:spTgt spid="9113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8"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89090" name="Rectangle 3"/>
          <p:cNvSpPr>
            <a:spLocks noGrp="1" noChangeArrowheads="1"/>
          </p:cNvSpPr>
          <p:nvPr>
            <p:ph idx="1"/>
          </p:nvPr>
        </p:nvSpPr>
        <p:spPr>
          <a:xfrm>
            <a:off x="251520" y="404665"/>
            <a:ext cx="8568952" cy="4032448"/>
          </a:xfrm>
        </p:spPr>
        <p:txBody>
          <a:bodyPr/>
          <a:lstStyle/>
          <a:p>
            <a:pPr algn="l" rtl="0" eaLnBrk="1" hangingPunct="1">
              <a:buFontTx/>
              <a:buNone/>
            </a:pPr>
            <a:r>
              <a:rPr lang="en-US" altLang="ar-IQ" b="1" dirty="0" smtClean="0">
                <a:solidFill>
                  <a:srgbClr val="A10B8C"/>
                </a:solidFill>
              </a:rPr>
              <a:t>¤</a:t>
            </a:r>
            <a:r>
              <a:rPr lang="en-US" altLang="ar-IQ" sz="2400" b="1" i="1" dirty="0" smtClean="0">
                <a:solidFill>
                  <a:srgbClr val="A10B8C"/>
                </a:solidFill>
              </a:rPr>
              <a:t>Nursing infant whose mother are depleted of the vitamin owing to long term use of oral contraceptive pills.</a:t>
            </a:r>
          </a:p>
          <a:p>
            <a:pPr algn="l" rtl="0" eaLnBrk="1" hangingPunct="1">
              <a:buFontTx/>
              <a:buNone/>
            </a:pPr>
            <a:endParaRPr lang="en-US" altLang="ar-IQ" sz="2400" b="1" i="1" dirty="0" smtClean="0">
              <a:solidFill>
                <a:srgbClr val="A10B8C"/>
              </a:solidFill>
            </a:endParaRPr>
          </a:p>
          <a:p>
            <a:pPr algn="l" rtl="0" eaLnBrk="1" hangingPunct="1">
              <a:buFontTx/>
              <a:buNone/>
            </a:pPr>
            <a:endParaRPr lang="en-US" altLang="ar-IQ" sz="2400" b="1" i="1" dirty="0" smtClean="0">
              <a:solidFill>
                <a:srgbClr val="A10B8C"/>
              </a:solidFill>
            </a:endParaRPr>
          </a:p>
          <a:p>
            <a:pPr algn="l" rtl="0" eaLnBrk="1" hangingPunct="1">
              <a:buFontTx/>
              <a:buNone/>
            </a:pPr>
            <a:r>
              <a:rPr lang="en-US" altLang="ar-IQ" sz="2400" b="1" i="1" dirty="0" smtClean="0">
                <a:solidFill>
                  <a:srgbClr val="A10B8C"/>
                </a:solidFill>
              </a:rPr>
              <a:t>¤ Alcoholics: Ethanol metabolized to acetaldehyde which in turn stimulate  the hydrolysis of the phosphate of the coenzyme.</a:t>
            </a:r>
          </a:p>
        </p:txBody>
      </p:sp>
      <p:sp>
        <p:nvSpPr>
          <p:cNvPr id="87043" name="عنصر نائب لرقم الشريحة 4"/>
          <p:cNvSpPr>
            <a:spLocks noGrp="1"/>
          </p:cNvSpPr>
          <p:nvPr>
            <p:ph type="sldNum" sz="quarter" idx="12"/>
          </p:nvPr>
        </p:nvSpPr>
        <p:spPr/>
        <p:txBody>
          <a:bodyPr/>
          <a:lstStyle/>
          <a:p>
            <a:pPr>
              <a:defRPr/>
            </a:pPr>
            <a:fld id="{C7CE9717-FEF0-40C4-A472-E9A0820B887F}" type="slidenum">
              <a:rPr lang="ar-SA">
                <a:solidFill>
                  <a:srgbClr val="D4D2D0">
                    <a:shade val="50000"/>
                  </a:srgbClr>
                </a:solidFill>
              </a:rPr>
              <a:pPr>
                <a:defRPr/>
              </a:pPr>
              <a:t>94</a:t>
            </a:fld>
            <a:endParaRPr lang="en-US">
              <a:solidFill>
                <a:srgbClr val="D4D2D0">
                  <a:shade val="50000"/>
                </a:srgbClr>
              </a:solidFill>
            </a:endParaRPr>
          </a:p>
        </p:txBody>
      </p:sp>
      <p:sp>
        <p:nvSpPr>
          <p:cNvPr id="2" name="Rectangle 1"/>
          <p:cNvSpPr/>
          <p:nvPr/>
        </p:nvSpPr>
        <p:spPr>
          <a:xfrm>
            <a:off x="251520" y="3933056"/>
            <a:ext cx="8640960" cy="1200329"/>
          </a:xfrm>
          <a:prstGeom prst="rect">
            <a:avLst/>
          </a:prstGeom>
        </p:spPr>
        <p:txBody>
          <a:bodyPr wrap="square">
            <a:spAutoFit/>
          </a:bodyPr>
          <a:lstStyle/>
          <a:p>
            <a:pPr algn="l" rtl="0"/>
            <a:r>
              <a:rPr lang="en-US" altLang="ar-IQ" sz="2400" b="1" i="1" dirty="0">
                <a:solidFill>
                  <a:srgbClr val="A10B8C"/>
                </a:solidFill>
              </a:rPr>
              <a:t>Antituberculous drug (isoniazid) can induce B6 deficiency by forming a hydrazone with pyridoxal phosphate which excreted in urine.</a:t>
            </a:r>
          </a:p>
        </p:txBody>
      </p:sp>
    </p:spTree>
    <p:extLst>
      <p:ext uri="{BB962C8B-B14F-4D97-AF65-F5344CB8AC3E}">
        <p14:creationId xmlns="" xmlns:p14="http://schemas.microsoft.com/office/powerpoint/2010/main" val="24530012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89090">
                                            <p:txEl>
                                              <p:pRg st="0" end="0"/>
                                            </p:txEl>
                                          </p:spTgt>
                                        </p:tgtEl>
                                        <p:attrNameLst>
                                          <p:attrName>style.visibility</p:attrName>
                                        </p:attrNameLst>
                                      </p:cBhvr>
                                      <p:to>
                                        <p:strVal val="visible"/>
                                      </p:to>
                                    </p:set>
                                    <p:animEffect transition="in" filter="wheel(1)">
                                      <p:cBhvr>
                                        <p:cTn id="7" dur="500"/>
                                        <p:tgtEl>
                                          <p:spTgt spid="89090">
                                            <p:txEl>
                                              <p:pRg st="0" end="0"/>
                                            </p:txEl>
                                          </p:spTgt>
                                        </p:tgtEl>
                                      </p:cBhvr>
                                    </p:animEffect>
                                  </p:childTnLst>
                                </p:cTn>
                              </p:par>
                            </p:childTnLst>
                          </p:cTn>
                        </p:par>
                        <p:par>
                          <p:cTn id="8" fill="hold" nodeType="afterGroup">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89090">
                                            <p:txEl>
                                              <p:pRg st="3" end="3"/>
                                            </p:txEl>
                                          </p:spTgt>
                                        </p:tgtEl>
                                        <p:attrNameLst>
                                          <p:attrName>style.visibility</p:attrName>
                                        </p:attrNameLst>
                                      </p:cBhvr>
                                      <p:to>
                                        <p:strVal val="visible"/>
                                      </p:to>
                                    </p:set>
                                    <p:animEffect transition="in" filter="wheel(1)">
                                      <p:cBhvr>
                                        <p:cTn id="11" dur="500"/>
                                        <p:tgtEl>
                                          <p:spTgt spid="8909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idx="1"/>
          </p:nvPr>
        </p:nvSpPr>
        <p:spPr>
          <a:xfrm>
            <a:off x="755650" y="476250"/>
            <a:ext cx="7772400" cy="5562600"/>
          </a:xfrm>
        </p:spPr>
        <p:txBody>
          <a:bodyPr/>
          <a:lstStyle/>
          <a:p>
            <a:pPr algn="just">
              <a:buFont typeface="Wingdings" pitchFamily="2" charset="2"/>
              <a:buNone/>
            </a:pPr>
            <a:r>
              <a:rPr lang="en-US" altLang="zh-CN" sz="3200" b="1" dirty="0" smtClean="0">
                <a:solidFill>
                  <a:srgbClr val="0000CC"/>
                </a:solidFill>
              </a:rPr>
              <a:t>                   </a:t>
            </a:r>
            <a:r>
              <a:rPr lang="en-US" altLang="zh-CN" sz="3200" b="1" i="1" u="sng" dirty="0" smtClean="0">
                <a:solidFill>
                  <a:srgbClr val="0000CC"/>
                </a:solidFill>
              </a:rPr>
              <a:t>Vitamin B 7</a:t>
            </a:r>
            <a:r>
              <a:rPr lang="en-US" altLang="zh-CN" sz="3200" b="1" dirty="0" smtClean="0">
                <a:solidFill>
                  <a:srgbClr val="0000CC"/>
                </a:solidFill>
              </a:rPr>
              <a:t> </a:t>
            </a:r>
          </a:p>
          <a:p>
            <a:pPr algn="just">
              <a:buFont typeface="Wingdings" pitchFamily="2" charset="2"/>
              <a:buNone/>
            </a:pPr>
            <a:r>
              <a:rPr lang="en-US" altLang="zh-CN" sz="3200" b="1" dirty="0" smtClean="0">
                <a:solidFill>
                  <a:srgbClr val="0000CC"/>
                </a:solidFill>
              </a:rPr>
              <a:t>                    </a:t>
            </a:r>
            <a:r>
              <a:rPr lang="en-US" altLang="zh-CN" sz="3200" b="1" i="1" dirty="0" smtClean="0">
                <a:solidFill>
                  <a:srgbClr val="0000CC"/>
                </a:solidFill>
              </a:rPr>
              <a:t>(</a:t>
            </a:r>
            <a:r>
              <a:rPr lang="en-US" altLang="zh-CN" sz="3200" b="1" i="1" u="sng" dirty="0" smtClean="0">
                <a:solidFill>
                  <a:srgbClr val="0000CC"/>
                </a:solidFill>
              </a:rPr>
              <a:t>Biotin)</a:t>
            </a:r>
            <a:endParaRPr lang="en-US" altLang="zh-CN" sz="3200" i="1" u="sng" dirty="0">
              <a:solidFill>
                <a:srgbClr val="0000CC"/>
              </a:solidFill>
            </a:endParaRPr>
          </a:p>
          <a:p>
            <a:pPr algn="just">
              <a:buFont typeface="Wingdings" pitchFamily="2" charset="2"/>
              <a:buNone/>
            </a:pPr>
            <a:endParaRPr lang="en-US" altLang="zh-CN" b="1" dirty="0">
              <a:solidFill>
                <a:srgbClr val="D60093"/>
              </a:solidFill>
            </a:endParaRPr>
          </a:p>
          <a:p>
            <a:pPr algn="just">
              <a:buFont typeface="Wingdings" pitchFamily="2" charset="2"/>
              <a:buNone/>
            </a:pPr>
            <a:endParaRPr lang="en-US" altLang="zh-CN" b="1" dirty="0">
              <a:solidFill>
                <a:srgbClr val="D60093"/>
              </a:solidFill>
            </a:endParaRPr>
          </a:p>
          <a:p>
            <a:pPr algn="just">
              <a:buFont typeface="Wingdings" pitchFamily="2" charset="2"/>
              <a:buNone/>
            </a:pPr>
            <a:r>
              <a:rPr lang="en-US" altLang="zh-CN" b="1" dirty="0"/>
              <a:t>              </a:t>
            </a:r>
          </a:p>
        </p:txBody>
      </p:sp>
      <p:sp>
        <p:nvSpPr>
          <p:cNvPr id="55303" name="Rectangle 7"/>
          <p:cNvSpPr>
            <a:spLocks noChangeArrowheads="1"/>
          </p:cNvSpPr>
          <p:nvPr/>
        </p:nvSpPr>
        <p:spPr bwMode="auto">
          <a:xfrm>
            <a:off x="1403350" y="6165850"/>
            <a:ext cx="1584325" cy="692150"/>
          </a:xfrm>
          <a:prstGeom prst="rect">
            <a:avLst/>
          </a:prstGeom>
          <a:solidFill>
            <a:schemeClr val="bg1"/>
          </a:solidFill>
          <a:ln>
            <a:noFill/>
          </a:ln>
          <a:effectLst/>
          <a:extLs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graphicFrame>
        <p:nvGraphicFramePr>
          <p:cNvPr id="55307" name="Object 11"/>
          <p:cNvGraphicFramePr>
            <a:graphicFrameLocks noChangeAspect="1"/>
          </p:cNvGraphicFramePr>
          <p:nvPr/>
        </p:nvGraphicFramePr>
        <p:xfrm>
          <a:off x="849313" y="1528763"/>
          <a:ext cx="7488237" cy="4670425"/>
        </p:xfrm>
        <a:graphic>
          <a:graphicData uri="http://schemas.openxmlformats.org/presentationml/2006/ole">
            <p:oleObj spid="_x0000_s22563" name="Image" r:id="rId3" imgW="19542857" imgH="12190476" progId="">
              <p:embed/>
            </p:oleObj>
          </a:graphicData>
        </a:graphic>
      </p:graphicFrame>
    </p:spTree>
    <p:extLst>
      <p:ext uri="{BB962C8B-B14F-4D97-AF65-F5344CB8AC3E}">
        <p14:creationId xmlns="" xmlns:p14="http://schemas.microsoft.com/office/powerpoint/2010/main" val="3206491854"/>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228600" y="228600"/>
            <a:ext cx="8642350" cy="2031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rtl="0" fontAlgn="base">
              <a:spcBef>
                <a:spcPct val="20000"/>
              </a:spcBef>
              <a:spcAft>
                <a:spcPct val="0"/>
              </a:spcAft>
              <a:buClr>
                <a:srgbClr val="330066"/>
              </a:buClr>
              <a:buSzPct val="75000"/>
              <a:buFont typeface="Wingdings" pitchFamily="2" charset="2"/>
              <a:buNone/>
            </a:pPr>
            <a:r>
              <a:rPr kumimoji="1" lang="zh-CN" altLang="en-US" b="1" dirty="0" smtClean="0">
                <a:solidFill>
                  <a:srgbClr val="FFFFFF"/>
                </a:solidFill>
              </a:rPr>
              <a:t>生化作用</a:t>
            </a:r>
          </a:p>
          <a:p>
            <a:pPr algn="l" rtl="0" fontAlgn="base">
              <a:spcBef>
                <a:spcPct val="0"/>
              </a:spcBef>
              <a:spcAft>
                <a:spcPct val="0"/>
              </a:spcAft>
            </a:pPr>
            <a:r>
              <a:rPr kumimoji="1" lang="en-US" altLang="zh-CN" sz="2800" b="1" i="1" u="sng" dirty="0" smtClean="0">
                <a:solidFill>
                  <a:srgbClr val="333399"/>
                </a:solidFill>
                <a:latin typeface="Times New Roman" pitchFamily="18" charset="0"/>
                <a:ea typeface="华文楷体" pitchFamily="2" charset="-122"/>
              </a:rPr>
              <a:t>Biochemical function</a:t>
            </a:r>
          </a:p>
          <a:p>
            <a:pPr algn="l" rtl="0" fontAlgn="base">
              <a:spcBef>
                <a:spcPct val="0"/>
              </a:spcBef>
              <a:spcAft>
                <a:spcPct val="0"/>
              </a:spcAft>
            </a:pPr>
            <a:endParaRPr kumimoji="1" lang="en-US" altLang="zh-CN" sz="2800" b="1" u="sng" dirty="0" smtClean="0">
              <a:solidFill>
                <a:srgbClr val="333399"/>
              </a:solidFill>
              <a:latin typeface="Times New Roman" pitchFamily="18" charset="0"/>
              <a:ea typeface="华文楷体" pitchFamily="2" charset="-122"/>
            </a:endParaRPr>
          </a:p>
          <a:p>
            <a:pPr algn="l" rtl="0" fontAlgn="base">
              <a:spcBef>
                <a:spcPct val="0"/>
              </a:spcBef>
              <a:spcAft>
                <a:spcPct val="0"/>
              </a:spcAft>
            </a:pPr>
            <a:r>
              <a:rPr kumimoji="1" lang="en-US" altLang="zh-CN" sz="2000" b="1" dirty="0" smtClean="0">
                <a:solidFill>
                  <a:srgbClr val="D60093"/>
                </a:solidFill>
                <a:ea typeface="华文楷体" pitchFamily="2" charset="-122"/>
              </a:rPr>
              <a:t>   </a:t>
            </a:r>
            <a:r>
              <a:rPr kumimoji="1" lang="en-US" altLang="zh-CN" sz="2800" b="1" i="1" u="sng" dirty="0" smtClean="0">
                <a:solidFill>
                  <a:srgbClr val="D60093"/>
                </a:solidFill>
                <a:ea typeface="华文楷体" pitchFamily="2" charset="-122"/>
              </a:rPr>
              <a:t>Biotin</a:t>
            </a:r>
            <a:r>
              <a:rPr kumimoji="1" lang="en-US" altLang="zh-CN" sz="2400" b="1" i="1" u="sng" dirty="0" smtClean="0">
                <a:solidFill>
                  <a:srgbClr val="D60093"/>
                </a:solidFill>
                <a:ea typeface="华文楷体" pitchFamily="2" charset="-122"/>
              </a:rPr>
              <a:t>:</a:t>
            </a:r>
          </a:p>
          <a:p>
            <a:pPr algn="l" rtl="0" fontAlgn="base">
              <a:spcBef>
                <a:spcPct val="0"/>
              </a:spcBef>
              <a:spcAft>
                <a:spcPct val="0"/>
              </a:spcAft>
            </a:pPr>
            <a:r>
              <a:rPr kumimoji="1" lang="en-US" altLang="zh-CN" sz="2400" b="1" dirty="0" smtClean="0">
                <a:solidFill>
                  <a:srgbClr val="D60093"/>
                </a:solidFill>
                <a:ea typeface="华文楷体" pitchFamily="2" charset="-122"/>
              </a:rPr>
              <a:t>     </a:t>
            </a:r>
            <a:r>
              <a:rPr kumimoji="1" lang="en-US" altLang="zh-CN" sz="2400" b="1" i="1" dirty="0" smtClean="0">
                <a:solidFill>
                  <a:srgbClr val="D60093"/>
                </a:solidFill>
                <a:ea typeface="华文楷体" pitchFamily="2" charset="-122"/>
              </a:rPr>
              <a:t>Co-enzyme of </a:t>
            </a:r>
            <a:r>
              <a:rPr kumimoji="1" lang="en-US" altLang="zh-CN" sz="2400" b="1" i="1" dirty="0" smtClean="0">
                <a:solidFill>
                  <a:srgbClr val="D60093"/>
                </a:solidFill>
              </a:rPr>
              <a:t>carboxylase</a:t>
            </a:r>
            <a:r>
              <a:rPr kumimoji="1" lang="zh-CN" altLang="en-US" sz="2400" b="1" i="1" dirty="0" smtClean="0">
                <a:solidFill>
                  <a:srgbClr val="D60093"/>
                </a:solidFill>
                <a:ea typeface="华文楷体" pitchFamily="2" charset="-122"/>
              </a:rPr>
              <a:t>（</a:t>
            </a:r>
            <a:r>
              <a:rPr kumimoji="1" lang="en-US" altLang="zh-CN" sz="2400" b="1" i="1" dirty="0" smtClean="0">
                <a:solidFill>
                  <a:srgbClr val="D60093"/>
                </a:solidFill>
              </a:rPr>
              <a:t>pyruvate carboxylase</a:t>
            </a:r>
            <a:r>
              <a:rPr kumimoji="1" lang="zh-CN" altLang="en-US" sz="2400" b="1" i="1" dirty="0" smtClean="0">
                <a:solidFill>
                  <a:srgbClr val="D60093"/>
                </a:solidFill>
                <a:ea typeface="华文楷体" pitchFamily="2" charset="-122"/>
              </a:rPr>
              <a:t>）</a:t>
            </a:r>
            <a:r>
              <a:rPr kumimoji="1" lang="en-US" altLang="zh-CN" sz="2400" b="1" i="1" dirty="0" smtClean="0">
                <a:solidFill>
                  <a:srgbClr val="D60093"/>
                </a:solidFill>
                <a:ea typeface="华文楷体" pitchFamily="2" charset="-122"/>
              </a:rPr>
              <a:t>.</a:t>
            </a:r>
            <a:endParaRPr lang="zh-CN" altLang="en-US" sz="2400" b="1" i="1" dirty="0" smtClean="0">
              <a:solidFill>
                <a:srgbClr val="D60093"/>
              </a:solidFill>
            </a:endParaRPr>
          </a:p>
        </p:txBody>
      </p:sp>
      <p:sp>
        <p:nvSpPr>
          <p:cNvPr id="56324" name="Rectangle 4"/>
          <p:cNvSpPr>
            <a:spLocks noChangeArrowheads="1"/>
          </p:cNvSpPr>
          <p:nvPr/>
        </p:nvSpPr>
        <p:spPr bwMode="auto">
          <a:xfrm>
            <a:off x="3708400" y="5516563"/>
            <a:ext cx="1295400" cy="360362"/>
          </a:xfrm>
          <a:prstGeom prst="rect">
            <a:avLst/>
          </a:prstGeom>
          <a:solidFill>
            <a:schemeClr val="bg1"/>
          </a:solidFill>
          <a:ln>
            <a:noFill/>
          </a:ln>
          <a:effectLst/>
          <a:extLs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IQ" b="1" smtClean="0">
              <a:solidFill>
                <a:srgbClr val="000000"/>
              </a:solidFill>
            </a:endParaRPr>
          </a:p>
        </p:txBody>
      </p:sp>
      <p:graphicFrame>
        <p:nvGraphicFramePr>
          <p:cNvPr id="56326" name="Object 6"/>
          <p:cNvGraphicFramePr>
            <a:graphicFrameLocks noGrp="1" noChangeAspect="1"/>
          </p:cNvGraphicFramePr>
          <p:nvPr>
            <p:ph/>
          </p:nvPr>
        </p:nvGraphicFramePr>
        <p:xfrm>
          <a:off x="3556000" y="2416175"/>
          <a:ext cx="2030413" cy="1420813"/>
        </p:xfrm>
        <a:graphic>
          <a:graphicData uri="http://schemas.openxmlformats.org/presentationml/2006/ole">
            <p:oleObj spid="_x0000_s16459" name="ACD ChemSketch 2.0" r:id="rId3" imgW="2029968" imgH="1420368" progId="">
              <p:embed/>
            </p:oleObj>
          </a:graphicData>
        </a:graphic>
      </p:graphicFrame>
      <p:sp>
        <p:nvSpPr>
          <p:cNvPr id="56329" name="Text Box 9"/>
          <p:cNvSpPr txBox="1">
            <a:spLocks noChangeArrowheads="1"/>
          </p:cNvSpPr>
          <p:nvPr/>
        </p:nvSpPr>
        <p:spPr bwMode="auto">
          <a:xfrm>
            <a:off x="5608638" y="2598738"/>
            <a:ext cx="2879725" cy="978729"/>
          </a:xfrm>
          <a:prstGeom prst="rect">
            <a:avLst/>
          </a:prstGeom>
          <a:noFill/>
          <a:ln>
            <a:noFill/>
          </a:ln>
          <a:effectLst/>
          <a:extLst>
            <a:ext uri="{909E8E84-426E-40DD-AFC4-6F175D3DCCD1}">
              <a14:hiddenFill xmlns="" xmlns:a14="http://schemas.microsoft.com/office/drawing/2010/main">
                <a:solidFill>
                  <a:srgbClr val="00CCCC"/>
                </a:solidFill>
              </a14:hiddenFill>
            </a:ext>
            <a:ext uri="{91240B29-F687-4F45-9708-019B960494DF}">
              <a14:hiddenLine xmlns="" xmlns:a14="http://schemas.microsoft.com/office/drawing/2010/main" w="9525">
                <a:solidFill>
                  <a:srgbClr val="FFFFFF"/>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rtl="0" fontAlgn="base">
              <a:lnSpc>
                <a:spcPct val="80000"/>
              </a:lnSpc>
              <a:spcBef>
                <a:spcPct val="0"/>
              </a:spcBef>
              <a:spcAft>
                <a:spcPct val="0"/>
              </a:spcAft>
            </a:pPr>
            <a:r>
              <a:rPr kumimoji="1" lang="en-US" altLang="zh-CN" sz="2400" i="1" dirty="0" smtClean="0">
                <a:solidFill>
                  <a:srgbClr val="3333FF"/>
                </a:solidFill>
                <a:ea typeface="华文楷体" pitchFamily="2" charset="-122"/>
              </a:rPr>
              <a:t>Binding to ε- amino residue of lysine to form biocytin</a:t>
            </a:r>
          </a:p>
        </p:txBody>
      </p:sp>
      <p:sp>
        <p:nvSpPr>
          <p:cNvPr id="56330" name="Text Box 10"/>
          <p:cNvSpPr txBox="1">
            <a:spLocks noChangeArrowheads="1"/>
          </p:cNvSpPr>
          <p:nvPr/>
        </p:nvSpPr>
        <p:spPr bwMode="auto">
          <a:xfrm>
            <a:off x="534988" y="2698750"/>
            <a:ext cx="3089307"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rtl="0" fontAlgn="base">
              <a:spcBef>
                <a:spcPct val="0"/>
              </a:spcBef>
              <a:spcAft>
                <a:spcPct val="0"/>
              </a:spcAft>
            </a:pPr>
            <a:r>
              <a:rPr kumimoji="1" lang="en-US" altLang="zh-CN" sz="2400" b="1" i="1" dirty="0" smtClean="0">
                <a:solidFill>
                  <a:srgbClr val="0000CC"/>
                </a:solidFill>
                <a:latin typeface="Times New Roman" pitchFamily="18" charset="0"/>
                <a:ea typeface="华文楷体" pitchFamily="2" charset="-122"/>
              </a:rPr>
              <a:t>Binding to carboxyl to </a:t>
            </a:r>
          </a:p>
          <a:p>
            <a:pPr algn="l" rtl="0" fontAlgn="base">
              <a:spcBef>
                <a:spcPct val="0"/>
              </a:spcBef>
              <a:spcAft>
                <a:spcPct val="0"/>
              </a:spcAft>
            </a:pPr>
            <a:r>
              <a:rPr kumimoji="1" lang="en-US" altLang="zh-CN" sz="2400" b="1" i="1" dirty="0" smtClean="0">
                <a:solidFill>
                  <a:srgbClr val="0000CC"/>
                </a:solidFill>
                <a:latin typeface="Times New Roman" pitchFamily="18" charset="0"/>
                <a:ea typeface="华文楷体" pitchFamily="2" charset="-122"/>
              </a:rPr>
              <a:t>Form Carboxyl biotin</a:t>
            </a:r>
          </a:p>
        </p:txBody>
      </p:sp>
    </p:spTree>
    <p:extLst>
      <p:ext uri="{BB962C8B-B14F-4D97-AF65-F5344CB8AC3E}">
        <p14:creationId xmlns="" xmlns:p14="http://schemas.microsoft.com/office/powerpoint/2010/main" val="309321684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93186" name="Rectangle 3"/>
          <p:cNvSpPr>
            <a:spLocks noGrp="1" noChangeArrowheads="1"/>
          </p:cNvSpPr>
          <p:nvPr>
            <p:ph idx="1"/>
          </p:nvPr>
        </p:nvSpPr>
        <p:spPr>
          <a:xfrm>
            <a:off x="107504" y="188640"/>
            <a:ext cx="8496944" cy="5937523"/>
          </a:xfrm>
        </p:spPr>
        <p:txBody>
          <a:bodyPr/>
          <a:lstStyle/>
          <a:p>
            <a:pPr algn="l" rtl="0" eaLnBrk="1" hangingPunct="1">
              <a:buFontTx/>
              <a:buNone/>
            </a:pPr>
            <a:r>
              <a:rPr lang="en-US" altLang="ar-IQ" sz="3200" b="1" i="1" u="sng" dirty="0" smtClean="0">
                <a:solidFill>
                  <a:srgbClr val="A10B8C"/>
                </a:solidFill>
              </a:rPr>
              <a:t>Sources:</a:t>
            </a:r>
          </a:p>
          <a:p>
            <a:pPr algn="l" rtl="0" eaLnBrk="1" hangingPunct="1">
              <a:buFontTx/>
              <a:buNone/>
            </a:pPr>
            <a:r>
              <a:rPr lang="en-US" altLang="ar-IQ" b="1" i="1" dirty="0" smtClean="0">
                <a:solidFill>
                  <a:srgbClr val="A10B8C"/>
                </a:solidFill>
              </a:rPr>
              <a:t>   </a:t>
            </a:r>
          </a:p>
          <a:p>
            <a:pPr algn="l" rtl="0" eaLnBrk="1" hangingPunct="1">
              <a:buFontTx/>
              <a:buNone/>
            </a:pPr>
            <a:r>
              <a:rPr lang="en-US" altLang="ar-IQ" sz="2400" b="1" i="1" dirty="0" smtClean="0">
                <a:solidFill>
                  <a:srgbClr val="A10B8C"/>
                </a:solidFill>
              </a:rPr>
              <a:t>Widely distributed in natural foods.</a:t>
            </a:r>
          </a:p>
          <a:p>
            <a:pPr algn="l" rtl="0" eaLnBrk="1" hangingPunct="1">
              <a:buFontTx/>
              <a:buNone/>
            </a:pPr>
            <a:endParaRPr lang="en-US" altLang="ar-IQ" sz="2400" b="1" i="1" dirty="0" smtClean="0">
              <a:solidFill>
                <a:srgbClr val="A10B8C"/>
              </a:solidFill>
            </a:endParaRPr>
          </a:p>
          <a:p>
            <a:pPr algn="l" rtl="0" eaLnBrk="1" hangingPunct="1">
              <a:buFontTx/>
              <a:buNone/>
            </a:pPr>
            <a:r>
              <a:rPr lang="en-US" altLang="ar-IQ" sz="2400" b="1" i="1" dirty="0" smtClean="0">
                <a:solidFill>
                  <a:srgbClr val="A10B8C"/>
                </a:solidFill>
              </a:rPr>
              <a:t> </a:t>
            </a:r>
          </a:p>
          <a:p>
            <a:pPr algn="l" rtl="0" eaLnBrk="1" hangingPunct="1">
              <a:buFontTx/>
              <a:buNone/>
            </a:pPr>
            <a:r>
              <a:rPr lang="en-US" altLang="ar-IQ" sz="2400" b="1" i="1" dirty="0" smtClean="0">
                <a:solidFill>
                  <a:srgbClr val="A10B8C"/>
                </a:solidFill>
              </a:rPr>
              <a:t>In addition, biotin is produce by intestinal flora which may provide most or all of the required amounts.</a:t>
            </a:r>
          </a:p>
        </p:txBody>
      </p:sp>
      <p:sp>
        <p:nvSpPr>
          <p:cNvPr id="91139" name="عنصر نائب لرقم الشريحة 4"/>
          <p:cNvSpPr>
            <a:spLocks noGrp="1"/>
          </p:cNvSpPr>
          <p:nvPr>
            <p:ph type="sldNum" sz="quarter" idx="12"/>
          </p:nvPr>
        </p:nvSpPr>
        <p:spPr/>
        <p:txBody>
          <a:bodyPr/>
          <a:lstStyle/>
          <a:p>
            <a:pPr>
              <a:defRPr/>
            </a:pPr>
            <a:fld id="{97ACFED2-88BC-4B36-99C2-BD9029275458}" type="slidenum">
              <a:rPr lang="ar-SA">
                <a:solidFill>
                  <a:srgbClr val="D4D2D0">
                    <a:shade val="50000"/>
                  </a:srgbClr>
                </a:solidFill>
              </a:rPr>
              <a:pPr>
                <a:defRPr/>
              </a:pPr>
              <a:t>97</a:t>
            </a:fld>
            <a:endParaRPr lang="en-US">
              <a:solidFill>
                <a:srgbClr val="D4D2D0">
                  <a:shade val="50000"/>
                </a:srgbClr>
              </a:solidFill>
            </a:endParaRPr>
          </a:p>
        </p:txBody>
      </p:sp>
      <p:sp>
        <p:nvSpPr>
          <p:cNvPr id="2" name="Rectangle 1"/>
          <p:cNvSpPr/>
          <p:nvPr/>
        </p:nvSpPr>
        <p:spPr>
          <a:xfrm>
            <a:off x="251520" y="3933056"/>
            <a:ext cx="8424936" cy="1231106"/>
          </a:xfrm>
          <a:prstGeom prst="rect">
            <a:avLst/>
          </a:prstGeom>
        </p:spPr>
        <p:txBody>
          <a:bodyPr wrap="square">
            <a:spAutoFit/>
          </a:bodyPr>
          <a:lstStyle/>
          <a:p>
            <a:pPr algn="l" rtl="0"/>
            <a:r>
              <a:rPr lang="en-US" altLang="ar-IQ" sz="3200" b="1" i="1" u="sng" dirty="0">
                <a:solidFill>
                  <a:srgbClr val="B40C9C"/>
                </a:solidFill>
              </a:rPr>
              <a:t>Requirement :</a:t>
            </a:r>
          </a:p>
          <a:p>
            <a:pPr algn="l" rtl="0"/>
            <a:endParaRPr lang="en-US" altLang="ar-IQ" b="1" i="1" u="sng" dirty="0">
              <a:solidFill>
                <a:srgbClr val="92D050"/>
              </a:solidFill>
            </a:endParaRPr>
          </a:p>
          <a:p>
            <a:pPr algn="l" rtl="0"/>
            <a:r>
              <a:rPr lang="en-US" altLang="ar-IQ" i="1" dirty="0"/>
              <a:t>  </a:t>
            </a:r>
            <a:r>
              <a:rPr lang="en-US" altLang="ar-IQ" sz="2400" b="1" i="1" dirty="0">
                <a:solidFill>
                  <a:srgbClr val="A10B8C"/>
                </a:solidFill>
              </a:rPr>
              <a:t>In human about 150 </a:t>
            </a:r>
            <a:r>
              <a:rPr lang="el-GR" altLang="ar-IQ" sz="2400" b="1" i="1" dirty="0">
                <a:solidFill>
                  <a:srgbClr val="A10B8C"/>
                </a:solidFill>
              </a:rPr>
              <a:t>μ</a:t>
            </a:r>
            <a:r>
              <a:rPr lang="en-US" altLang="ar-IQ" sz="2400" b="1" i="1" dirty="0">
                <a:solidFill>
                  <a:srgbClr val="A10B8C"/>
                </a:solidFill>
              </a:rPr>
              <a:t>g / day seem to </a:t>
            </a:r>
            <a:r>
              <a:rPr lang="en-US" altLang="ar-IQ" sz="2400" b="1" i="1" dirty="0" smtClean="0">
                <a:solidFill>
                  <a:srgbClr val="A10B8C"/>
                </a:solidFill>
              </a:rPr>
              <a:t>be </a:t>
            </a:r>
            <a:r>
              <a:rPr lang="en-US" altLang="ar-IQ" sz="2400" b="1" i="1" dirty="0">
                <a:solidFill>
                  <a:srgbClr val="A10B8C"/>
                </a:solidFill>
              </a:rPr>
              <a:t>required. </a:t>
            </a:r>
          </a:p>
        </p:txBody>
      </p:sp>
    </p:spTree>
    <p:extLst>
      <p:ext uri="{BB962C8B-B14F-4D97-AF65-F5344CB8AC3E}">
        <p14:creationId xmlns="" xmlns:p14="http://schemas.microsoft.com/office/powerpoint/2010/main" val="40643727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3186">
                                            <p:txEl>
                                              <p:pRg st="0" end="0"/>
                                            </p:txEl>
                                          </p:spTgt>
                                        </p:tgtEl>
                                        <p:attrNameLst>
                                          <p:attrName>style.visibility</p:attrName>
                                        </p:attrNameLst>
                                      </p:cBhvr>
                                      <p:to>
                                        <p:strVal val="visible"/>
                                      </p:to>
                                    </p:set>
                                    <p:animEffect transition="in" filter="wheel(1)">
                                      <p:cBhvr>
                                        <p:cTn id="7" dur="500"/>
                                        <p:tgtEl>
                                          <p:spTgt spid="93186">
                                            <p:txEl>
                                              <p:pRg st="0" end="0"/>
                                            </p:txEl>
                                          </p:spTgt>
                                        </p:tgtEl>
                                      </p:cBhvr>
                                    </p:animEffect>
                                  </p:childTnLst>
                                </p:cTn>
                              </p:par>
                            </p:childTnLst>
                          </p:cTn>
                        </p:par>
                        <p:par>
                          <p:cTn id="8" fill="hold" nodeType="afterGroup">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93186">
                                            <p:txEl>
                                              <p:pRg st="1" end="1"/>
                                            </p:txEl>
                                          </p:spTgt>
                                        </p:tgtEl>
                                        <p:attrNameLst>
                                          <p:attrName>style.visibility</p:attrName>
                                        </p:attrNameLst>
                                      </p:cBhvr>
                                      <p:to>
                                        <p:strVal val="visible"/>
                                      </p:to>
                                    </p:set>
                                    <p:animEffect transition="in" filter="wheel(1)">
                                      <p:cBhvr>
                                        <p:cTn id="11" dur="500"/>
                                        <p:tgtEl>
                                          <p:spTgt spid="93186">
                                            <p:txEl>
                                              <p:pRg st="1" end="1"/>
                                            </p:txEl>
                                          </p:spTgt>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93186">
                                            <p:txEl>
                                              <p:pRg st="2" end="2"/>
                                            </p:txEl>
                                          </p:spTgt>
                                        </p:tgtEl>
                                        <p:attrNameLst>
                                          <p:attrName>style.visibility</p:attrName>
                                        </p:attrNameLst>
                                      </p:cBhvr>
                                      <p:to>
                                        <p:strVal val="visible"/>
                                      </p:to>
                                    </p:set>
                                    <p:animEffect transition="in" filter="wheel(1)">
                                      <p:cBhvr>
                                        <p:cTn id="15" dur="500"/>
                                        <p:tgtEl>
                                          <p:spTgt spid="93186">
                                            <p:txEl>
                                              <p:pRg st="2" end="2"/>
                                            </p:txEl>
                                          </p:spTgt>
                                        </p:tgtEl>
                                      </p:cBhvr>
                                    </p:animEffect>
                                  </p:childTnLst>
                                </p:cTn>
                              </p:par>
                            </p:childTnLst>
                          </p:cTn>
                        </p:par>
                        <p:par>
                          <p:cTn id="16" fill="hold" nodeType="afterGroup">
                            <p:stCondLst>
                              <p:cond delay="1500"/>
                            </p:stCondLst>
                            <p:childTnLst>
                              <p:par>
                                <p:cTn id="17" presetID="21" presetClass="entr" presetSubtype="1" fill="hold" grpId="0" nodeType="afterEffect">
                                  <p:stCondLst>
                                    <p:cond delay="0"/>
                                  </p:stCondLst>
                                  <p:childTnLst>
                                    <p:set>
                                      <p:cBhvr>
                                        <p:cTn id="18" dur="1" fill="hold">
                                          <p:stCondLst>
                                            <p:cond delay="0"/>
                                          </p:stCondLst>
                                        </p:cTn>
                                        <p:tgtEl>
                                          <p:spTgt spid="93186">
                                            <p:txEl>
                                              <p:pRg st="4" end="4"/>
                                            </p:txEl>
                                          </p:spTgt>
                                        </p:tgtEl>
                                        <p:attrNameLst>
                                          <p:attrName>style.visibility</p:attrName>
                                        </p:attrNameLst>
                                      </p:cBhvr>
                                      <p:to>
                                        <p:strVal val="visible"/>
                                      </p:to>
                                    </p:set>
                                    <p:animEffect transition="in" filter="wheel(1)">
                                      <p:cBhvr>
                                        <p:cTn id="19" dur="500"/>
                                        <p:tgtEl>
                                          <p:spTgt spid="93186">
                                            <p:txEl>
                                              <p:pRg st="4" end="4"/>
                                            </p:txEl>
                                          </p:spTgt>
                                        </p:tgtEl>
                                      </p:cBhvr>
                                    </p:animEffect>
                                  </p:childTnLst>
                                </p:cTn>
                              </p:par>
                            </p:childTnLst>
                          </p:cTn>
                        </p:par>
                        <p:par>
                          <p:cTn id="20" fill="hold">
                            <p:stCondLst>
                              <p:cond delay="2000"/>
                            </p:stCondLst>
                            <p:childTnLst>
                              <p:par>
                                <p:cTn id="21" presetID="21" presetClass="entr" presetSubtype="1" fill="hold" grpId="0" nodeType="afterEffect">
                                  <p:stCondLst>
                                    <p:cond delay="0"/>
                                  </p:stCondLst>
                                  <p:childTnLst>
                                    <p:set>
                                      <p:cBhvr>
                                        <p:cTn id="22" dur="1" fill="hold">
                                          <p:stCondLst>
                                            <p:cond delay="0"/>
                                          </p:stCondLst>
                                        </p:cTn>
                                        <p:tgtEl>
                                          <p:spTgt spid="93186">
                                            <p:txEl>
                                              <p:pRg st="5" end="5"/>
                                            </p:txEl>
                                          </p:spTgt>
                                        </p:tgtEl>
                                        <p:attrNameLst>
                                          <p:attrName>style.visibility</p:attrName>
                                        </p:attrNameLst>
                                      </p:cBhvr>
                                      <p:to>
                                        <p:strVal val="visible"/>
                                      </p:to>
                                    </p:set>
                                    <p:animEffect transition="in" filter="wheel(1)">
                                      <p:cBhvr>
                                        <p:cTn id="23" dur="500"/>
                                        <p:tgtEl>
                                          <p:spTgt spid="9318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6"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95234" name="Rectangle 3"/>
          <p:cNvSpPr>
            <a:spLocks noGrp="1" noChangeArrowheads="1"/>
          </p:cNvSpPr>
          <p:nvPr>
            <p:ph idx="1"/>
          </p:nvPr>
        </p:nvSpPr>
        <p:spPr>
          <a:xfrm>
            <a:off x="0" y="260648"/>
            <a:ext cx="9036496" cy="5789315"/>
          </a:xfrm>
        </p:spPr>
        <p:txBody>
          <a:bodyPr/>
          <a:lstStyle/>
          <a:p>
            <a:pPr algn="l" rtl="0" eaLnBrk="1" hangingPunct="1">
              <a:buFontTx/>
              <a:buNone/>
            </a:pPr>
            <a:r>
              <a:rPr lang="en-US" altLang="ar-IQ" sz="2800" b="1" i="1" u="sng" dirty="0" smtClean="0">
                <a:solidFill>
                  <a:srgbClr val="A10B8C"/>
                </a:solidFill>
              </a:rPr>
              <a:t>Biochemical function:</a:t>
            </a:r>
          </a:p>
          <a:p>
            <a:pPr algn="l" rtl="0" eaLnBrk="1" hangingPunct="1">
              <a:buFontTx/>
              <a:buNone/>
            </a:pPr>
            <a:r>
              <a:rPr lang="en-US" altLang="ar-IQ" sz="2400" b="1" dirty="0" smtClean="0">
                <a:solidFill>
                  <a:srgbClr val="A10B8C"/>
                </a:solidFill>
              </a:rPr>
              <a:t>  </a:t>
            </a:r>
            <a:r>
              <a:rPr lang="en-US" altLang="ar-IQ" sz="2400" b="1" i="1" dirty="0" smtClean="0">
                <a:solidFill>
                  <a:srgbClr val="A10B8C"/>
                </a:solidFill>
              </a:rPr>
              <a:t>Biotin is a coenzyme for carboxylase enzymes and serve as </a:t>
            </a:r>
          </a:p>
          <a:p>
            <a:pPr algn="l" rtl="0" eaLnBrk="1" hangingPunct="1">
              <a:buFontTx/>
              <a:buNone/>
            </a:pPr>
            <a:r>
              <a:rPr lang="en-US" altLang="ar-IQ" sz="2400" b="1" i="1" dirty="0" smtClean="0">
                <a:solidFill>
                  <a:srgbClr val="A10B8C"/>
                </a:solidFill>
              </a:rPr>
              <a:t>carrier of activated carboxyl group as </a:t>
            </a:r>
            <a:r>
              <a:rPr lang="en-US" altLang="ar-IQ" sz="2400" b="1" i="1" dirty="0" err="1" smtClean="0">
                <a:solidFill>
                  <a:srgbClr val="A10B8C"/>
                </a:solidFill>
              </a:rPr>
              <a:t>acetylCoA</a:t>
            </a:r>
            <a:r>
              <a:rPr lang="en-US" altLang="ar-IQ" sz="2400" b="1" i="1" dirty="0" smtClean="0">
                <a:solidFill>
                  <a:srgbClr val="A10B8C"/>
                </a:solidFill>
              </a:rPr>
              <a:t> </a:t>
            </a:r>
          </a:p>
          <a:p>
            <a:pPr algn="l" rtl="0" eaLnBrk="1" hangingPunct="1">
              <a:buFontTx/>
              <a:buNone/>
            </a:pPr>
            <a:r>
              <a:rPr lang="en-US" altLang="ar-IQ" sz="2400" b="1" i="1" dirty="0" smtClean="0">
                <a:solidFill>
                  <a:srgbClr val="A10B8C"/>
                </a:solidFill>
              </a:rPr>
              <a:t>carboxylase</a:t>
            </a:r>
            <a:r>
              <a:rPr lang="en-US" altLang="ar-IQ" sz="2400" b="1" dirty="0" smtClean="0">
                <a:solidFill>
                  <a:srgbClr val="A10B8C"/>
                </a:solidFill>
              </a:rPr>
              <a:t>.</a:t>
            </a:r>
          </a:p>
        </p:txBody>
      </p:sp>
      <p:sp>
        <p:nvSpPr>
          <p:cNvPr id="93187" name="عنصر نائب لرقم الشريحة 4"/>
          <p:cNvSpPr>
            <a:spLocks noGrp="1"/>
          </p:cNvSpPr>
          <p:nvPr>
            <p:ph type="sldNum" sz="quarter" idx="12"/>
          </p:nvPr>
        </p:nvSpPr>
        <p:spPr/>
        <p:txBody>
          <a:bodyPr/>
          <a:lstStyle/>
          <a:p>
            <a:pPr>
              <a:defRPr/>
            </a:pPr>
            <a:fld id="{EFCEA168-8249-4A13-9EB4-D2BB369A6991}" type="slidenum">
              <a:rPr lang="ar-SA">
                <a:solidFill>
                  <a:srgbClr val="D4D2D0">
                    <a:shade val="50000"/>
                  </a:srgbClr>
                </a:solidFill>
              </a:rPr>
              <a:pPr>
                <a:defRPr/>
              </a:pPr>
              <a:t>98</a:t>
            </a:fld>
            <a:endParaRPr lang="en-US">
              <a:solidFill>
                <a:srgbClr val="D4D2D0">
                  <a:shade val="50000"/>
                </a:srgbClr>
              </a:solidFill>
            </a:endParaRPr>
          </a:p>
        </p:txBody>
      </p:sp>
      <p:sp>
        <p:nvSpPr>
          <p:cNvPr id="2" name="Rectangle 1"/>
          <p:cNvSpPr/>
          <p:nvPr/>
        </p:nvSpPr>
        <p:spPr>
          <a:xfrm>
            <a:off x="0" y="3068960"/>
            <a:ext cx="8964488" cy="3527119"/>
          </a:xfrm>
          <a:prstGeom prst="rect">
            <a:avLst/>
          </a:prstGeom>
        </p:spPr>
        <p:txBody>
          <a:bodyPr wrap="square">
            <a:spAutoFit/>
          </a:bodyPr>
          <a:lstStyle/>
          <a:p>
            <a:pPr algn="l" rtl="0">
              <a:lnSpc>
                <a:spcPct val="90000"/>
              </a:lnSpc>
            </a:pPr>
            <a:r>
              <a:rPr lang="en-US" altLang="ar-IQ" sz="3200" b="1" i="1" u="sng" dirty="0">
                <a:solidFill>
                  <a:srgbClr val="7030A0"/>
                </a:solidFill>
              </a:rPr>
              <a:t>Deficiency:</a:t>
            </a:r>
          </a:p>
          <a:p>
            <a:pPr algn="l" rtl="0">
              <a:lnSpc>
                <a:spcPct val="90000"/>
              </a:lnSpc>
            </a:pPr>
            <a:r>
              <a:rPr lang="en-US" altLang="ar-IQ" sz="2400" b="1" dirty="0">
                <a:solidFill>
                  <a:srgbClr val="A10B8C"/>
                </a:solidFill>
              </a:rPr>
              <a:t>    </a:t>
            </a:r>
            <a:r>
              <a:rPr lang="en-US" altLang="ar-IQ" sz="2400" b="1" i="1" dirty="0">
                <a:solidFill>
                  <a:srgbClr val="A10B8C"/>
                </a:solidFill>
              </a:rPr>
              <a:t>Rare except among people maintained for many months </a:t>
            </a:r>
            <a:endParaRPr lang="en-US" altLang="ar-IQ" sz="2400" b="1" i="1" dirty="0" smtClean="0">
              <a:solidFill>
                <a:srgbClr val="A10B8C"/>
              </a:solidFill>
            </a:endParaRPr>
          </a:p>
          <a:p>
            <a:pPr algn="l" rtl="0">
              <a:lnSpc>
                <a:spcPct val="90000"/>
              </a:lnSpc>
            </a:pPr>
            <a:endParaRPr lang="en-US" altLang="ar-IQ" sz="2400" b="1" i="1" dirty="0" smtClean="0">
              <a:solidFill>
                <a:srgbClr val="A10B8C"/>
              </a:solidFill>
            </a:endParaRPr>
          </a:p>
          <a:p>
            <a:pPr algn="l" rtl="0">
              <a:lnSpc>
                <a:spcPct val="90000"/>
              </a:lnSpc>
            </a:pPr>
            <a:r>
              <a:rPr lang="en-US" altLang="ar-IQ" sz="2400" b="1" i="1" dirty="0" smtClean="0">
                <a:solidFill>
                  <a:srgbClr val="A10B8C"/>
                </a:solidFill>
              </a:rPr>
              <a:t>on </a:t>
            </a:r>
            <a:r>
              <a:rPr lang="en-US" altLang="ar-IQ" sz="2400" b="1" i="1" dirty="0">
                <a:solidFill>
                  <a:srgbClr val="A10B8C"/>
                </a:solidFill>
              </a:rPr>
              <a:t>parenteral nutrition and a very small number who eat </a:t>
            </a:r>
            <a:endParaRPr lang="en-US" altLang="ar-IQ" sz="2400" b="1" i="1" dirty="0" smtClean="0">
              <a:solidFill>
                <a:srgbClr val="A10B8C"/>
              </a:solidFill>
            </a:endParaRPr>
          </a:p>
          <a:p>
            <a:pPr algn="l" rtl="0">
              <a:lnSpc>
                <a:spcPct val="90000"/>
              </a:lnSpc>
            </a:pPr>
            <a:endParaRPr lang="en-US" altLang="ar-IQ" sz="2400" b="1" i="1" dirty="0" smtClean="0">
              <a:solidFill>
                <a:srgbClr val="A10B8C"/>
              </a:solidFill>
            </a:endParaRPr>
          </a:p>
          <a:p>
            <a:pPr algn="l" rtl="0">
              <a:lnSpc>
                <a:spcPct val="90000"/>
              </a:lnSpc>
            </a:pPr>
            <a:r>
              <a:rPr lang="en-US" altLang="ar-IQ" sz="2400" b="1" i="1" dirty="0" smtClean="0">
                <a:solidFill>
                  <a:srgbClr val="A10B8C"/>
                </a:solidFill>
              </a:rPr>
              <a:t>abnormally </a:t>
            </a:r>
            <a:r>
              <a:rPr lang="en-US" altLang="ar-IQ" sz="2400" b="1" i="1" dirty="0">
                <a:solidFill>
                  <a:srgbClr val="A10B8C"/>
                </a:solidFill>
              </a:rPr>
              <a:t>large amount of uncooked eggs white, which </a:t>
            </a:r>
            <a:endParaRPr lang="en-US" altLang="ar-IQ" sz="2400" b="1" i="1" dirty="0" smtClean="0">
              <a:solidFill>
                <a:srgbClr val="A10B8C"/>
              </a:solidFill>
            </a:endParaRPr>
          </a:p>
          <a:p>
            <a:pPr algn="l" rtl="0">
              <a:lnSpc>
                <a:spcPct val="90000"/>
              </a:lnSpc>
            </a:pPr>
            <a:endParaRPr lang="en-US" altLang="ar-IQ" sz="2400" b="1" i="1" dirty="0" smtClean="0">
              <a:solidFill>
                <a:srgbClr val="A10B8C"/>
              </a:solidFill>
            </a:endParaRPr>
          </a:p>
          <a:p>
            <a:pPr algn="l" rtl="0">
              <a:lnSpc>
                <a:spcPct val="90000"/>
              </a:lnSpc>
            </a:pPr>
            <a:r>
              <a:rPr lang="en-US" altLang="ar-IQ" sz="2400" b="1" i="1" dirty="0" smtClean="0">
                <a:solidFill>
                  <a:srgbClr val="A10B8C"/>
                </a:solidFill>
              </a:rPr>
              <a:t>contains </a:t>
            </a:r>
            <a:r>
              <a:rPr lang="en-US" altLang="ar-IQ" sz="2400" b="1" i="1" dirty="0">
                <a:solidFill>
                  <a:srgbClr val="A10B8C"/>
                </a:solidFill>
              </a:rPr>
              <a:t>avidin, a protein that binds biotin and renders it </a:t>
            </a:r>
            <a:endParaRPr lang="en-US" altLang="ar-IQ" sz="2400" b="1" i="1" dirty="0" smtClean="0">
              <a:solidFill>
                <a:srgbClr val="A10B8C"/>
              </a:solidFill>
            </a:endParaRPr>
          </a:p>
          <a:p>
            <a:pPr algn="l" rtl="0">
              <a:lnSpc>
                <a:spcPct val="90000"/>
              </a:lnSpc>
            </a:pPr>
            <a:endParaRPr lang="en-US" altLang="ar-IQ" sz="2400" b="1" i="1" dirty="0" smtClean="0">
              <a:solidFill>
                <a:srgbClr val="A10B8C"/>
              </a:solidFill>
            </a:endParaRPr>
          </a:p>
          <a:p>
            <a:pPr algn="l" rtl="0">
              <a:lnSpc>
                <a:spcPct val="90000"/>
              </a:lnSpc>
            </a:pPr>
            <a:r>
              <a:rPr lang="en-US" altLang="ar-IQ" sz="2400" b="1" i="1" dirty="0" smtClean="0">
                <a:solidFill>
                  <a:srgbClr val="A10B8C"/>
                </a:solidFill>
              </a:rPr>
              <a:t>unavailable </a:t>
            </a:r>
            <a:r>
              <a:rPr lang="en-US" altLang="ar-IQ" sz="2400" b="1" i="1" dirty="0">
                <a:solidFill>
                  <a:srgbClr val="A10B8C"/>
                </a:solidFill>
              </a:rPr>
              <a:t>for absorption</a:t>
            </a:r>
            <a:r>
              <a:rPr lang="en-US" altLang="ar-IQ" sz="2400" i="1" dirty="0"/>
              <a:t>.</a:t>
            </a:r>
          </a:p>
        </p:txBody>
      </p:sp>
    </p:spTree>
    <p:extLst>
      <p:ext uri="{BB962C8B-B14F-4D97-AF65-F5344CB8AC3E}">
        <p14:creationId xmlns="" xmlns:p14="http://schemas.microsoft.com/office/powerpoint/2010/main" val="15248859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5234">
                                            <p:txEl>
                                              <p:pRg st="0" end="0"/>
                                            </p:txEl>
                                          </p:spTgt>
                                        </p:tgtEl>
                                        <p:attrNameLst>
                                          <p:attrName>style.visibility</p:attrName>
                                        </p:attrNameLst>
                                      </p:cBhvr>
                                      <p:to>
                                        <p:strVal val="visible"/>
                                      </p:to>
                                    </p:set>
                                    <p:animEffect transition="in" filter="wheel(1)">
                                      <p:cBhvr>
                                        <p:cTn id="7" dur="500"/>
                                        <p:tgtEl>
                                          <p:spTgt spid="95234">
                                            <p:txEl>
                                              <p:pRg st="0" end="0"/>
                                            </p:txEl>
                                          </p:spTgt>
                                        </p:tgtEl>
                                      </p:cBhvr>
                                    </p:animEffect>
                                  </p:childTnLst>
                                </p:cTn>
                              </p:par>
                            </p:childTnLst>
                          </p:cTn>
                        </p:par>
                        <p:par>
                          <p:cTn id="8" fill="hold" nodeType="afterGroup">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95234">
                                            <p:txEl>
                                              <p:pRg st="1" end="1"/>
                                            </p:txEl>
                                          </p:spTgt>
                                        </p:tgtEl>
                                        <p:attrNameLst>
                                          <p:attrName>style.visibility</p:attrName>
                                        </p:attrNameLst>
                                      </p:cBhvr>
                                      <p:to>
                                        <p:strVal val="visible"/>
                                      </p:to>
                                    </p:set>
                                    <p:animEffect transition="in" filter="wheel(1)">
                                      <p:cBhvr>
                                        <p:cTn id="11" dur="500"/>
                                        <p:tgtEl>
                                          <p:spTgt spid="95234">
                                            <p:txEl>
                                              <p:pRg st="1" end="1"/>
                                            </p:txEl>
                                          </p:spTgt>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95234">
                                            <p:txEl>
                                              <p:pRg st="2" end="2"/>
                                            </p:txEl>
                                          </p:spTgt>
                                        </p:tgtEl>
                                        <p:attrNameLst>
                                          <p:attrName>style.visibility</p:attrName>
                                        </p:attrNameLst>
                                      </p:cBhvr>
                                      <p:to>
                                        <p:strVal val="visible"/>
                                      </p:to>
                                    </p:set>
                                    <p:animEffect transition="in" filter="wheel(1)">
                                      <p:cBhvr>
                                        <p:cTn id="15" dur="500"/>
                                        <p:tgtEl>
                                          <p:spTgt spid="95234">
                                            <p:txEl>
                                              <p:pRg st="2" end="2"/>
                                            </p:txEl>
                                          </p:spTgt>
                                        </p:tgtEl>
                                      </p:cBhvr>
                                    </p:animEffect>
                                  </p:childTnLst>
                                </p:cTn>
                              </p:par>
                            </p:childTnLst>
                          </p:cTn>
                        </p:par>
                        <p:par>
                          <p:cTn id="16" fill="hold">
                            <p:stCondLst>
                              <p:cond delay="1500"/>
                            </p:stCondLst>
                            <p:childTnLst>
                              <p:par>
                                <p:cTn id="17" presetID="21" presetClass="entr" presetSubtype="1" fill="hold" grpId="0" nodeType="afterEffect">
                                  <p:stCondLst>
                                    <p:cond delay="0"/>
                                  </p:stCondLst>
                                  <p:childTnLst>
                                    <p:set>
                                      <p:cBhvr>
                                        <p:cTn id="18" dur="1" fill="hold">
                                          <p:stCondLst>
                                            <p:cond delay="0"/>
                                          </p:stCondLst>
                                        </p:cTn>
                                        <p:tgtEl>
                                          <p:spTgt spid="95234">
                                            <p:txEl>
                                              <p:pRg st="3" end="3"/>
                                            </p:txEl>
                                          </p:spTgt>
                                        </p:tgtEl>
                                        <p:attrNameLst>
                                          <p:attrName>style.visibility</p:attrName>
                                        </p:attrNameLst>
                                      </p:cBhvr>
                                      <p:to>
                                        <p:strVal val="visible"/>
                                      </p:to>
                                    </p:set>
                                    <p:animEffect transition="in" filter="wheel(1)">
                                      <p:cBhvr>
                                        <p:cTn id="19" dur="500"/>
                                        <p:tgtEl>
                                          <p:spTgt spid="9523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914400" y="765175"/>
            <a:ext cx="8229600" cy="14157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rtl="0" fontAlgn="base">
              <a:spcBef>
                <a:spcPct val="0"/>
              </a:spcBef>
              <a:spcAft>
                <a:spcPct val="0"/>
              </a:spcAft>
            </a:pPr>
            <a:r>
              <a:rPr lang="en-US" altLang="zh-CN" sz="3200" b="1" dirty="0" smtClean="0">
                <a:solidFill>
                  <a:srgbClr val="0000CC"/>
                </a:solidFill>
              </a:rPr>
              <a:t>                   </a:t>
            </a:r>
            <a:r>
              <a:rPr lang="en-US" altLang="zh-CN" sz="3600" b="1" i="1" u="sng" dirty="0" smtClean="0">
                <a:solidFill>
                  <a:srgbClr val="0000CC"/>
                </a:solidFill>
              </a:rPr>
              <a:t>Folic acid </a:t>
            </a:r>
          </a:p>
          <a:p>
            <a:pPr algn="l" rtl="0" fontAlgn="base">
              <a:spcBef>
                <a:spcPct val="0"/>
              </a:spcBef>
              <a:spcAft>
                <a:spcPct val="0"/>
              </a:spcAft>
            </a:pPr>
            <a:r>
              <a:rPr kumimoji="1" lang="en-US" altLang="zh-CN" b="1" i="1" dirty="0" smtClean="0">
                <a:solidFill>
                  <a:srgbClr val="000000"/>
                </a:solidFill>
              </a:rPr>
              <a:t>                                               </a:t>
            </a:r>
            <a:endParaRPr lang="en-US" altLang="zh-CN" sz="3200" b="1" i="1" dirty="0" smtClean="0">
              <a:solidFill>
                <a:srgbClr val="0000CC"/>
              </a:solidFill>
            </a:endParaRPr>
          </a:p>
          <a:p>
            <a:pPr algn="l" rtl="0" fontAlgn="base">
              <a:spcBef>
                <a:spcPct val="0"/>
              </a:spcBef>
              <a:spcAft>
                <a:spcPct val="0"/>
              </a:spcAft>
            </a:pPr>
            <a:r>
              <a:rPr lang="en-US" altLang="zh-CN" sz="3200" b="1" i="1" dirty="0" smtClean="0">
                <a:solidFill>
                  <a:srgbClr val="FDFED6"/>
                </a:solidFill>
              </a:rPr>
              <a:t>              </a:t>
            </a:r>
          </a:p>
        </p:txBody>
      </p:sp>
      <p:sp>
        <p:nvSpPr>
          <p:cNvPr id="57347" name="Rectangle 3"/>
          <p:cNvSpPr>
            <a:spLocks noChangeArrowheads="1"/>
          </p:cNvSpPr>
          <p:nvPr/>
        </p:nvSpPr>
        <p:spPr bwMode="auto">
          <a:xfrm>
            <a:off x="1020837" y="1473061"/>
            <a:ext cx="5868466" cy="5355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defRPr kumimoji="1" sz="2400">
                <a:solidFill>
                  <a:schemeClr val="tx1"/>
                </a:solidFill>
                <a:latin typeface="Times New Roman" pitchFamily="18" charset="0"/>
                <a:ea typeface="SimSun" pitchFamily="2" charset="-122"/>
              </a:defRPr>
            </a:lvl1pPr>
            <a:lvl2pPr>
              <a:defRPr kumimoji="1" sz="2400">
                <a:solidFill>
                  <a:schemeClr val="tx1"/>
                </a:solidFill>
                <a:latin typeface="Times New Roman" pitchFamily="18" charset="0"/>
                <a:ea typeface="SimSun" pitchFamily="2" charset="-122"/>
              </a:defRPr>
            </a:lvl2pPr>
            <a:lvl3pPr>
              <a:defRPr kumimoji="1" sz="2400">
                <a:solidFill>
                  <a:schemeClr val="tx1"/>
                </a:solidFill>
                <a:latin typeface="Times New Roman" pitchFamily="18" charset="0"/>
                <a:ea typeface="SimSun" pitchFamily="2" charset="-122"/>
              </a:defRPr>
            </a:lvl3pPr>
            <a:lvl4pPr>
              <a:defRPr kumimoji="1" sz="2400">
                <a:solidFill>
                  <a:schemeClr val="tx1"/>
                </a:solidFill>
                <a:latin typeface="Times New Roman" pitchFamily="18" charset="0"/>
                <a:ea typeface="SimSun" pitchFamily="2" charset="-122"/>
              </a:defRPr>
            </a:lvl4pPr>
            <a:lvl5pPr>
              <a:defRPr kumimoji="1" sz="2400">
                <a:solidFill>
                  <a:schemeClr val="tx1"/>
                </a:solidFill>
                <a:latin typeface="Times New Roman" pitchFamily="18" charset="0"/>
                <a:ea typeface="SimSun" pitchFamily="2" charset="-122"/>
              </a:defRPr>
            </a:lvl5pPr>
            <a:lvl6pPr algn="l" rtl="0" fontAlgn="base">
              <a:spcBef>
                <a:spcPct val="0"/>
              </a:spcBef>
              <a:spcAft>
                <a:spcPct val="0"/>
              </a:spcAft>
              <a:defRPr kumimoji="1" sz="2400">
                <a:solidFill>
                  <a:schemeClr val="tx1"/>
                </a:solidFill>
                <a:latin typeface="Times New Roman" pitchFamily="18" charset="0"/>
                <a:ea typeface="SimSun" pitchFamily="2" charset="-122"/>
              </a:defRPr>
            </a:lvl6pPr>
            <a:lvl7pPr algn="l" rtl="0" fontAlgn="base">
              <a:spcBef>
                <a:spcPct val="0"/>
              </a:spcBef>
              <a:spcAft>
                <a:spcPct val="0"/>
              </a:spcAft>
              <a:defRPr kumimoji="1" sz="2400">
                <a:solidFill>
                  <a:schemeClr val="tx1"/>
                </a:solidFill>
                <a:latin typeface="Times New Roman" pitchFamily="18" charset="0"/>
                <a:ea typeface="SimSun" pitchFamily="2" charset="-122"/>
              </a:defRPr>
            </a:lvl7pPr>
            <a:lvl8pPr algn="l" rtl="0" fontAlgn="base">
              <a:spcBef>
                <a:spcPct val="0"/>
              </a:spcBef>
              <a:spcAft>
                <a:spcPct val="0"/>
              </a:spcAft>
              <a:defRPr kumimoji="1" sz="2400">
                <a:solidFill>
                  <a:schemeClr val="tx1"/>
                </a:solidFill>
                <a:latin typeface="Times New Roman" pitchFamily="18" charset="0"/>
                <a:ea typeface="SimSun" pitchFamily="2" charset="-122"/>
              </a:defRPr>
            </a:lvl8pPr>
            <a:lvl9pPr algn="l" rtl="0" fontAlgn="base">
              <a:spcBef>
                <a:spcPct val="0"/>
              </a:spcBef>
              <a:spcAft>
                <a:spcPct val="0"/>
              </a:spcAft>
              <a:defRPr kumimoji="1" sz="2400">
                <a:solidFill>
                  <a:schemeClr val="tx1"/>
                </a:solidFill>
                <a:latin typeface="Times New Roman" pitchFamily="18" charset="0"/>
                <a:ea typeface="SimSun" pitchFamily="2" charset="-122"/>
              </a:defRPr>
            </a:lvl9pPr>
          </a:lstStyle>
          <a:p>
            <a:pPr algn="l" rtl="0" fontAlgn="base">
              <a:lnSpc>
                <a:spcPct val="90000"/>
              </a:lnSpc>
              <a:spcBef>
                <a:spcPct val="20000"/>
              </a:spcBef>
              <a:spcAft>
                <a:spcPct val="0"/>
              </a:spcAft>
              <a:buClr>
                <a:srgbClr val="330066"/>
              </a:buClr>
              <a:buSzPct val="75000"/>
              <a:buFont typeface="Wingdings" pitchFamily="2" charset="2"/>
              <a:buNone/>
            </a:pPr>
            <a:r>
              <a:rPr lang="en-US" altLang="zh-CN" sz="3200" b="1" i="1" u="sng" dirty="0" smtClean="0">
                <a:solidFill>
                  <a:srgbClr val="333399"/>
                </a:solidFill>
              </a:rPr>
              <a:t>Chemical nature and properties</a:t>
            </a:r>
            <a:r>
              <a:rPr lang="en-US" altLang="zh-CN" sz="3200" b="1" i="1" u="sng" dirty="0" smtClean="0">
                <a:solidFill>
                  <a:srgbClr val="FF3300"/>
                </a:solidFill>
              </a:rPr>
              <a:t> </a:t>
            </a:r>
          </a:p>
        </p:txBody>
      </p:sp>
      <p:sp>
        <p:nvSpPr>
          <p:cNvPr id="57350" name="Rectangle 6"/>
          <p:cNvSpPr>
            <a:spLocks noChangeArrowheads="1"/>
          </p:cNvSpPr>
          <p:nvPr/>
        </p:nvSpPr>
        <p:spPr bwMode="auto">
          <a:xfrm>
            <a:off x="1020837" y="2176463"/>
            <a:ext cx="7367587" cy="16866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marL="609600" indent="-609600">
              <a:defRPr kumimoji="1" sz="2400">
                <a:solidFill>
                  <a:schemeClr val="tx1"/>
                </a:solidFill>
                <a:latin typeface="Times New Roman" pitchFamily="18" charset="0"/>
                <a:ea typeface="SimSun" pitchFamily="2" charset="-122"/>
              </a:defRPr>
            </a:lvl1pPr>
            <a:lvl2pPr>
              <a:defRPr kumimoji="1" sz="2400">
                <a:solidFill>
                  <a:schemeClr val="tx1"/>
                </a:solidFill>
                <a:latin typeface="Times New Roman" pitchFamily="18" charset="0"/>
                <a:ea typeface="SimSun" pitchFamily="2" charset="-122"/>
              </a:defRPr>
            </a:lvl2pPr>
            <a:lvl3pPr>
              <a:defRPr kumimoji="1" sz="2400">
                <a:solidFill>
                  <a:schemeClr val="tx1"/>
                </a:solidFill>
                <a:latin typeface="Times New Roman" pitchFamily="18" charset="0"/>
                <a:ea typeface="SimSun" pitchFamily="2" charset="-122"/>
              </a:defRPr>
            </a:lvl3pPr>
            <a:lvl4pPr>
              <a:defRPr kumimoji="1" sz="2400">
                <a:solidFill>
                  <a:schemeClr val="tx1"/>
                </a:solidFill>
                <a:latin typeface="Times New Roman" pitchFamily="18" charset="0"/>
                <a:ea typeface="SimSun" pitchFamily="2" charset="-122"/>
              </a:defRPr>
            </a:lvl4pPr>
            <a:lvl5pPr>
              <a:defRPr kumimoji="1" sz="2400">
                <a:solidFill>
                  <a:schemeClr val="tx1"/>
                </a:solidFill>
                <a:latin typeface="Times New Roman" pitchFamily="18" charset="0"/>
                <a:ea typeface="SimSun" pitchFamily="2" charset="-122"/>
              </a:defRPr>
            </a:lvl5pPr>
            <a:lvl6pPr algn="l" rtl="0" fontAlgn="base">
              <a:spcBef>
                <a:spcPct val="0"/>
              </a:spcBef>
              <a:spcAft>
                <a:spcPct val="0"/>
              </a:spcAft>
              <a:defRPr kumimoji="1" sz="2400">
                <a:solidFill>
                  <a:schemeClr val="tx1"/>
                </a:solidFill>
                <a:latin typeface="Times New Roman" pitchFamily="18" charset="0"/>
                <a:ea typeface="SimSun" pitchFamily="2" charset="-122"/>
              </a:defRPr>
            </a:lvl6pPr>
            <a:lvl7pPr algn="l" rtl="0" fontAlgn="base">
              <a:spcBef>
                <a:spcPct val="0"/>
              </a:spcBef>
              <a:spcAft>
                <a:spcPct val="0"/>
              </a:spcAft>
              <a:defRPr kumimoji="1" sz="2400">
                <a:solidFill>
                  <a:schemeClr val="tx1"/>
                </a:solidFill>
                <a:latin typeface="Times New Roman" pitchFamily="18" charset="0"/>
                <a:ea typeface="SimSun" pitchFamily="2" charset="-122"/>
              </a:defRPr>
            </a:lvl7pPr>
            <a:lvl8pPr algn="l" rtl="0" fontAlgn="base">
              <a:spcBef>
                <a:spcPct val="0"/>
              </a:spcBef>
              <a:spcAft>
                <a:spcPct val="0"/>
              </a:spcAft>
              <a:defRPr kumimoji="1" sz="2400">
                <a:solidFill>
                  <a:schemeClr val="tx1"/>
                </a:solidFill>
                <a:latin typeface="Times New Roman" pitchFamily="18" charset="0"/>
                <a:ea typeface="SimSun" pitchFamily="2" charset="-122"/>
              </a:defRPr>
            </a:lvl8pPr>
            <a:lvl9pPr algn="l" rtl="0" fontAlgn="base">
              <a:spcBef>
                <a:spcPct val="0"/>
              </a:spcBef>
              <a:spcAft>
                <a:spcPct val="0"/>
              </a:spcAft>
              <a:defRPr kumimoji="1" sz="2400">
                <a:solidFill>
                  <a:schemeClr val="tx1"/>
                </a:solidFill>
                <a:latin typeface="Times New Roman" pitchFamily="18" charset="0"/>
                <a:ea typeface="SimSun" pitchFamily="2" charset="-122"/>
              </a:defRPr>
            </a:lvl9pPr>
          </a:lstStyle>
          <a:p>
            <a:pPr algn="l" rtl="0" fontAlgn="base">
              <a:lnSpc>
                <a:spcPct val="110000"/>
              </a:lnSpc>
              <a:spcBef>
                <a:spcPct val="20000"/>
              </a:spcBef>
              <a:spcAft>
                <a:spcPct val="0"/>
              </a:spcAft>
              <a:buClr>
                <a:srgbClr val="330066"/>
              </a:buClr>
              <a:buSzPct val="75000"/>
              <a:buFont typeface="Wingdings" pitchFamily="2" charset="2"/>
              <a:buNone/>
            </a:pPr>
            <a:endParaRPr lang="en-US" altLang="zh-CN" sz="2800" b="1" dirty="0" smtClean="0">
              <a:solidFill>
                <a:srgbClr val="000000"/>
              </a:solidFill>
              <a:ea typeface="华文楷体" pitchFamily="2" charset="-122"/>
            </a:endParaRPr>
          </a:p>
          <a:p>
            <a:pPr algn="l" rtl="0" fontAlgn="base">
              <a:lnSpc>
                <a:spcPct val="110000"/>
              </a:lnSpc>
              <a:spcBef>
                <a:spcPct val="20000"/>
              </a:spcBef>
              <a:spcAft>
                <a:spcPct val="0"/>
              </a:spcAft>
              <a:buClr>
                <a:srgbClr val="330066"/>
              </a:buClr>
              <a:buSzPct val="75000"/>
              <a:buFont typeface="Wingdings" pitchFamily="2" charset="2"/>
              <a:buNone/>
            </a:pPr>
            <a:r>
              <a:rPr lang="en-US" altLang="zh-CN" sz="2800" b="1" dirty="0" smtClean="0">
                <a:solidFill>
                  <a:srgbClr val="9966FF"/>
                </a:solidFill>
                <a:ea typeface="华文楷体" pitchFamily="2" charset="-122"/>
              </a:rPr>
              <a:t>﹡</a:t>
            </a:r>
            <a:r>
              <a:rPr lang="en-US" altLang="zh-CN" sz="2800" b="1" i="1" dirty="0" smtClean="0">
                <a:solidFill>
                  <a:srgbClr val="9966FF"/>
                </a:solidFill>
                <a:ea typeface="华文楷体" pitchFamily="2" charset="-122"/>
              </a:rPr>
              <a:t>F</a:t>
            </a:r>
            <a:r>
              <a:rPr lang="en-US" altLang="zh-CN" sz="2800" b="1" i="1" dirty="0" smtClean="0">
                <a:solidFill>
                  <a:srgbClr val="9966FF"/>
                </a:solidFill>
              </a:rPr>
              <a:t>olic acid: </a:t>
            </a:r>
            <a:r>
              <a:rPr kumimoji="0" lang="en-US" altLang="zh-CN" sz="2800" b="1" i="1" dirty="0" smtClean="0">
                <a:solidFill>
                  <a:srgbClr val="B40C9C"/>
                </a:solidFill>
                <a:latin typeface="Arial" pitchFamily="34" charset="0"/>
              </a:rPr>
              <a:t>Pteroylglutamic acid .</a:t>
            </a:r>
          </a:p>
          <a:p>
            <a:pPr algn="l" rtl="0" fontAlgn="base">
              <a:lnSpc>
                <a:spcPct val="110000"/>
              </a:lnSpc>
              <a:spcBef>
                <a:spcPct val="20000"/>
              </a:spcBef>
              <a:spcAft>
                <a:spcPct val="0"/>
              </a:spcAft>
              <a:buClr>
                <a:srgbClr val="330066"/>
              </a:buClr>
              <a:buSzPct val="75000"/>
              <a:buFont typeface="Wingdings" pitchFamily="2" charset="2"/>
              <a:buNone/>
            </a:pPr>
            <a:r>
              <a:rPr lang="en-US" altLang="zh-CN" sz="2800" b="1" i="1" dirty="0" smtClean="0">
                <a:solidFill>
                  <a:srgbClr val="9966FF"/>
                </a:solidFill>
                <a:ea typeface="华文楷体" pitchFamily="2" charset="-122"/>
              </a:rPr>
              <a:t>﹡Active form</a:t>
            </a:r>
            <a:r>
              <a:rPr lang="en-US" altLang="zh-CN" sz="2800" b="1" i="1" dirty="0" smtClean="0">
                <a:solidFill>
                  <a:srgbClr val="000000"/>
                </a:solidFill>
                <a:ea typeface="华文楷体" pitchFamily="2" charset="-122"/>
              </a:rPr>
              <a:t>: </a:t>
            </a:r>
            <a:r>
              <a:rPr lang="en-US" altLang="zh-CN" sz="2800" b="1" i="1" dirty="0" smtClean="0">
                <a:solidFill>
                  <a:srgbClr val="B40C9C"/>
                </a:solidFill>
                <a:ea typeface="华文楷体" pitchFamily="2" charset="-122"/>
              </a:rPr>
              <a:t>T</a:t>
            </a:r>
            <a:r>
              <a:rPr kumimoji="0" lang="en-US" altLang="zh-CN" sz="2800" b="1" i="1" dirty="0" smtClean="0">
                <a:solidFill>
                  <a:srgbClr val="B40C9C"/>
                </a:solidFill>
                <a:latin typeface="Arial" pitchFamily="34" charset="0"/>
              </a:rPr>
              <a:t>etrahydrofolate </a:t>
            </a:r>
            <a:r>
              <a:rPr lang="en-US" altLang="zh-CN" sz="2800" b="1" i="1" dirty="0" smtClean="0">
                <a:solidFill>
                  <a:srgbClr val="B40C9C"/>
                </a:solidFill>
                <a:ea typeface="华文楷体" pitchFamily="2" charset="-122"/>
              </a:rPr>
              <a:t>(FH</a:t>
            </a:r>
            <a:r>
              <a:rPr lang="en-US" altLang="zh-CN" sz="2800" b="1" i="1" baseline="-25000" dirty="0" smtClean="0">
                <a:solidFill>
                  <a:srgbClr val="B40C9C"/>
                </a:solidFill>
                <a:ea typeface="华文楷体" pitchFamily="2" charset="-122"/>
              </a:rPr>
              <a:t>4</a:t>
            </a:r>
            <a:r>
              <a:rPr lang="en-US" altLang="zh-CN" sz="2800" b="1" i="1" dirty="0" smtClean="0">
                <a:solidFill>
                  <a:srgbClr val="B40C9C"/>
                </a:solidFill>
                <a:ea typeface="华文楷体" pitchFamily="2" charset="-122"/>
              </a:rPr>
              <a:t>).</a:t>
            </a:r>
            <a:r>
              <a:rPr lang="en-US" altLang="zh-CN" sz="2800" b="1" i="1" dirty="0" smtClean="0">
                <a:solidFill>
                  <a:srgbClr val="B40C9C"/>
                </a:solidFill>
                <a:effectLst>
                  <a:outerShdw blurRad="38100" dist="38100" dir="2700000" algn="tl">
                    <a:srgbClr val="C0C0C0"/>
                  </a:outerShdw>
                </a:effectLst>
                <a:ea typeface="华文楷体" pitchFamily="2" charset="-122"/>
              </a:rPr>
              <a:t> </a:t>
            </a:r>
          </a:p>
        </p:txBody>
      </p:sp>
    </p:spTree>
    <p:extLst>
      <p:ext uri="{BB962C8B-B14F-4D97-AF65-F5344CB8AC3E}">
        <p14:creationId xmlns="" xmlns:p14="http://schemas.microsoft.com/office/powerpoint/2010/main" val="10372177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7347"/>
                                        </p:tgtEl>
                                        <p:attrNameLst>
                                          <p:attrName>style.visibility</p:attrName>
                                        </p:attrNameLst>
                                      </p:cBhvr>
                                      <p:to>
                                        <p:strVal val="visible"/>
                                      </p:to>
                                    </p:set>
                                    <p:anim calcmode="lin" valueType="num">
                                      <p:cBhvr additive="base">
                                        <p:cTn id="7" dur="500" fill="hold"/>
                                        <p:tgtEl>
                                          <p:spTgt spid="57347"/>
                                        </p:tgtEl>
                                        <p:attrNameLst>
                                          <p:attrName>ppt_x</p:attrName>
                                        </p:attrNameLst>
                                      </p:cBhvr>
                                      <p:tavLst>
                                        <p:tav tm="0">
                                          <p:val>
                                            <p:strVal val="#ppt_x"/>
                                          </p:val>
                                        </p:tav>
                                        <p:tav tm="100000">
                                          <p:val>
                                            <p:strVal val="#ppt_x"/>
                                          </p:val>
                                        </p:tav>
                                      </p:tavLst>
                                    </p:anim>
                                    <p:anim calcmode="lin" valueType="num">
                                      <p:cBhvr additive="base">
                                        <p:cTn id="8" dur="500" fill="hold"/>
                                        <p:tgtEl>
                                          <p:spTgt spid="57347"/>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57350"/>
                                        </p:tgtEl>
                                        <p:attrNameLst>
                                          <p:attrName>style.visibility</p:attrName>
                                        </p:attrNameLst>
                                      </p:cBhvr>
                                      <p:to>
                                        <p:strVal val="visible"/>
                                      </p:to>
                                    </p:set>
                                    <p:animEffect transition="in" filter="wipe(up)">
                                      <p:cBhvr>
                                        <p:cTn id="12" dur="500"/>
                                        <p:tgtEl>
                                          <p:spTgt spid="5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p:bldP spid="57350" grpId="0"/>
    </p:bldLst>
  </p:timing>
</p:sld>
</file>

<file path=ppt/theme/theme1.xml><?xml version="1.0" encoding="utf-8"?>
<a:theme xmlns:a="http://schemas.openxmlformats.org/drawingml/2006/main" name="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1" i="0" u="none" strike="noStrike" cap="none" normalizeH="0" baseline="0" smtClean="0">
            <a:ln>
              <a:noFill/>
            </a:ln>
            <a:solidFill>
              <a:schemeClr val="tx1"/>
            </a:solidFill>
            <a:effectLst/>
            <a:latin typeface="Arial" pitchFamily="34" charset="0"/>
            <a:ea typeface="SimSun"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1" i="0" u="none" strike="noStrike" cap="none" normalizeH="0" baseline="0" smtClean="0">
            <a:ln>
              <a:noFill/>
            </a:ln>
            <a:solidFill>
              <a:schemeClr val="tx1"/>
            </a:solidFill>
            <a:effectLst/>
            <a:latin typeface="Arial" pitchFamily="34" charset="0"/>
            <a:ea typeface="SimSun" pitchFamily="2" charset="-122"/>
          </a:defRPr>
        </a:defPPr>
      </a:lstStyle>
    </a:lnDef>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تقنية">
  <a:themeElements>
    <a:clrScheme name="تقنية">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تقنية">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تقنية">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1247</TotalTime>
  <Words>4864</Words>
  <Application>Microsoft Office PowerPoint</Application>
  <PresentationFormat>عرض على الشاشة (3:4)‏</PresentationFormat>
  <Paragraphs>1033</Paragraphs>
  <Slides>137</Slides>
  <Notes>1</Notes>
  <HiddenSlides>0</HiddenSlides>
  <MMClips>0</MMClips>
  <ScaleCrop>false</ScaleCrop>
  <HeadingPairs>
    <vt:vector size="6" baseType="variant">
      <vt:variant>
        <vt:lpstr>سمة</vt:lpstr>
      </vt:variant>
      <vt:variant>
        <vt:i4>2</vt:i4>
      </vt:variant>
      <vt:variant>
        <vt:lpstr>خوادم OLE مضمنة</vt:lpstr>
      </vt:variant>
      <vt:variant>
        <vt:i4>3</vt:i4>
      </vt:variant>
      <vt:variant>
        <vt:lpstr>عناوين الشرائح</vt:lpstr>
      </vt:variant>
      <vt:variant>
        <vt:i4>137</vt:i4>
      </vt:variant>
    </vt:vector>
  </HeadingPairs>
  <TitlesOfParts>
    <vt:vector size="142" baseType="lpstr">
      <vt:lpstr>Network</vt:lpstr>
      <vt:lpstr>1_تقنية</vt:lpstr>
      <vt:lpstr>Image</vt:lpstr>
      <vt:lpstr>ACD ChemSketch 2.0</vt:lpstr>
      <vt:lpstr>ChemSketch</vt:lpstr>
      <vt:lpstr>          Vitamins </vt:lpstr>
      <vt:lpstr>الشريحة 2</vt:lpstr>
      <vt:lpstr>الشريحة 3</vt:lpstr>
      <vt:lpstr>الشريحة 4</vt:lpstr>
      <vt:lpstr>الشريحة 5</vt:lpstr>
      <vt:lpstr>الشريحة 6</vt:lpstr>
      <vt:lpstr>       Vitamin  A </vt:lpstr>
      <vt:lpstr>الشريحة 8</vt:lpstr>
      <vt:lpstr>الشريحة 9</vt:lpstr>
      <vt:lpstr>الشريحة 10</vt:lpstr>
      <vt:lpstr>الشريحة 11</vt:lpstr>
      <vt:lpstr>الشريحة 12</vt:lpstr>
      <vt:lpstr>الشريحة 13</vt:lpstr>
      <vt:lpstr>الشريحة 14</vt:lpstr>
      <vt:lpstr>الشريحة 15</vt:lpstr>
      <vt:lpstr>Synthesis and decomposition of Rhodopsin                     and relation to retinal</vt:lpstr>
      <vt:lpstr>الشريحة 17</vt:lpstr>
      <vt:lpstr>الشريحة 18</vt:lpstr>
      <vt:lpstr>الشريحة 19</vt:lpstr>
      <vt:lpstr>الشريحة 20</vt:lpstr>
      <vt:lpstr>    Vitamin D   </vt:lpstr>
      <vt:lpstr>الشريحة 22</vt:lpstr>
      <vt:lpstr>الشريحة 23</vt:lpstr>
      <vt:lpstr>الشريحة 24</vt:lpstr>
      <vt:lpstr>الشريحة 25</vt:lpstr>
      <vt:lpstr>الشريحة 26</vt:lpstr>
      <vt:lpstr>الشريحة 27</vt:lpstr>
      <vt:lpstr>الشريحة 28</vt:lpstr>
      <vt:lpstr>الشريحة 29</vt:lpstr>
      <vt:lpstr>الشريحة 30</vt:lpstr>
      <vt:lpstr>الشريحة 31</vt:lpstr>
      <vt:lpstr>الشريحة 32</vt:lpstr>
      <vt:lpstr>الشريحة 33</vt:lpstr>
      <vt:lpstr>الشريحة 34</vt:lpstr>
      <vt:lpstr>الشريحة 35</vt:lpstr>
      <vt:lpstr>الشريحة 36</vt:lpstr>
      <vt:lpstr>الشريحة 37</vt:lpstr>
      <vt:lpstr>الشريحة 38</vt:lpstr>
      <vt:lpstr>الشريحة 39</vt:lpstr>
      <vt:lpstr>الشريحة 40</vt:lpstr>
      <vt:lpstr>الشريحة 41</vt:lpstr>
      <vt:lpstr>الشريحة 42</vt:lpstr>
      <vt:lpstr>الشريحة 43</vt:lpstr>
      <vt:lpstr>الشريحة 44</vt:lpstr>
      <vt:lpstr>الشريحة 45</vt:lpstr>
      <vt:lpstr>الشريحة 46</vt:lpstr>
      <vt:lpstr>الشريحة 47</vt:lpstr>
      <vt:lpstr>الشريحة 48</vt:lpstr>
      <vt:lpstr>الشريحة 49</vt:lpstr>
      <vt:lpstr>الشريحة 50</vt:lpstr>
      <vt:lpstr>الشريحة 51</vt:lpstr>
      <vt:lpstr>الشريحة 52</vt:lpstr>
      <vt:lpstr>الشريحة 53</vt:lpstr>
      <vt:lpstr>الشريحة 54</vt:lpstr>
      <vt:lpstr>الشريحة 55</vt:lpstr>
      <vt:lpstr>الشريحة 56</vt:lpstr>
      <vt:lpstr>الشريحة 57</vt:lpstr>
      <vt:lpstr>الشريحة 58</vt:lpstr>
      <vt:lpstr>الشريحة 59</vt:lpstr>
      <vt:lpstr>Thiamin:</vt:lpstr>
      <vt:lpstr>الشريحة 61</vt:lpstr>
      <vt:lpstr>Sources of B-1</vt:lpstr>
      <vt:lpstr>Recommendations</vt:lpstr>
      <vt:lpstr>Deficiency</vt:lpstr>
      <vt:lpstr>الشريحة 65</vt:lpstr>
      <vt:lpstr>الشريحة 66</vt:lpstr>
      <vt:lpstr>الشريحة 67</vt:lpstr>
      <vt:lpstr>الشريحة 68</vt:lpstr>
      <vt:lpstr>الشريحة 69</vt:lpstr>
      <vt:lpstr>Sources of B-2</vt:lpstr>
      <vt:lpstr>Riboflavin</vt:lpstr>
      <vt:lpstr>Recommendations</vt:lpstr>
      <vt:lpstr>Deficiency</vt:lpstr>
      <vt:lpstr>Who’s at Risk?</vt:lpstr>
      <vt:lpstr>الشريحة 75</vt:lpstr>
      <vt:lpstr>الشريحة 76</vt:lpstr>
      <vt:lpstr>Recommendations</vt:lpstr>
      <vt:lpstr>Niacin amide &amp; Niacin</vt:lpstr>
      <vt:lpstr>Niacin amide &amp; Niacin </vt:lpstr>
      <vt:lpstr>الشريحة 80</vt:lpstr>
      <vt:lpstr>الشريحة 81</vt:lpstr>
      <vt:lpstr>الشريحة 82</vt:lpstr>
      <vt:lpstr>Who’s at Risk?</vt:lpstr>
      <vt:lpstr>                    Vitamin B5                          (pantothenic acid) </vt:lpstr>
      <vt:lpstr>الشريحة 85</vt:lpstr>
      <vt:lpstr>الشريحة 86</vt:lpstr>
      <vt:lpstr>الشريحة 87</vt:lpstr>
      <vt:lpstr>Recommendations</vt:lpstr>
      <vt:lpstr>الشريحة 89</vt:lpstr>
      <vt:lpstr>Pyridoxine </vt:lpstr>
      <vt:lpstr>Deficiency</vt:lpstr>
      <vt:lpstr>Who’s at Risk?</vt:lpstr>
      <vt:lpstr>الشريحة 93</vt:lpstr>
      <vt:lpstr>الشريحة 94</vt:lpstr>
      <vt:lpstr>الشريحة 95</vt:lpstr>
      <vt:lpstr>الشريحة 96</vt:lpstr>
      <vt:lpstr>الشريحة 97</vt:lpstr>
      <vt:lpstr>الشريحة 98</vt:lpstr>
      <vt:lpstr>الشريحة 99</vt:lpstr>
      <vt:lpstr>الشريحة 100</vt:lpstr>
      <vt:lpstr>الشريحة 101</vt:lpstr>
      <vt:lpstr>الشريحة 102</vt:lpstr>
      <vt:lpstr>الشريحة 103</vt:lpstr>
      <vt:lpstr>الشريحة 104</vt:lpstr>
      <vt:lpstr>الشريحة 105</vt:lpstr>
      <vt:lpstr>الشريحة 106</vt:lpstr>
      <vt:lpstr>الشريحة 107</vt:lpstr>
      <vt:lpstr>الشريحة 108</vt:lpstr>
      <vt:lpstr>الشريحة 109</vt:lpstr>
      <vt:lpstr>Recommendations</vt:lpstr>
      <vt:lpstr>الشريحة 111</vt:lpstr>
      <vt:lpstr>الشريحة 112</vt:lpstr>
      <vt:lpstr>الشريحة 113</vt:lpstr>
      <vt:lpstr>الشريحة 114</vt:lpstr>
      <vt:lpstr>الشريحة 115</vt:lpstr>
      <vt:lpstr>Cobalamin</vt:lpstr>
      <vt:lpstr>الشريحة 117</vt:lpstr>
      <vt:lpstr>Who’s at Risk?</vt:lpstr>
      <vt:lpstr>الشريحة 119</vt:lpstr>
      <vt:lpstr>الشريحة 120</vt:lpstr>
      <vt:lpstr>الشريحة 121</vt:lpstr>
      <vt:lpstr>الشريحة 122</vt:lpstr>
      <vt:lpstr>الشريحة 123</vt:lpstr>
      <vt:lpstr>الشريحة 124</vt:lpstr>
      <vt:lpstr>الشريحة 125</vt:lpstr>
      <vt:lpstr>الشريحة 126</vt:lpstr>
      <vt:lpstr>الشريحة 127</vt:lpstr>
      <vt:lpstr>الشريحة 128</vt:lpstr>
      <vt:lpstr>الشريحة 129</vt:lpstr>
      <vt:lpstr>الشريحة 130</vt:lpstr>
      <vt:lpstr>الشريحة 131</vt:lpstr>
      <vt:lpstr>الشريحة 132</vt:lpstr>
      <vt:lpstr>الشريحة 133</vt:lpstr>
      <vt:lpstr>الشريحة 134</vt:lpstr>
      <vt:lpstr>الشريحة 135</vt:lpstr>
      <vt:lpstr>   13. Vitamin E (tocopherol) is the most important antioxidant in the body, acting in the lipid phase of membranes throughout the cell.    It protect the effects of toxic radicals such as the peroxyl radical, mainly as a breaker of free- radical chain reactions.    14. Vitamin K is needed for the synthesis blood  clotting factors (e.g, II, VII, IX, and X), as a cofactor to a carboxylase that acts mate residues of clotting factor precursor enable them to chelate calcium.         Vitamin K is the basis for their anticoagulant properties.   </vt:lpstr>
      <vt:lpstr>الشريحة 137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Vitamins and Microelements</dc:title>
  <dc:creator>Dr Jamal</dc:creator>
  <cp:lastModifiedBy>pc</cp:lastModifiedBy>
  <cp:revision>148</cp:revision>
  <dcterms:created xsi:type="dcterms:W3CDTF">2015-09-27T17:39:10Z</dcterms:created>
  <dcterms:modified xsi:type="dcterms:W3CDTF">2021-01-03T13:20:28Z</dcterms:modified>
</cp:coreProperties>
</file>